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57" r:id="rId2"/>
    <p:sldId id="429" r:id="rId3"/>
    <p:sldId id="383" r:id="rId4"/>
    <p:sldId id="597" r:id="rId5"/>
    <p:sldId id="598" r:id="rId6"/>
    <p:sldId id="599" r:id="rId7"/>
    <p:sldId id="258" r:id="rId8"/>
    <p:sldId id="1178" r:id="rId9"/>
    <p:sldId id="417" r:id="rId10"/>
    <p:sldId id="602" r:id="rId11"/>
    <p:sldId id="1184" r:id="rId12"/>
    <p:sldId id="1185" r:id="rId13"/>
    <p:sldId id="261" r:id="rId14"/>
    <p:sldId id="260" r:id="rId15"/>
    <p:sldId id="1183" r:id="rId16"/>
    <p:sldId id="263" r:id="rId17"/>
    <p:sldId id="264" r:id="rId18"/>
    <p:sldId id="406" r:id="rId19"/>
    <p:sldId id="378" r:id="rId20"/>
    <p:sldId id="379" r:id="rId21"/>
    <p:sldId id="349" r:id="rId22"/>
    <p:sldId id="606" r:id="rId23"/>
    <p:sldId id="605" r:id="rId24"/>
    <p:sldId id="600" r:id="rId25"/>
    <p:sldId id="529" r:id="rId26"/>
    <p:sldId id="1179" r:id="rId27"/>
    <p:sldId id="1180" r:id="rId28"/>
    <p:sldId id="1225" r:id="rId29"/>
    <p:sldId id="1181" r:id="rId30"/>
    <p:sldId id="1188" r:id="rId31"/>
    <p:sldId id="1187" r:id="rId32"/>
    <p:sldId id="1173" r:id="rId33"/>
    <p:sldId id="430" r:id="rId34"/>
    <p:sldId id="1191" r:id="rId35"/>
    <p:sldId id="1192" r:id="rId36"/>
    <p:sldId id="1193" r:id="rId37"/>
    <p:sldId id="1190" r:id="rId38"/>
    <p:sldId id="1195" r:id="rId39"/>
    <p:sldId id="1204" r:id="rId40"/>
    <p:sldId id="1215" r:id="rId41"/>
    <p:sldId id="1217" r:id="rId42"/>
    <p:sldId id="1216" r:id="rId43"/>
    <p:sldId id="1220" r:id="rId44"/>
    <p:sldId id="1218" r:id="rId45"/>
    <p:sldId id="1203" r:id="rId46"/>
    <p:sldId id="1194" r:id="rId47"/>
    <p:sldId id="1198" r:id="rId48"/>
    <p:sldId id="591" r:id="rId49"/>
    <p:sldId id="1219" r:id="rId50"/>
    <p:sldId id="1200" r:id="rId51"/>
    <p:sldId id="1224" r:id="rId52"/>
    <p:sldId id="1208" r:id="rId53"/>
    <p:sldId id="1201" r:id="rId54"/>
    <p:sldId id="1223" r:id="rId5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 Griffin" initials="GG" lastIdx="9" clrIdx="0">
    <p:extLst>
      <p:ext uri="{19B8F6BF-5375-455C-9EA6-DF929625EA0E}">
        <p15:presenceInfo xmlns:p15="http://schemas.microsoft.com/office/powerpoint/2012/main" userId="S::Griffin@audits.ga.gov::112b146c-725b-41c8-bb4e-ab7a5fc3fbc0" providerId="AD"/>
      </p:ext>
    </p:extLst>
  </p:cmAuthor>
  <p:cmAuthor id="2" name="Carol Schwinne" initials="CS" lastIdx="14" clrIdx="1">
    <p:extLst>
      <p:ext uri="{19B8F6BF-5375-455C-9EA6-DF929625EA0E}">
        <p15:presenceInfo xmlns:p15="http://schemas.microsoft.com/office/powerpoint/2012/main" userId="S::Schwinne@audits.ga.gov::94d31e03-f1f1-480d-be78-b3f44ed00b96" providerId="AD"/>
      </p:ext>
    </p:extLst>
  </p:cmAuthor>
  <p:cmAuthor id="3" name="Kristina Turner" initials="KT" lastIdx="1" clrIdx="2">
    <p:extLst>
      <p:ext uri="{19B8F6BF-5375-455C-9EA6-DF929625EA0E}">
        <p15:presenceInfo xmlns:p15="http://schemas.microsoft.com/office/powerpoint/2012/main" userId="S::turnerka@audits.ga.gov::0e583f6d-ab72-4a93-b627-207347cf3899" providerId="AD"/>
      </p:ext>
    </p:extLst>
  </p:cmAuthor>
  <p:cmAuthor id="4" name="Jess Parent" initials="JP" lastIdx="14" clrIdx="3">
    <p:extLst>
      <p:ext uri="{19B8F6BF-5375-455C-9EA6-DF929625EA0E}">
        <p15:presenceInfo xmlns:p15="http://schemas.microsoft.com/office/powerpoint/2012/main" userId="S::Parent@audits.ga.gov::0ce7d022-c5b8-4be5-8a15-a02a6a253e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92" autoAdjust="0"/>
  </p:normalViewPr>
  <p:slideViewPr>
    <p:cSldViewPr snapToGrid="0">
      <p:cViewPr varScale="1">
        <p:scale>
          <a:sx n="80" d="100"/>
          <a:sy n="80" d="100"/>
        </p:scale>
        <p:origin x="86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246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urnerka\Desktop\Division%20Update%20Meetings\Dept%20Wide%20Meeting\Summary%20of%20Satisfaction%20Questions%20%20-%20All%20Audits%20-%200708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TIMELINESS OF AUDITS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1459449436171135E-2"/>
          <c:y val="0.14282510505411053"/>
          <c:w val="0.91406865809713778"/>
          <c:h val="0.5458891643052507"/>
        </c:manualLayout>
      </c:layout>
      <c:lineChart>
        <c:grouping val="standard"/>
        <c:varyColors val="0"/>
        <c:ser>
          <c:idx val="0"/>
          <c:order val="0"/>
          <c:tx>
            <c:strRef>
              <c:f>'Trend Charts'!$A$3</c:f>
              <c:strCache>
                <c:ptCount val="1"/>
                <c:pt idx="0">
                  <c:v>Field work was performed timely.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'Trend Charts'!$B$2:$E$2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'Trend Charts'!$B$3:$E$3</c:f>
              <c:numCache>
                <c:formatCode>0%</c:formatCode>
                <c:ptCount val="4"/>
                <c:pt idx="0">
                  <c:v>0.90200000000000002</c:v>
                </c:pt>
                <c:pt idx="1">
                  <c:v>0.89500000000000002</c:v>
                </c:pt>
                <c:pt idx="2">
                  <c:v>0.93100000000000005</c:v>
                </c:pt>
                <c:pt idx="3">
                  <c:v>0.94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86B-48C7-91E4-7DB454B753D8}"/>
            </c:ext>
          </c:extLst>
        </c:ser>
        <c:ser>
          <c:idx val="1"/>
          <c:order val="1"/>
          <c:tx>
            <c:strRef>
              <c:f>'Trend Charts'!$A$4</c:f>
              <c:strCache>
                <c:ptCount val="1"/>
                <c:pt idx="0">
                  <c:v>Engagement report(s) and other communications were issued in a timely manner.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'Trend Charts'!$B$2:$E$2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'Trend Charts'!$B$4:$E$4</c:f>
              <c:numCache>
                <c:formatCode>0%</c:formatCode>
                <c:ptCount val="4"/>
                <c:pt idx="0">
                  <c:v>0.89500000000000002</c:v>
                </c:pt>
                <c:pt idx="1">
                  <c:v>0.88600000000000001</c:v>
                </c:pt>
                <c:pt idx="2">
                  <c:v>0.92400000000000004</c:v>
                </c:pt>
                <c:pt idx="3">
                  <c:v>0.94799999999999995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86B-48C7-91E4-7DB454B753D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46917408"/>
        <c:axId val="1545175216"/>
      </c:lineChart>
      <c:catAx>
        <c:axId val="154691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5175216"/>
        <c:crosses val="autoZero"/>
        <c:auto val="1"/>
        <c:lblAlgn val="ctr"/>
        <c:lblOffset val="100"/>
        <c:noMultiLvlLbl val="0"/>
      </c:catAx>
      <c:valAx>
        <c:axId val="1545175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6917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6323869036247"/>
          <c:y val="0.79171226812275819"/>
          <c:w val="0.68307352261927501"/>
          <c:h val="0.19326143585921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AUDIT MANAGEMENT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4146683369124314E-2"/>
          <c:y val="0.13499205584685733"/>
          <c:w val="0.94196442774198674"/>
          <c:h val="0.38983784584712539"/>
        </c:manualLayout>
      </c:layout>
      <c:lineChart>
        <c:grouping val="standard"/>
        <c:varyColors val="0"/>
        <c:ser>
          <c:idx val="0"/>
          <c:order val="0"/>
          <c:tx>
            <c:strRef>
              <c:f>'Trend Charts'!$A$69</c:f>
              <c:strCache>
                <c:ptCount val="1"/>
                <c:pt idx="0">
                  <c:v>Audit staff met agreed-upon expectations associated with communications, deadlines, and deliverables.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'Trend Charts'!$B$68:$E$68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'Trend Charts'!$B$69:$E$69</c:f>
              <c:numCache>
                <c:formatCode>0%</c:formatCode>
                <c:ptCount val="4"/>
                <c:pt idx="0">
                  <c:v>0.91</c:v>
                </c:pt>
                <c:pt idx="1">
                  <c:v>0.93</c:v>
                </c:pt>
                <c:pt idx="2">
                  <c:v>0.96199999999999997</c:v>
                </c:pt>
                <c:pt idx="3">
                  <c:v>0.96299999999999997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036-440D-B634-001C69B9B41C}"/>
            </c:ext>
          </c:extLst>
        </c:ser>
        <c:ser>
          <c:idx val="1"/>
          <c:order val="1"/>
          <c:tx>
            <c:strRef>
              <c:f>'Trend Charts'!$A$70</c:f>
              <c:strCache>
                <c:ptCount val="1"/>
                <c:pt idx="0">
                  <c:v>Auditors demonstrated professional skills and knowledge required to conduct the engagement.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'Trend Charts'!$B$68:$E$68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'Trend Charts'!$B$70:$E$70</c:f>
              <c:numCache>
                <c:formatCode>0%</c:formatCode>
                <c:ptCount val="4"/>
                <c:pt idx="0">
                  <c:v>0.97</c:v>
                </c:pt>
                <c:pt idx="1">
                  <c:v>0.98099999999999998</c:v>
                </c:pt>
                <c:pt idx="2">
                  <c:v>0.97699999999999998</c:v>
                </c:pt>
                <c:pt idx="3">
                  <c:v>0.97799999999999998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036-440D-B634-001C69B9B41C}"/>
            </c:ext>
          </c:extLst>
        </c:ser>
        <c:ser>
          <c:idx val="2"/>
          <c:order val="2"/>
          <c:tx>
            <c:strRef>
              <c:f>'Trend Charts'!$A$71</c:f>
              <c:strCache>
                <c:ptCount val="1"/>
                <c:pt idx="0">
                  <c:v>Audit staff was respectful of your staff's time and utilized it wisely.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'Trend Charts'!$B$68:$E$68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'Trend Charts'!$B$71:$E$71</c:f>
              <c:numCache>
                <c:formatCode>0%</c:formatCode>
                <c:ptCount val="4"/>
                <c:pt idx="0">
                  <c:v>0.96</c:v>
                </c:pt>
                <c:pt idx="1">
                  <c:v>0.95</c:v>
                </c:pt>
                <c:pt idx="2">
                  <c:v>0.97</c:v>
                </c:pt>
                <c:pt idx="3">
                  <c:v>0.98499999999999999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036-440D-B634-001C69B9B41C}"/>
            </c:ext>
          </c:extLst>
        </c:ser>
        <c:ser>
          <c:idx val="3"/>
          <c:order val="3"/>
          <c:tx>
            <c:strRef>
              <c:f>'Trend Charts'!$A$72</c:f>
              <c:strCache>
                <c:ptCount val="1"/>
                <c:pt idx="0">
                  <c:v>DOAA management was appropriately involved in the engagement.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'Trend Charts'!$B$68:$E$68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'Trend Charts'!$B$72:$E$72</c:f>
              <c:numCache>
                <c:formatCode>0%</c:formatCode>
                <c:ptCount val="4"/>
                <c:pt idx="0">
                  <c:v>0.91</c:v>
                </c:pt>
                <c:pt idx="1">
                  <c:v>0.97399999999999998</c:v>
                </c:pt>
                <c:pt idx="2">
                  <c:v>0.96199999999999997</c:v>
                </c:pt>
                <c:pt idx="3">
                  <c:v>0.95499999999999996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036-440D-B634-001C69B9B4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89208944"/>
        <c:axId val="793231104"/>
      </c:lineChart>
      <c:catAx>
        <c:axId val="108920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231104"/>
        <c:crosses val="autoZero"/>
        <c:auto val="1"/>
        <c:lblAlgn val="ctr"/>
        <c:lblOffset val="100"/>
        <c:noMultiLvlLbl val="0"/>
      </c:catAx>
      <c:valAx>
        <c:axId val="79323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9208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0215008258387154E-2"/>
          <c:y val="0.64461799959566046"/>
          <c:w val="0.90379527905610146"/>
          <c:h val="0.341338850337800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AUDIT COMMUNICATIONS </a:t>
            </a:r>
          </a:p>
        </c:rich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8504285968017945E-2"/>
          <c:y val="8.6223432966032285E-2"/>
          <c:w val="0.92358410784861822"/>
          <c:h val="0.4406836466817750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'Trend Charts'!$A$27</c:f>
              <c:strCache>
                <c:ptCount val="1"/>
                <c:pt idx="0">
                  <c:v>Communication between the auditors and your organization was effective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'Trend Charts'!$B$26:$E$26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xVal>
          <c:yVal>
            <c:numRef>
              <c:f>'Trend Charts'!$B$27:$E$27</c:f>
              <c:numCache>
                <c:formatCode>0%</c:formatCode>
                <c:ptCount val="4"/>
                <c:pt idx="0">
                  <c:v>0.95499999999999996</c:v>
                </c:pt>
                <c:pt idx="1">
                  <c:v>0.99</c:v>
                </c:pt>
                <c:pt idx="2">
                  <c:v>0.97699999999999998</c:v>
                </c:pt>
                <c:pt idx="3">
                  <c:v>0.97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1D0-4D3E-846F-96F5EE84C509}"/>
            </c:ext>
          </c:extLst>
        </c:ser>
        <c:ser>
          <c:idx val="1"/>
          <c:order val="1"/>
          <c:tx>
            <c:strRef>
              <c:f>'Trend Charts'!$A$28</c:f>
              <c:strCache>
                <c:ptCount val="1"/>
                <c:pt idx="0">
                  <c:v>Engagement purpose and scope were clearly communicated to management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'Trend Charts'!$B$26:$E$26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xVal>
          <c:yVal>
            <c:numRef>
              <c:f>'Trend Charts'!$B$28:$E$28</c:f>
              <c:numCache>
                <c:formatCode>0%</c:formatCode>
                <c:ptCount val="4"/>
                <c:pt idx="0">
                  <c:v>0.99199999999999999</c:v>
                </c:pt>
                <c:pt idx="1">
                  <c:v>0.98199999999999998</c:v>
                </c:pt>
                <c:pt idx="2">
                  <c:v>0.98499999999999999</c:v>
                </c:pt>
                <c:pt idx="3">
                  <c:v>0.98499999999999999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1D0-4D3E-846F-96F5EE84C509}"/>
            </c:ext>
          </c:extLst>
        </c:ser>
        <c:ser>
          <c:idx val="2"/>
          <c:order val="2"/>
          <c:tx>
            <c:strRef>
              <c:f>'Trend Charts'!$A$29</c:f>
              <c:strCache>
                <c:ptCount val="1"/>
                <c:pt idx="0">
                  <c:v>Your organization was promptly informed of engagement issues throughout the course of the engagement.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'Trend Charts'!$B$26:$E$26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xVal>
          <c:yVal>
            <c:numRef>
              <c:f>'Trend Charts'!$B$29:$E$29</c:f>
              <c:numCache>
                <c:formatCode>0%</c:formatCode>
                <c:ptCount val="4"/>
                <c:pt idx="0">
                  <c:v>0.94699999999999995</c:v>
                </c:pt>
                <c:pt idx="1">
                  <c:v>0.93899999999999995</c:v>
                </c:pt>
                <c:pt idx="2">
                  <c:v>0.95</c:v>
                </c:pt>
                <c:pt idx="3">
                  <c:v>0.97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1D0-4D3E-846F-96F5EE84C509}"/>
            </c:ext>
          </c:extLst>
        </c:ser>
        <c:ser>
          <c:idx val="3"/>
          <c:order val="3"/>
          <c:tx>
            <c:strRef>
              <c:f>'Trend Charts'!$A$30</c:f>
              <c:strCache>
                <c:ptCount val="1"/>
                <c:pt idx="0">
                  <c:v>Your organization was provided with an adequate opportunity to comment on deficiencies, engagement findings, and other issues before the finalization of the engagement.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'Trend Charts'!$B$26:$E$26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xVal>
          <c:yVal>
            <c:numRef>
              <c:f>'Trend Charts'!$B$30:$E$30</c:f>
              <c:numCache>
                <c:formatCode>0%</c:formatCode>
                <c:ptCount val="4"/>
                <c:pt idx="0">
                  <c:v>0.93200000000000005</c:v>
                </c:pt>
                <c:pt idx="1">
                  <c:v>0.93899999999999995</c:v>
                </c:pt>
                <c:pt idx="2">
                  <c:v>0.94699999999999995</c:v>
                </c:pt>
                <c:pt idx="3">
                  <c:v>0.98499999999999999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1D0-4D3E-846F-96F5EE84C50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573277504"/>
        <c:axId val="1549758768"/>
      </c:scatterChart>
      <c:valAx>
        <c:axId val="573277504"/>
        <c:scaling>
          <c:orientation val="minMax"/>
          <c:max val="2021"/>
          <c:min val="2018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9758768"/>
        <c:crosses val="autoZero"/>
        <c:crossBetween val="midCat"/>
        <c:majorUnit val="1"/>
      </c:valAx>
      <c:valAx>
        <c:axId val="1549758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32775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6743873921149933E-2"/>
          <c:y val="0.62374263325352641"/>
          <c:w val="0.88855612438606202"/>
          <c:h val="0.355892203462063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svg"/><Relationship Id="rId1" Type="http://schemas.openxmlformats.org/officeDocument/2006/relationships/image" Target="../media/image4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svg"/><Relationship Id="rId1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F97F17-70C8-47A8-99F5-6E994193882B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5_2" csCatId="accent5" phldr="1"/>
      <dgm:spPr/>
      <dgm:t>
        <a:bodyPr/>
        <a:lstStyle/>
        <a:p>
          <a:endParaRPr lang="en-US"/>
        </a:p>
      </dgm:t>
    </dgm:pt>
    <dgm:pt modelId="{99CD062D-F4D0-4945-9CCD-D24F5124C144}">
      <dgm:prSet/>
      <dgm:spPr/>
      <dgm:t>
        <a:bodyPr anchor="ctr" anchorCtr="0"/>
        <a:lstStyle/>
        <a:p>
          <a:pPr>
            <a:lnSpc>
              <a:spcPct val="100000"/>
            </a:lnSpc>
            <a:defRPr b="1"/>
          </a:pPr>
          <a:r>
            <a:rPr lang="en-US" dirty="0"/>
            <a:t>Provide basic DOAA updates</a:t>
          </a:r>
        </a:p>
      </dgm:t>
    </dgm:pt>
    <dgm:pt modelId="{42496AEF-CDA1-4770-9242-B73A92AE5E87}" type="parTrans" cxnId="{0A276E15-4C1E-44DA-BE05-4C497F9E2A45}">
      <dgm:prSet/>
      <dgm:spPr/>
      <dgm:t>
        <a:bodyPr/>
        <a:lstStyle/>
        <a:p>
          <a:endParaRPr lang="en-US"/>
        </a:p>
      </dgm:t>
    </dgm:pt>
    <dgm:pt modelId="{841E823E-9772-4422-8867-ECD248DF7B89}" type="sibTrans" cxnId="{0A276E15-4C1E-44DA-BE05-4C497F9E2A45}">
      <dgm:prSet/>
      <dgm:spPr/>
      <dgm:t>
        <a:bodyPr/>
        <a:lstStyle/>
        <a:p>
          <a:endParaRPr lang="en-US"/>
        </a:p>
      </dgm:t>
    </dgm:pt>
    <dgm:pt modelId="{E1519127-2FAA-4D64-9B50-5C420D272C06}">
      <dgm:prSet custT="1"/>
      <dgm:spPr/>
      <dgm:t>
        <a:bodyPr/>
        <a:lstStyle/>
        <a:p>
          <a:pPr>
            <a:lnSpc>
              <a:spcPct val="100000"/>
            </a:lnSpc>
            <a:buNone/>
          </a:pPr>
          <a:r>
            <a:rPr lang="en-US" sz="2000" dirty="0"/>
            <a:t>Year in Review</a:t>
          </a:r>
        </a:p>
      </dgm:t>
    </dgm:pt>
    <dgm:pt modelId="{6FA83E86-1FB3-423F-BEAB-8D15AACCCA0E}" type="parTrans" cxnId="{6CAB7516-5661-403F-868E-CEBC4750E6D9}">
      <dgm:prSet/>
      <dgm:spPr/>
      <dgm:t>
        <a:bodyPr/>
        <a:lstStyle/>
        <a:p>
          <a:endParaRPr lang="en-US"/>
        </a:p>
      </dgm:t>
    </dgm:pt>
    <dgm:pt modelId="{A2DB1850-9209-4A17-9AF1-97EAF406DDD3}" type="sibTrans" cxnId="{6CAB7516-5661-403F-868E-CEBC4750E6D9}">
      <dgm:prSet/>
      <dgm:spPr/>
      <dgm:t>
        <a:bodyPr/>
        <a:lstStyle/>
        <a:p>
          <a:endParaRPr lang="en-US"/>
        </a:p>
      </dgm:t>
    </dgm:pt>
    <dgm:pt modelId="{81EC6515-7FE2-4529-9AA8-F93B350C4EF9}">
      <dgm:prSet custT="1"/>
      <dgm:spPr/>
      <dgm:t>
        <a:bodyPr/>
        <a:lstStyle/>
        <a:p>
          <a:pPr>
            <a:lnSpc>
              <a:spcPct val="100000"/>
            </a:lnSpc>
            <a:buNone/>
          </a:pPr>
          <a:r>
            <a:rPr lang="en-US" sz="2000" dirty="0"/>
            <a:t>Technology Advances</a:t>
          </a:r>
        </a:p>
      </dgm:t>
    </dgm:pt>
    <dgm:pt modelId="{A627D079-35C0-4239-8079-E72F6FACC68D}" type="parTrans" cxnId="{A8EB7877-BAC2-44D4-A330-723C2C97AF8A}">
      <dgm:prSet/>
      <dgm:spPr/>
      <dgm:t>
        <a:bodyPr/>
        <a:lstStyle/>
        <a:p>
          <a:endParaRPr lang="en-US"/>
        </a:p>
      </dgm:t>
    </dgm:pt>
    <dgm:pt modelId="{F2916B70-60F9-425A-9484-615FA2C6368B}" type="sibTrans" cxnId="{A8EB7877-BAC2-44D4-A330-723C2C97AF8A}">
      <dgm:prSet/>
      <dgm:spPr/>
      <dgm:t>
        <a:bodyPr/>
        <a:lstStyle/>
        <a:p>
          <a:endParaRPr lang="en-US"/>
        </a:p>
      </dgm:t>
    </dgm:pt>
    <dgm:pt modelId="{A6702180-A6CE-4549-BDDE-0AD5E319BA2E}">
      <dgm:prSet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sz="2000" dirty="0"/>
            <a:t>Robotic Process Automation (RPA)</a:t>
          </a:r>
        </a:p>
      </dgm:t>
    </dgm:pt>
    <dgm:pt modelId="{61FEC15D-FE46-4B74-AC6C-B41BE6C9D745}" type="parTrans" cxnId="{D44BF8C6-166D-47E0-81A3-C18B002FB87F}">
      <dgm:prSet/>
      <dgm:spPr/>
      <dgm:t>
        <a:bodyPr/>
        <a:lstStyle/>
        <a:p>
          <a:endParaRPr lang="en-US"/>
        </a:p>
      </dgm:t>
    </dgm:pt>
    <dgm:pt modelId="{F17182FA-A74D-43CE-99EF-CCBD054BC9B4}" type="sibTrans" cxnId="{D44BF8C6-166D-47E0-81A3-C18B002FB87F}">
      <dgm:prSet/>
      <dgm:spPr/>
      <dgm:t>
        <a:bodyPr/>
        <a:lstStyle/>
        <a:p>
          <a:endParaRPr lang="en-US"/>
        </a:p>
      </dgm:t>
    </dgm:pt>
    <dgm:pt modelId="{F9CA6420-91F9-488B-A145-B0D96C9E0E8F}">
      <dgm:prSet custT="1"/>
      <dgm:spPr/>
      <dgm:t>
        <a:bodyPr/>
        <a:lstStyle/>
        <a:p>
          <a:pPr>
            <a:lnSpc>
              <a:spcPct val="100000"/>
            </a:lnSpc>
            <a:buNone/>
          </a:pPr>
          <a:r>
            <a:rPr lang="en-US" sz="2000" dirty="0"/>
            <a:t>Post-Pandemic Workplace Strategy</a:t>
          </a:r>
        </a:p>
      </dgm:t>
    </dgm:pt>
    <dgm:pt modelId="{795C081A-468F-41D6-B47B-433C5A37C667}" type="parTrans" cxnId="{8A80037C-3850-4342-88F2-CF0DB09B99F3}">
      <dgm:prSet/>
      <dgm:spPr/>
      <dgm:t>
        <a:bodyPr/>
        <a:lstStyle/>
        <a:p>
          <a:endParaRPr lang="en-US"/>
        </a:p>
      </dgm:t>
    </dgm:pt>
    <dgm:pt modelId="{03F7F750-D8C2-41BE-8699-2D5D2C3EBC42}" type="sibTrans" cxnId="{8A80037C-3850-4342-88F2-CF0DB09B99F3}">
      <dgm:prSet/>
      <dgm:spPr/>
      <dgm:t>
        <a:bodyPr/>
        <a:lstStyle/>
        <a:p>
          <a:endParaRPr lang="en-US"/>
        </a:p>
      </dgm:t>
    </dgm:pt>
    <dgm:pt modelId="{E2789312-44CC-4877-8D53-727613CF4011}">
      <dgm:prSet custT="1"/>
      <dgm:spPr/>
      <dgm:t>
        <a:bodyPr anchor="b" anchorCtr="0"/>
        <a:lstStyle/>
        <a:p>
          <a:pPr>
            <a:lnSpc>
              <a:spcPct val="100000"/>
            </a:lnSpc>
            <a:defRPr b="1"/>
          </a:pPr>
          <a:r>
            <a:rPr lang="en-US" sz="2800" dirty="0"/>
            <a:t>Tips for Preparing for a </a:t>
          </a:r>
          <a:br>
            <a:rPr lang="en-US" sz="2800" dirty="0"/>
          </a:br>
          <a:r>
            <a:rPr lang="en-US" sz="2800" dirty="0"/>
            <a:t>Successful Single Audit</a:t>
          </a:r>
        </a:p>
      </dgm:t>
    </dgm:pt>
    <dgm:pt modelId="{25C95DC3-6315-403F-8B53-1DFEF371CB44}" type="parTrans" cxnId="{1DE12042-8931-42E6-9720-CE6F6BB03191}">
      <dgm:prSet/>
      <dgm:spPr/>
      <dgm:t>
        <a:bodyPr/>
        <a:lstStyle/>
        <a:p>
          <a:endParaRPr lang="en-US"/>
        </a:p>
      </dgm:t>
    </dgm:pt>
    <dgm:pt modelId="{EBF5A79C-5C5D-4845-AD9C-F1BA9FD1513F}" type="sibTrans" cxnId="{1DE12042-8931-42E6-9720-CE6F6BB03191}">
      <dgm:prSet/>
      <dgm:spPr/>
      <dgm:t>
        <a:bodyPr/>
        <a:lstStyle/>
        <a:p>
          <a:endParaRPr lang="en-US"/>
        </a:p>
      </dgm:t>
    </dgm:pt>
    <dgm:pt modelId="{1C93CD0D-4B92-40DB-A245-0F7094F828A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What, Why, Who and How</a:t>
          </a:r>
        </a:p>
        <a:p>
          <a:pPr>
            <a:lnSpc>
              <a:spcPct val="100000"/>
            </a:lnSpc>
          </a:pPr>
          <a:r>
            <a:rPr lang="en-US" sz="2000" dirty="0"/>
            <a:t>Everchanging Landscape</a:t>
          </a:r>
        </a:p>
      </dgm:t>
    </dgm:pt>
    <dgm:pt modelId="{FDCC3C0B-5A45-4551-B01F-BB38214C27BD}" type="parTrans" cxnId="{E68E3EF5-3F3A-48F9-A32D-0524AE803103}">
      <dgm:prSet/>
      <dgm:spPr/>
      <dgm:t>
        <a:bodyPr/>
        <a:lstStyle/>
        <a:p>
          <a:endParaRPr lang="en-US"/>
        </a:p>
      </dgm:t>
    </dgm:pt>
    <dgm:pt modelId="{0510E47B-0B85-40EE-91EA-798ED7A8396C}" type="sibTrans" cxnId="{E68E3EF5-3F3A-48F9-A32D-0524AE803103}">
      <dgm:prSet/>
      <dgm:spPr/>
      <dgm:t>
        <a:bodyPr/>
        <a:lstStyle/>
        <a:p>
          <a:endParaRPr lang="en-US"/>
        </a:p>
      </dgm:t>
    </dgm:pt>
    <dgm:pt modelId="{D1FC02FD-133D-40BE-8AB3-A32943F87CB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Preparations</a:t>
          </a:r>
        </a:p>
      </dgm:t>
    </dgm:pt>
    <dgm:pt modelId="{307B1C5C-FCAB-40CA-A330-16B4DF50CFDA}" type="parTrans" cxnId="{9222398C-3043-407C-B703-A557690C2566}">
      <dgm:prSet/>
      <dgm:spPr/>
      <dgm:t>
        <a:bodyPr/>
        <a:lstStyle/>
        <a:p>
          <a:endParaRPr lang="en-US"/>
        </a:p>
      </dgm:t>
    </dgm:pt>
    <dgm:pt modelId="{A3E9D9F0-BB7E-4770-A5B6-0FD6BAE45C51}" type="sibTrans" cxnId="{9222398C-3043-407C-B703-A557690C2566}">
      <dgm:prSet/>
      <dgm:spPr/>
      <dgm:t>
        <a:bodyPr/>
        <a:lstStyle/>
        <a:p>
          <a:endParaRPr lang="en-US"/>
        </a:p>
      </dgm:t>
    </dgm:pt>
    <dgm:pt modelId="{FACAB281-B42F-4BC7-83B8-5525491AD46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More Tips</a:t>
          </a:r>
        </a:p>
      </dgm:t>
    </dgm:pt>
    <dgm:pt modelId="{162F72A7-FFDA-40BD-ADFF-9193123314CB}" type="parTrans" cxnId="{0B4C437C-8385-4096-A2AE-A84F161CDF39}">
      <dgm:prSet/>
      <dgm:spPr/>
      <dgm:t>
        <a:bodyPr/>
        <a:lstStyle/>
        <a:p>
          <a:endParaRPr lang="en-US"/>
        </a:p>
      </dgm:t>
    </dgm:pt>
    <dgm:pt modelId="{8AE63DA7-C907-485E-AAA6-B6B31D296766}" type="sibTrans" cxnId="{0B4C437C-8385-4096-A2AE-A84F161CDF39}">
      <dgm:prSet/>
      <dgm:spPr/>
      <dgm:t>
        <a:bodyPr/>
        <a:lstStyle/>
        <a:p>
          <a:endParaRPr lang="en-US"/>
        </a:p>
      </dgm:t>
    </dgm:pt>
    <dgm:pt modelId="{6A7AADEF-4EBB-4CFD-A97A-833EA273BE3D}">
      <dgm:prSet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sz="2000" dirty="0"/>
            <a:t>Innovation Hub</a:t>
          </a:r>
        </a:p>
      </dgm:t>
    </dgm:pt>
    <dgm:pt modelId="{20270868-BD2C-4761-B2D4-63C987B02EC2}" type="sibTrans" cxnId="{EDCA841C-4437-4CE9-B919-E2BE0D4B4460}">
      <dgm:prSet/>
      <dgm:spPr/>
      <dgm:t>
        <a:bodyPr/>
        <a:lstStyle/>
        <a:p>
          <a:endParaRPr lang="en-US"/>
        </a:p>
      </dgm:t>
    </dgm:pt>
    <dgm:pt modelId="{64D77484-451F-4DC7-9A26-29629CC1D7E8}" type="parTrans" cxnId="{EDCA841C-4437-4CE9-B919-E2BE0D4B4460}">
      <dgm:prSet/>
      <dgm:spPr/>
      <dgm:t>
        <a:bodyPr/>
        <a:lstStyle/>
        <a:p>
          <a:endParaRPr lang="en-US"/>
        </a:p>
      </dgm:t>
    </dgm:pt>
    <dgm:pt modelId="{AAC325BA-2D34-44DF-B79A-E39CE25CFCA0}">
      <dgm:prSet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sz="2000" dirty="0"/>
            <a:t>Client Portal</a:t>
          </a:r>
        </a:p>
      </dgm:t>
    </dgm:pt>
    <dgm:pt modelId="{1DA5AB72-0285-48B9-A99C-9EAEF6DE2E9C}" type="sibTrans" cxnId="{B5112347-7AC5-4CF1-B35E-25D643ECF347}">
      <dgm:prSet/>
      <dgm:spPr/>
      <dgm:t>
        <a:bodyPr/>
        <a:lstStyle/>
        <a:p>
          <a:endParaRPr lang="en-US"/>
        </a:p>
      </dgm:t>
    </dgm:pt>
    <dgm:pt modelId="{B2341F89-88BE-4E86-AABB-F06A633C0759}" type="parTrans" cxnId="{B5112347-7AC5-4CF1-B35E-25D643ECF347}">
      <dgm:prSet/>
      <dgm:spPr/>
      <dgm:t>
        <a:bodyPr/>
        <a:lstStyle/>
        <a:p>
          <a:endParaRPr lang="en-US"/>
        </a:p>
      </dgm:t>
    </dgm:pt>
    <dgm:pt modelId="{AC7FDF51-C206-4F0C-A787-0ECB97E622B0}">
      <dgm:prSet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sz="2000" dirty="0"/>
            <a:t>New Website</a:t>
          </a:r>
        </a:p>
      </dgm:t>
    </dgm:pt>
    <dgm:pt modelId="{29F45613-D3F7-4009-9058-F4F1B8CD3A0D}" type="sibTrans" cxnId="{D6E6D1A0-DD08-4994-AADC-ADEECE5CB567}">
      <dgm:prSet/>
      <dgm:spPr/>
      <dgm:t>
        <a:bodyPr/>
        <a:lstStyle/>
        <a:p>
          <a:endParaRPr lang="en-US"/>
        </a:p>
      </dgm:t>
    </dgm:pt>
    <dgm:pt modelId="{1E1481D3-1DFE-4E2E-887A-027B8D305685}" type="parTrans" cxnId="{D6E6D1A0-DD08-4994-AADC-ADEECE5CB567}">
      <dgm:prSet/>
      <dgm:spPr/>
      <dgm:t>
        <a:bodyPr/>
        <a:lstStyle/>
        <a:p>
          <a:endParaRPr lang="en-US"/>
        </a:p>
      </dgm:t>
    </dgm:pt>
    <dgm:pt modelId="{D427B2B5-9188-4C66-9A43-5C1E04727E97}" type="pres">
      <dgm:prSet presAssocID="{B3F97F17-70C8-47A8-99F5-6E994193882B}" presName="root" presStyleCnt="0">
        <dgm:presLayoutVars>
          <dgm:dir/>
          <dgm:resizeHandles val="exact"/>
        </dgm:presLayoutVars>
      </dgm:prSet>
      <dgm:spPr/>
    </dgm:pt>
    <dgm:pt modelId="{1580B388-4A0F-453C-9347-95E5EF9DE2FF}" type="pres">
      <dgm:prSet presAssocID="{99CD062D-F4D0-4945-9CCD-D24F5124C144}" presName="compNode" presStyleCnt="0"/>
      <dgm:spPr/>
    </dgm:pt>
    <dgm:pt modelId="{92ECFD51-51DB-4DD7-9C8B-27878AB4C566}" type="pres">
      <dgm:prSet presAssocID="{99CD062D-F4D0-4945-9CCD-D24F5124C144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843931BF-5375-443D-9135-2F660786E105}" type="pres">
      <dgm:prSet presAssocID="{99CD062D-F4D0-4945-9CCD-D24F5124C144}" presName="iconSpace" presStyleCnt="0"/>
      <dgm:spPr/>
    </dgm:pt>
    <dgm:pt modelId="{36421BDF-D0D9-4C15-A48B-53606FA405FB}" type="pres">
      <dgm:prSet presAssocID="{99CD062D-F4D0-4945-9CCD-D24F5124C144}" presName="parTx" presStyleLbl="revTx" presStyleIdx="0" presStyleCnt="4" custLinFactNeighborX="-1155" custLinFactNeighborY="-14881">
        <dgm:presLayoutVars>
          <dgm:chMax val="0"/>
          <dgm:chPref val="0"/>
        </dgm:presLayoutVars>
      </dgm:prSet>
      <dgm:spPr/>
    </dgm:pt>
    <dgm:pt modelId="{C93B111E-AA0C-4238-8492-357CBCB6197A}" type="pres">
      <dgm:prSet presAssocID="{99CD062D-F4D0-4945-9CCD-D24F5124C144}" presName="txSpace" presStyleCnt="0"/>
      <dgm:spPr/>
    </dgm:pt>
    <dgm:pt modelId="{FA082930-7A83-4509-BAD1-B56698F2BEE9}" type="pres">
      <dgm:prSet presAssocID="{99CD062D-F4D0-4945-9CCD-D24F5124C144}" presName="desTx" presStyleLbl="revTx" presStyleIdx="1" presStyleCnt="4" custLinFactNeighborX="-558" custLinFactNeighborY="-11325">
        <dgm:presLayoutVars/>
      </dgm:prSet>
      <dgm:spPr/>
    </dgm:pt>
    <dgm:pt modelId="{5D613350-F48D-4E36-8C86-9F854FFB80BC}" type="pres">
      <dgm:prSet presAssocID="{841E823E-9772-4422-8867-ECD248DF7B89}" presName="sibTrans" presStyleCnt="0"/>
      <dgm:spPr/>
    </dgm:pt>
    <dgm:pt modelId="{F3196DE0-76DD-4021-BEFB-1022A6E8416A}" type="pres">
      <dgm:prSet presAssocID="{E2789312-44CC-4877-8D53-727613CF4011}" presName="compNode" presStyleCnt="0"/>
      <dgm:spPr/>
    </dgm:pt>
    <dgm:pt modelId="{8A6E2A00-1976-41EE-8A07-D01FC23C341E}" type="pres">
      <dgm:prSet presAssocID="{E2789312-44CC-4877-8D53-727613CF401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50B72E9E-CE55-4708-BC12-19E633B6FB37}" type="pres">
      <dgm:prSet presAssocID="{E2789312-44CC-4877-8D53-727613CF4011}" presName="iconSpace" presStyleCnt="0"/>
      <dgm:spPr/>
    </dgm:pt>
    <dgm:pt modelId="{E1F50844-1A60-4E60-8145-BBF1D28D9113}" type="pres">
      <dgm:prSet presAssocID="{E2789312-44CC-4877-8D53-727613CF4011}" presName="parTx" presStyleLbl="revTx" presStyleIdx="2" presStyleCnt="4">
        <dgm:presLayoutVars>
          <dgm:chMax val="0"/>
          <dgm:chPref val="0"/>
        </dgm:presLayoutVars>
      </dgm:prSet>
      <dgm:spPr/>
    </dgm:pt>
    <dgm:pt modelId="{49CBFE40-EDA7-4C9E-BB0E-DB09B170EA0F}" type="pres">
      <dgm:prSet presAssocID="{E2789312-44CC-4877-8D53-727613CF4011}" presName="txSpace" presStyleCnt="0"/>
      <dgm:spPr/>
    </dgm:pt>
    <dgm:pt modelId="{BF5D1567-A47E-4B6D-910A-C37E6BDB5FE2}" type="pres">
      <dgm:prSet presAssocID="{E2789312-44CC-4877-8D53-727613CF4011}" presName="desTx" presStyleLbl="revTx" presStyleIdx="3" presStyleCnt="4" custScaleY="88051">
        <dgm:presLayoutVars/>
      </dgm:prSet>
      <dgm:spPr/>
    </dgm:pt>
  </dgm:ptLst>
  <dgm:cxnLst>
    <dgm:cxn modelId="{E5175E04-C41C-4AB7-8AEB-24A4A4F39805}" type="presOf" srcId="{F9CA6420-91F9-488B-A145-B0D96C9E0E8F}" destId="{FA082930-7A83-4509-BAD1-B56698F2BEE9}" srcOrd="0" destOrd="6" presId="urn:microsoft.com/office/officeart/2018/2/layout/IconLabelDescriptionList"/>
    <dgm:cxn modelId="{0A276E15-4C1E-44DA-BE05-4C497F9E2A45}" srcId="{B3F97F17-70C8-47A8-99F5-6E994193882B}" destId="{99CD062D-F4D0-4945-9CCD-D24F5124C144}" srcOrd="0" destOrd="0" parTransId="{42496AEF-CDA1-4770-9242-B73A92AE5E87}" sibTransId="{841E823E-9772-4422-8867-ECD248DF7B89}"/>
    <dgm:cxn modelId="{6CAB7516-5661-403F-868E-CEBC4750E6D9}" srcId="{99CD062D-F4D0-4945-9CCD-D24F5124C144}" destId="{E1519127-2FAA-4D64-9B50-5C420D272C06}" srcOrd="0" destOrd="0" parTransId="{6FA83E86-1FB3-423F-BEAB-8D15AACCCA0E}" sibTransId="{A2DB1850-9209-4A17-9AF1-97EAF406DDD3}"/>
    <dgm:cxn modelId="{EDCA841C-4437-4CE9-B919-E2BE0D4B4460}" srcId="{81EC6515-7FE2-4529-9AA8-F93B350C4EF9}" destId="{6A7AADEF-4EBB-4CFD-A97A-833EA273BE3D}" srcOrd="1" destOrd="0" parTransId="{64D77484-451F-4DC7-9A26-29629CC1D7E8}" sibTransId="{20270868-BD2C-4761-B2D4-63C987B02EC2}"/>
    <dgm:cxn modelId="{1DE12042-8931-42E6-9720-CE6F6BB03191}" srcId="{B3F97F17-70C8-47A8-99F5-6E994193882B}" destId="{E2789312-44CC-4877-8D53-727613CF4011}" srcOrd="1" destOrd="0" parTransId="{25C95DC3-6315-403F-8B53-1DFEF371CB44}" sibTransId="{EBF5A79C-5C5D-4845-AD9C-F1BA9FD1513F}"/>
    <dgm:cxn modelId="{9320FB62-6AC7-42BC-B433-8647EAFD9C53}" type="presOf" srcId="{1C93CD0D-4B92-40DB-A245-0F7094F828A7}" destId="{BF5D1567-A47E-4B6D-910A-C37E6BDB5FE2}" srcOrd="0" destOrd="0" presId="urn:microsoft.com/office/officeart/2018/2/layout/IconLabelDescriptionList"/>
    <dgm:cxn modelId="{285A6444-8051-4658-9D70-DDCFEF975DC5}" type="presOf" srcId="{D1FC02FD-133D-40BE-8AB3-A32943F87CB2}" destId="{BF5D1567-A47E-4B6D-910A-C37E6BDB5FE2}" srcOrd="0" destOrd="1" presId="urn:microsoft.com/office/officeart/2018/2/layout/IconLabelDescriptionList"/>
    <dgm:cxn modelId="{B5112347-7AC5-4CF1-B35E-25D643ECF347}" srcId="{81EC6515-7FE2-4529-9AA8-F93B350C4EF9}" destId="{AAC325BA-2D34-44DF-B79A-E39CE25CFCA0}" srcOrd="2" destOrd="0" parTransId="{B2341F89-88BE-4E86-AABB-F06A633C0759}" sibTransId="{1DA5AB72-0285-48B9-A99C-9EAEF6DE2E9C}"/>
    <dgm:cxn modelId="{94E7F570-C958-43CA-AFD1-F311BB3F7205}" type="presOf" srcId="{E1519127-2FAA-4D64-9B50-5C420D272C06}" destId="{FA082930-7A83-4509-BAD1-B56698F2BEE9}" srcOrd="0" destOrd="0" presId="urn:microsoft.com/office/officeart/2018/2/layout/IconLabelDescriptionList"/>
    <dgm:cxn modelId="{28772175-3727-4F6C-92E7-1BCCE5C11DFF}" type="presOf" srcId="{AAC325BA-2D34-44DF-B79A-E39CE25CFCA0}" destId="{FA082930-7A83-4509-BAD1-B56698F2BEE9}" srcOrd="0" destOrd="4" presId="urn:microsoft.com/office/officeart/2018/2/layout/IconLabelDescriptionList"/>
    <dgm:cxn modelId="{A8EB7877-BAC2-44D4-A330-723C2C97AF8A}" srcId="{99CD062D-F4D0-4945-9CCD-D24F5124C144}" destId="{81EC6515-7FE2-4529-9AA8-F93B350C4EF9}" srcOrd="1" destOrd="0" parTransId="{A627D079-35C0-4239-8079-E72F6FACC68D}" sibTransId="{F2916B70-60F9-425A-9484-615FA2C6368B}"/>
    <dgm:cxn modelId="{8A80037C-3850-4342-88F2-CF0DB09B99F3}" srcId="{99CD062D-F4D0-4945-9CCD-D24F5124C144}" destId="{F9CA6420-91F9-488B-A145-B0D96C9E0E8F}" srcOrd="2" destOrd="0" parTransId="{795C081A-468F-41D6-B47B-433C5A37C667}" sibTransId="{03F7F750-D8C2-41BE-8699-2D5D2C3EBC42}"/>
    <dgm:cxn modelId="{0B4C437C-8385-4096-A2AE-A84F161CDF39}" srcId="{E2789312-44CC-4877-8D53-727613CF4011}" destId="{FACAB281-B42F-4BC7-83B8-5525491AD464}" srcOrd="2" destOrd="0" parTransId="{162F72A7-FFDA-40BD-ADFF-9193123314CB}" sibTransId="{8AE63DA7-C907-485E-AAA6-B6B31D296766}"/>
    <dgm:cxn modelId="{902B777D-4C02-40FB-BFA9-4EE6C2B180C2}" type="presOf" srcId="{A6702180-A6CE-4549-BDDE-0AD5E319BA2E}" destId="{FA082930-7A83-4509-BAD1-B56698F2BEE9}" srcOrd="0" destOrd="2" presId="urn:microsoft.com/office/officeart/2018/2/layout/IconLabelDescriptionList"/>
    <dgm:cxn modelId="{9222398C-3043-407C-B703-A557690C2566}" srcId="{E2789312-44CC-4877-8D53-727613CF4011}" destId="{D1FC02FD-133D-40BE-8AB3-A32943F87CB2}" srcOrd="1" destOrd="0" parTransId="{307B1C5C-FCAB-40CA-A330-16B4DF50CFDA}" sibTransId="{A3E9D9F0-BB7E-4770-A5B6-0FD6BAE45C51}"/>
    <dgm:cxn modelId="{F826468E-7719-480A-A04E-37D2FBF2C1F8}" type="presOf" srcId="{AC7FDF51-C206-4F0C-A787-0ECB97E622B0}" destId="{FA082930-7A83-4509-BAD1-B56698F2BEE9}" srcOrd="0" destOrd="5" presId="urn:microsoft.com/office/officeart/2018/2/layout/IconLabelDescriptionList"/>
    <dgm:cxn modelId="{1EDF9394-F435-427E-A3E5-D02510A0D28E}" type="presOf" srcId="{6A7AADEF-4EBB-4CFD-A97A-833EA273BE3D}" destId="{FA082930-7A83-4509-BAD1-B56698F2BEE9}" srcOrd="0" destOrd="3" presId="urn:microsoft.com/office/officeart/2018/2/layout/IconLabelDescriptionList"/>
    <dgm:cxn modelId="{2E9AFF9F-90C0-456A-8303-56DED7514535}" type="presOf" srcId="{B3F97F17-70C8-47A8-99F5-6E994193882B}" destId="{D427B2B5-9188-4C66-9A43-5C1E04727E97}" srcOrd="0" destOrd="0" presId="urn:microsoft.com/office/officeart/2018/2/layout/IconLabelDescriptionList"/>
    <dgm:cxn modelId="{D6E6D1A0-DD08-4994-AADC-ADEECE5CB567}" srcId="{81EC6515-7FE2-4529-9AA8-F93B350C4EF9}" destId="{AC7FDF51-C206-4F0C-A787-0ECB97E622B0}" srcOrd="3" destOrd="0" parTransId="{1E1481D3-1DFE-4E2E-887A-027B8D305685}" sibTransId="{29F45613-D3F7-4009-9058-F4F1B8CD3A0D}"/>
    <dgm:cxn modelId="{F8FB80AB-9B8F-4D64-BA20-94CB38D2968E}" type="presOf" srcId="{81EC6515-7FE2-4529-9AA8-F93B350C4EF9}" destId="{FA082930-7A83-4509-BAD1-B56698F2BEE9}" srcOrd="0" destOrd="1" presId="urn:microsoft.com/office/officeart/2018/2/layout/IconLabelDescriptionList"/>
    <dgm:cxn modelId="{D44BF8C6-166D-47E0-81A3-C18B002FB87F}" srcId="{81EC6515-7FE2-4529-9AA8-F93B350C4EF9}" destId="{A6702180-A6CE-4549-BDDE-0AD5E319BA2E}" srcOrd="0" destOrd="0" parTransId="{61FEC15D-FE46-4B74-AC6C-B41BE6C9D745}" sibTransId="{F17182FA-A74D-43CE-99EF-CCBD054BC9B4}"/>
    <dgm:cxn modelId="{B39C90D7-8D04-4E64-B2DB-F9F6CAB4903F}" type="presOf" srcId="{FACAB281-B42F-4BC7-83B8-5525491AD464}" destId="{BF5D1567-A47E-4B6D-910A-C37E6BDB5FE2}" srcOrd="0" destOrd="2" presId="urn:microsoft.com/office/officeart/2018/2/layout/IconLabelDescriptionList"/>
    <dgm:cxn modelId="{1D4853DE-55AE-42B5-A93F-0970C565E1BD}" type="presOf" srcId="{E2789312-44CC-4877-8D53-727613CF4011}" destId="{E1F50844-1A60-4E60-8145-BBF1D28D9113}" srcOrd="0" destOrd="0" presId="urn:microsoft.com/office/officeart/2018/2/layout/IconLabelDescriptionList"/>
    <dgm:cxn modelId="{E68E3EF5-3F3A-48F9-A32D-0524AE803103}" srcId="{E2789312-44CC-4877-8D53-727613CF4011}" destId="{1C93CD0D-4B92-40DB-A245-0F7094F828A7}" srcOrd="0" destOrd="0" parTransId="{FDCC3C0B-5A45-4551-B01F-BB38214C27BD}" sibTransId="{0510E47B-0B85-40EE-91EA-798ED7A8396C}"/>
    <dgm:cxn modelId="{47E65DF9-269C-414E-9F55-D7AED9FB2793}" type="presOf" srcId="{99CD062D-F4D0-4945-9CCD-D24F5124C144}" destId="{36421BDF-D0D9-4C15-A48B-53606FA405FB}" srcOrd="0" destOrd="0" presId="urn:microsoft.com/office/officeart/2018/2/layout/IconLabelDescriptionList"/>
    <dgm:cxn modelId="{F731AF3D-E9ED-4D6F-9805-047F931B80E0}" type="presParOf" srcId="{D427B2B5-9188-4C66-9A43-5C1E04727E97}" destId="{1580B388-4A0F-453C-9347-95E5EF9DE2FF}" srcOrd="0" destOrd="0" presId="urn:microsoft.com/office/officeart/2018/2/layout/IconLabelDescriptionList"/>
    <dgm:cxn modelId="{A79127E3-DFDC-4C63-BEB5-592F36037D24}" type="presParOf" srcId="{1580B388-4A0F-453C-9347-95E5EF9DE2FF}" destId="{92ECFD51-51DB-4DD7-9C8B-27878AB4C566}" srcOrd="0" destOrd="0" presId="urn:microsoft.com/office/officeart/2018/2/layout/IconLabelDescriptionList"/>
    <dgm:cxn modelId="{32C661B4-79D6-4FE1-91BF-1CD8F9483EED}" type="presParOf" srcId="{1580B388-4A0F-453C-9347-95E5EF9DE2FF}" destId="{843931BF-5375-443D-9135-2F660786E105}" srcOrd="1" destOrd="0" presId="urn:microsoft.com/office/officeart/2018/2/layout/IconLabelDescriptionList"/>
    <dgm:cxn modelId="{445375B2-1006-462C-9922-4AE96E84A72E}" type="presParOf" srcId="{1580B388-4A0F-453C-9347-95E5EF9DE2FF}" destId="{36421BDF-D0D9-4C15-A48B-53606FA405FB}" srcOrd="2" destOrd="0" presId="urn:microsoft.com/office/officeart/2018/2/layout/IconLabelDescriptionList"/>
    <dgm:cxn modelId="{C31C5A2F-B3C8-4C48-87C3-B675C45A665C}" type="presParOf" srcId="{1580B388-4A0F-453C-9347-95E5EF9DE2FF}" destId="{C93B111E-AA0C-4238-8492-357CBCB6197A}" srcOrd="3" destOrd="0" presId="urn:microsoft.com/office/officeart/2018/2/layout/IconLabelDescriptionList"/>
    <dgm:cxn modelId="{E3A3BB3B-EB21-4DF4-8CB9-6077EE2A0D92}" type="presParOf" srcId="{1580B388-4A0F-453C-9347-95E5EF9DE2FF}" destId="{FA082930-7A83-4509-BAD1-B56698F2BEE9}" srcOrd="4" destOrd="0" presId="urn:microsoft.com/office/officeart/2018/2/layout/IconLabelDescriptionList"/>
    <dgm:cxn modelId="{AD31DD56-BFEB-4389-B509-F4337DC42378}" type="presParOf" srcId="{D427B2B5-9188-4C66-9A43-5C1E04727E97}" destId="{5D613350-F48D-4E36-8C86-9F854FFB80BC}" srcOrd="1" destOrd="0" presId="urn:microsoft.com/office/officeart/2018/2/layout/IconLabelDescriptionList"/>
    <dgm:cxn modelId="{C5FE22BC-034E-4481-A797-037F3ED564CE}" type="presParOf" srcId="{D427B2B5-9188-4C66-9A43-5C1E04727E97}" destId="{F3196DE0-76DD-4021-BEFB-1022A6E8416A}" srcOrd="2" destOrd="0" presId="urn:microsoft.com/office/officeart/2018/2/layout/IconLabelDescriptionList"/>
    <dgm:cxn modelId="{4EAEA022-546D-4029-8785-E49BB0882D6F}" type="presParOf" srcId="{F3196DE0-76DD-4021-BEFB-1022A6E8416A}" destId="{8A6E2A00-1976-41EE-8A07-D01FC23C341E}" srcOrd="0" destOrd="0" presId="urn:microsoft.com/office/officeart/2018/2/layout/IconLabelDescriptionList"/>
    <dgm:cxn modelId="{917BB201-6706-4BE4-AE5D-FA199CCACBB6}" type="presParOf" srcId="{F3196DE0-76DD-4021-BEFB-1022A6E8416A}" destId="{50B72E9E-CE55-4708-BC12-19E633B6FB37}" srcOrd="1" destOrd="0" presId="urn:microsoft.com/office/officeart/2018/2/layout/IconLabelDescriptionList"/>
    <dgm:cxn modelId="{B8C6A7C3-842C-416A-AACE-C464A45B0BD6}" type="presParOf" srcId="{F3196DE0-76DD-4021-BEFB-1022A6E8416A}" destId="{E1F50844-1A60-4E60-8145-BBF1D28D9113}" srcOrd="2" destOrd="0" presId="urn:microsoft.com/office/officeart/2018/2/layout/IconLabelDescriptionList"/>
    <dgm:cxn modelId="{E745EDF1-39B9-481C-9AF6-2058F8DA5108}" type="presParOf" srcId="{F3196DE0-76DD-4021-BEFB-1022A6E8416A}" destId="{49CBFE40-EDA7-4C9E-BB0E-DB09B170EA0F}" srcOrd="3" destOrd="0" presId="urn:microsoft.com/office/officeart/2018/2/layout/IconLabelDescriptionList"/>
    <dgm:cxn modelId="{A11F11AA-25D9-45B7-AA09-19AEB3C0AA15}" type="presParOf" srcId="{F3196DE0-76DD-4021-BEFB-1022A6E8416A}" destId="{BF5D1567-A47E-4B6D-910A-C37E6BDB5FE2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6184AF-C62A-41E4-93FF-9D31C1A22DFD}" type="doc">
      <dgm:prSet loTypeId="urn:microsoft.com/office/officeart/2005/8/layout/list1" loCatId="list" qsTypeId="urn:microsoft.com/office/officeart/2005/8/quickstyle/simple5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C20CA77B-AD9B-4168-A1B4-A621A51D4A90}">
      <dgm:prSet/>
      <dgm:spPr/>
      <dgm:t>
        <a:bodyPr/>
        <a:lstStyle/>
        <a:p>
          <a:r>
            <a:rPr lang="en-US" dirty="0"/>
            <a:t>Pre-Pandemic</a:t>
          </a:r>
        </a:p>
      </dgm:t>
    </dgm:pt>
    <dgm:pt modelId="{05354D67-5B70-4A20-9E3C-91FB961BB6F7}" type="parTrans" cxnId="{80EA99AB-011F-4B89-979E-9E4F0685D628}">
      <dgm:prSet/>
      <dgm:spPr/>
      <dgm:t>
        <a:bodyPr/>
        <a:lstStyle/>
        <a:p>
          <a:endParaRPr lang="en-US"/>
        </a:p>
      </dgm:t>
    </dgm:pt>
    <dgm:pt modelId="{DD79BBF7-0B22-4B43-91D8-589FDB780167}" type="sibTrans" cxnId="{80EA99AB-011F-4B89-979E-9E4F0685D628}">
      <dgm:prSet/>
      <dgm:spPr/>
      <dgm:t>
        <a:bodyPr/>
        <a:lstStyle/>
        <a:p>
          <a:endParaRPr lang="en-US"/>
        </a:p>
      </dgm:t>
    </dgm:pt>
    <dgm:pt modelId="{5FE9AC3E-E4F3-4C60-AACF-333F98A59807}">
      <dgm:prSet/>
      <dgm:spPr/>
      <dgm:t>
        <a:bodyPr/>
        <a:lstStyle/>
        <a:p>
          <a:r>
            <a:rPr lang="en-US" dirty="0"/>
            <a:t>Fully Remote</a:t>
          </a:r>
        </a:p>
      </dgm:t>
    </dgm:pt>
    <dgm:pt modelId="{4010C256-480F-4718-9FCE-356115319C32}" type="parTrans" cxnId="{8B0E27FA-F708-4FF7-96AF-A67D477CD324}">
      <dgm:prSet/>
      <dgm:spPr/>
      <dgm:t>
        <a:bodyPr/>
        <a:lstStyle/>
        <a:p>
          <a:endParaRPr lang="en-US"/>
        </a:p>
      </dgm:t>
    </dgm:pt>
    <dgm:pt modelId="{C272FF93-233C-4947-BAA1-D01BAE406386}" type="sibTrans" cxnId="{8B0E27FA-F708-4FF7-96AF-A67D477CD324}">
      <dgm:prSet/>
      <dgm:spPr/>
      <dgm:t>
        <a:bodyPr/>
        <a:lstStyle/>
        <a:p>
          <a:endParaRPr lang="en-US"/>
        </a:p>
      </dgm:t>
    </dgm:pt>
    <dgm:pt modelId="{BF72494F-5F60-49E3-BF58-6218FD885707}">
      <dgm:prSet/>
      <dgm:spPr/>
      <dgm:t>
        <a:bodyPr/>
        <a:lstStyle/>
        <a:p>
          <a:r>
            <a:rPr lang="en-US" dirty="0"/>
            <a:t>Hybrid Model</a:t>
          </a:r>
        </a:p>
      </dgm:t>
    </dgm:pt>
    <dgm:pt modelId="{9B31D053-B5B0-4EBD-B010-A0B97DB2A374}" type="parTrans" cxnId="{CBE46D28-3244-431E-8927-5D4E81E7216D}">
      <dgm:prSet/>
      <dgm:spPr/>
      <dgm:t>
        <a:bodyPr/>
        <a:lstStyle/>
        <a:p>
          <a:endParaRPr lang="en-US"/>
        </a:p>
      </dgm:t>
    </dgm:pt>
    <dgm:pt modelId="{BAC16634-907A-4E5D-B9E6-886759B1F243}" type="sibTrans" cxnId="{CBE46D28-3244-431E-8927-5D4E81E7216D}">
      <dgm:prSet/>
      <dgm:spPr/>
      <dgm:t>
        <a:bodyPr/>
        <a:lstStyle/>
        <a:p>
          <a:endParaRPr lang="en-US"/>
        </a:p>
      </dgm:t>
    </dgm:pt>
    <dgm:pt modelId="{970E6CE5-F8CC-4934-B442-23D321B513B6}" type="pres">
      <dgm:prSet presAssocID="{4D6184AF-C62A-41E4-93FF-9D31C1A22DFD}" presName="linear" presStyleCnt="0">
        <dgm:presLayoutVars>
          <dgm:dir/>
          <dgm:animLvl val="lvl"/>
          <dgm:resizeHandles val="exact"/>
        </dgm:presLayoutVars>
      </dgm:prSet>
      <dgm:spPr/>
    </dgm:pt>
    <dgm:pt modelId="{AD1BA69B-ABB8-457A-A7B1-41DB92430F6E}" type="pres">
      <dgm:prSet presAssocID="{C20CA77B-AD9B-4168-A1B4-A621A51D4A90}" presName="parentLin" presStyleCnt="0"/>
      <dgm:spPr/>
    </dgm:pt>
    <dgm:pt modelId="{584749D1-814B-49FD-BF59-0C002996D60D}" type="pres">
      <dgm:prSet presAssocID="{C20CA77B-AD9B-4168-A1B4-A621A51D4A90}" presName="parentLeftMargin" presStyleLbl="node1" presStyleIdx="0" presStyleCnt="3"/>
      <dgm:spPr/>
    </dgm:pt>
    <dgm:pt modelId="{A7D918B0-B22A-46AA-8DE4-DF0AE85C981D}" type="pres">
      <dgm:prSet presAssocID="{C20CA77B-AD9B-4168-A1B4-A621A51D4A9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3EB32C0-6A6C-4065-B1A6-AB723F482F0F}" type="pres">
      <dgm:prSet presAssocID="{C20CA77B-AD9B-4168-A1B4-A621A51D4A90}" presName="negativeSpace" presStyleCnt="0"/>
      <dgm:spPr/>
    </dgm:pt>
    <dgm:pt modelId="{09A35EBA-D8B3-411F-9414-2734F28A6152}" type="pres">
      <dgm:prSet presAssocID="{C20CA77B-AD9B-4168-A1B4-A621A51D4A90}" presName="childText" presStyleLbl="conFgAcc1" presStyleIdx="0" presStyleCnt="3">
        <dgm:presLayoutVars>
          <dgm:bulletEnabled val="1"/>
        </dgm:presLayoutVars>
      </dgm:prSet>
      <dgm:spPr/>
    </dgm:pt>
    <dgm:pt modelId="{62324877-BFDA-4420-A933-6B9FC5AF1059}" type="pres">
      <dgm:prSet presAssocID="{DD79BBF7-0B22-4B43-91D8-589FDB780167}" presName="spaceBetweenRectangles" presStyleCnt="0"/>
      <dgm:spPr/>
    </dgm:pt>
    <dgm:pt modelId="{DA4E9905-EDE4-4A39-8582-C5A9273B8562}" type="pres">
      <dgm:prSet presAssocID="{5FE9AC3E-E4F3-4C60-AACF-333F98A59807}" presName="parentLin" presStyleCnt="0"/>
      <dgm:spPr/>
    </dgm:pt>
    <dgm:pt modelId="{9E15CC41-BAA6-45D8-A21B-AE976A5CE9DD}" type="pres">
      <dgm:prSet presAssocID="{5FE9AC3E-E4F3-4C60-AACF-333F98A59807}" presName="parentLeftMargin" presStyleLbl="node1" presStyleIdx="0" presStyleCnt="3"/>
      <dgm:spPr/>
    </dgm:pt>
    <dgm:pt modelId="{9D8329CA-7942-4E50-B5C4-1A651A403606}" type="pres">
      <dgm:prSet presAssocID="{5FE9AC3E-E4F3-4C60-AACF-333F98A5980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45B6A5F-5642-4111-9A32-EE9CA4E7268B}" type="pres">
      <dgm:prSet presAssocID="{5FE9AC3E-E4F3-4C60-AACF-333F98A59807}" presName="negativeSpace" presStyleCnt="0"/>
      <dgm:spPr/>
    </dgm:pt>
    <dgm:pt modelId="{FE00EB95-B4E2-444E-8856-38EAA11A6F77}" type="pres">
      <dgm:prSet presAssocID="{5FE9AC3E-E4F3-4C60-AACF-333F98A59807}" presName="childText" presStyleLbl="conFgAcc1" presStyleIdx="1" presStyleCnt="3">
        <dgm:presLayoutVars>
          <dgm:bulletEnabled val="1"/>
        </dgm:presLayoutVars>
      </dgm:prSet>
      <dgm:spPr/>
    </dgm:pt>
    <dgm:pt modelId="{31AE354D-7F34-42B6-8D1D-2FB022901D87}" type="pres">
      <dgm:prSet presAssocID="{C272FF93-233C-4947-BAA1-D01BAE406386}" presName="spaceBetweenRectangles" presStyleCnt="0"/>
      <dgm:spPr/>
    </dgm:pt>
    <dgm:pt modelId="{A59172C9-2441-4011-A1AF-FACAD9ADF149}" type="pres">
      <dgm:prSet presAssocID="{BF72494F-5F60-49E3-BF58-6218FD885707}" presName="parentLin" presStyleCnt="0"/>
      <dgm:spPr/>
    </dgm:pt>
    <dgm:pt modelId="{B30D0B40-2D1D-4EBA-B9EF-9BF49A72C395}" type="pres">
      <dgm:prSet presAssocID="{BF72494F-5F60-49E3-BF58-6218FD885707}" presName="parentLeftMargin" presStyleLbl="node1" presStyleIdx="1" presStyleCnt="3"/>
      <dgm:spPr/>
    </dgm:pt>
    <dgm:pt modelId="{8C453259-4518-4311-BF21-A13C78042457}" type="pres">
      <dgm:prSet presAssocID="{BF72494F-5F60-49E3-BF58-6218FD88570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180499F-97E5-4CD4-BDE3-C3A47CA07F7F}" type="pres">
      <dgm:prSet presAssocID="{BF72494F-5F60-49E3-BF58-6218FD885707}" presName="negativeSpace" presStyleCnt="0"/>
      <dgm:spPr/>
    </dgm:pt>
    <dgm:pt modelId="{D95D41F8-5D25-469E-AF08-117364270108}" type="pres">
      <dgm:prSet presAssocID="{BF72494F-5F60-49E3-BF58-6218FD88570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8FE4023-16B8-4411-B668-2F73713DFA99}" type="presOf" srcId="{4D6184AF-C62A-41E4-93FF-9D31C1A22DFD}" destId="{970E6CE5-F8CC-4934-B442-23D321B513B6}" srcOrd="0" destOrd="0" presId="urn:microsoft.com/office/officeart/2005/8/layout/list1"/>
    <dgm:cxn modelId="{CBE46D28-3244-431E-8927-5D4E81E7216D}" srcId="{4D6184AF-C62A-41E4-93FF-9D31C1A22DFD}" destId="{BF72494F-5F60-49E3-BF58-6218FD885707}" srcOrd="2" destOrd="0" parTransId="{9B31D053-B5B0-4EBD-B010-A0B97DB2A374}" sibTransId="{BAC16634-907A-4E5D-B9E6-886759B1F243}"/>
    <dgm:cxn modelId="{0639D432-9BCC-4293-A978-7B6A3BEAFB9D}" type="presOf" srcId="{C20CA77B-AD9B-4168-A1B4-A621A51D4A90}" destId="{584749D1-814B-49FD-BF59-0C002996D60D}" srcOrd="0" destOrd="0" presId="urn:microsoft.com/office/officeart/2005/8/layout/list1"/>
    <dgm:cxn modelId="{06721263-3F1F-4130-97E9-3AF92FE46E1E}" type="presOf" srcId="{5FE9AC3E-E4F3-4C60-AACF-333F98A59807}" destId="{9E15CC41-BAA6-45D8-A21B-AE976A5CE9DD}" srcOrd="0" destOrd="0" presId="urn:microsoft.com/office/officeart/2005/8/layout/list1"/>
    <dgm:cxn modelId="{56E80E67-7E12-415C-889D-E5932BAD26F8}" type="presOf" srcId="{C20CA77B-AD9B-4168-A1B4-A621A51D4A90}" destId="{A7D918B0-B22A-46AA-8DE4-DF0AE85C981D}" srcOrd="1" destOrd="0" presId="urn:microsoft.com/office/officeart/2005/8/layout/list1"/>
    <dgm:cxn modelId="{AA628371-99A5-4679-80D7-1871FF2B3EF6}" type="presOf" srcId="{BF72494F-5F60-49E3-BF58-6218FD885707}" destId="{B30D0B40-2D1D-4EBA-B9EF-9BF49A72C395}" srcOrd="0" destOrd="0" presId="urn:microsoft.com/office/officeart/2005/8/layout/list1"/>
    <dgm:cxn modelId="{2D16BA7B-10E5-491A-877F-14D96834B01D}" type="presOf" srcId="{5FE9AC3E-E4F3-4C60-AACF-333F98A59807}" destId="{9D8329CA-7942-4E50-B5C4-1A651A403606}" srcOrd="1" destOrd="0" presId="urn:microsoft.com/office/officeart/2005/8/layout/list1"/>
    <dgm:cxn modelId="{80EA99AB-011F-4B89-979E-9E4F0685D628}" srcId="{4D6184AF-C62A-41E4-93FF-9D31C1A22DFD}" destId="{C20CA77B-AD9B-4168-A1B4-A621A51D4A90}" srcOrd="0" destOrd="0" parTransId="{05354D67-5B70-4A20-9E3C-91FB961BB6F7}" sibTransId="{DD79BBF7-0B22-4B43-91D8-589FDB780167}"/>
    <dgm:cxn modelId="{41346FB9-C454-4755-BA37-024B1E9E3615}" type="presOf" srcId="{BF72494F-5F60-49E3-BF58-6218FD885707}" destId="{8C453259-4518-4311-BF21-A13C78042457}" srcOrd="1" destOrd="0" presId="urn:microsoft.com/office/officeart/2005/8/layout/list1"/>
    <dgm:cxn modelId="{8B0E27FA-F708-4FF7-96AF-A67D477CD324}" srcId="{4D6184AF-C62A-41E4-93FF-9D31C1A22DFD}" destId="{5FE9AC3E-E4F3-4C60-AACF-333F98A59807}" srcOrd="1" destOrd="0" parTransId="{4010C256-480F-4718-9FCE-356115319C32}" sibTransId="{C272FF93-233C-4947-BAA1-D01BAE406386}"/>
    <dgm:cxn modelId="{1A7BE681-4D72-401A-9F7F-715B0C45F1E7}" type="presParOf" srcId="{970E6CE5-F8CC-4934-B442-23D321B513B6}" destId="{AD1BA69B-ABB8-457A-A7B1-41DB92430F6E}" srcOrd="0" destOrd="0" presId="urn:microsoft.com/office/officeart/2005/8/layout/list1"/>
    <dgm:cxn modelId="{1A7AA06C-B1D1-481B-BA4C-3DE3361CEA6B}" type="presParOf" srcId="{AD1BA69B-ABB8-457A-A7B1-41DB92430F6E}" destId="{584749D1-814B-49FD-BF59-0C002996D60D}" srcOrd="0" destOrd="0" presId="urn:microsoft.com/office/officeart/2005/8/layout/list1"/>
    <dgm:cxn modelId="{8A35FD19-6566-4C1C-9DDF-A0236270404B}" type="presParOf" srcId="{AD1BA69B-ABB8-457A-A7B1-41DB92430F6E}" destId="{A7D918B0-B22A-46AA-8DE4-DF0AE85C981D}" srcOrd="1" destOrd="0" presId="urn:microsoft.com/office/officeart/2005/8/layout/list1"/>
    <dgm:cxn modelId="{6719B924-A055-4364-8683-ACBD4AAD1655}" type="presParOf" srcId="{970E6CE5-F8CC-4934-B442-23D321B513B6}" destId="{C3EB32C0-6A6C-4065-B1A6-AB723F482F0F}" srcOrd="1" destOrd="0" presId="urn:microsoft.com/office/officeart/2005/8/layout/list1"/>
    <dgm:cxn modelId="{C62B0BD4-E726-443F-AE89-54A7CD400D5F}" type="presParOf" srcId="{970E6CE5-F8CC-4934-B442-23D321B513B6}" destId="{09A35EBA-D8B3-411F-9414-2734F28A6152}" srcOrd="2" destOrd="0" presId="urn:microsoft.com/office/officeart/2005/8/layout/list1"/>
    <dgm:cxn modelId="{FFFE7000-DE00-474B-836B-15AAFAFFA582}" type="presParOf" srcId="{970E6CE5-F8CC-4934-B442-23D321B513B6}" destId="{62324877-BFDA-4420-A933-6B9FC5AF1059}" srcOrd="3" destOrd="0" presId="urn:microsoft.com/office/officeart/2005/8/layout/list1"/>
    <dgm:cxn modelId="{97B1FBC0-9083-4EAD-9A1B-825E07360C16}" type="presParOf" srcId="{970E6CE5-F8CC-4934-B442-23D321B513B6}" destId="{DA4E9905-EDE4-4A39-8582-C5A9273B8562}" srcOrd="4" destOrd="0" presId="urn:microsoft.com/office/officeart/2005/8/layout/list1"/>
    <dgm:cxn modelId="{5EBFBC2A-1229-4634-A1D2-2E07FC68AFFF}" type="presParOf" srcId="{DA4E9905-EDE4-4A39-8582-C5A9273B8562}" destId="{9E15CC41-BAA6-45D8-A21B-AE976A5CE9DD}" srcOrd="0" destOrd="0" presId="urn:microsoft.com/office/officeart/2005/8/layout/list1"/>
    <dgm:cxn modelId="{476B5084-A71B-4BDF-8C23-0D68ED7DEFCA}" type="presParOf" srcId="{DA4E9905-EDE4-4A39-8582-C5A9273B8562}" destId="{9D8329CA-7942-4E50-B5C4-1A651A403606}" srcOrd="1" destOrd="0" presId="urn:microsoft.com/office/officeart/2005/8/layout/list1"/>
    <dgm:cxn modelId="{C8D569CD-E576-4609-A586-79FE45129596}" type="presParOf" srcId="{970E6CE5-F8CC-4934-B442-23D321B513B6}" destId="{345B6A5F-5642-4111-9A32-EE9CA4E7268B}" srcOrd="5" destOrd="0" presId="urn:microsoft.com/office/officeart/2005/8/layout/list1"/>
    <dgm:cxn modelId="{FB49E56A-81D7-4EE0-96FD-85346370A689}" type="presParOf" srcId="{970E6CE5-F8CC-4934-B442-23D321B513B6}" destId="{FE00EB95-B4E2-444E-8856-38EAA11A6F77}" srcOrd="6" destOrd="0" presId="urn:microsoft.com/office/officeart/2005/8/layout/list1"/>
    <dgm:cxn modelId="{3B22AAB0-85FB-46C8-B8CC-D8963F400ECD}" type="presParOf" srcId="{970E6CE5-F8CC-4934-B442-23D321B513B6}" destId="{31AE354D-7F34-42B6-8D1D-2FB022901D87}" srcOrd="7" destOrd="0" presId="urn:microsoft.com/office/officeart/2005/8/layout/list1"/>
    <dgm:cxn modelId="{CB47AAA2-2326-43EC-B5D4-68E6EDDB0156}" type="presParOf" srcId="{970E6CE5-F8CC-4934-B442-23D321B513B6}" destId="{A59172C9-2441-4011-A1AF-FACAD9ADF149}" srcOrd="8" destOrd="0" presId="urn:microsoft.com/office/officeart/2005/8/layout/list1"/>
    <dgm:cxn modelId="{3C1E368D-4A3B-4120-8EE5-709E520F46FF}" type="presParOf" srcId="{A59172C9-2441-4011-A1AF-FACAD9ADF149}" destId="{B30D0B40-2D1D-4EBA-B9EF-9BF49A72C395}" srcOrd="0" destOrd="0" presId="urn:microsoft.com/office/officeart/2005/8/layout/list1"/>
    <dgm:cxn modelId="{14B54E82-5B31-42C3-9C21-EFCBD7B4196F}" type="presParOf" srcId="{A59172C9-2441-4011-A1AF-FACAD9ADF149}" destId="{8C453259-4518-4311-BF21-A13C78042457}" srcOrd="1" destOrd="0" presId="urn:microsoft.com/office/officeart/2005/8/layout/list1"/>
    <dgm:cxn modelId="{142087B9-3522-473C-B1D0-1F79B8E6600A}" type="presParOf" srcId="{970E6CE5-F8CC-4934-B442-23D321B513B6}" destId="{F180499F-97E5-4CD4-BDE3-C3A47CA07F7F}" srcOrd="9" destOrd="0" presId="urn:microsoft.com/office/officeart/2005/8/layout/list1"/>
    <dgm:cxn modelId="{5DF6B441-7812-4E79-9589-ABDF32982FB5}" type="presParOf" srcId="{970E6CE5-F8CC-4934-B442-23D321B513B6}" destId="{D95D41F8-5D25-469E-AF08-11736427010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D97B97-573C-45B7-BB82-269706B39B62}" type="doc">
      <dgm:prSet loTypeId="urn:microsoft.com/office/officeart/2008/layout/LinedList" loCatId="list" qsTypeId="urn:microsoft.com/office/officeart/2005/8/quickstyle/simple5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9932AC1D-0EC4-46CB-A25A-067EF71FF860}">
      <dgm:prSet/>
      <dgm:spPr/>
      <dgm:t>
        <a:bodyPr/>
        <a:lstStyle/>
        <a:p>
          <a:r>
            <a:rPr lang="en-US" dirty="0"/>
            <a:t>Allows more opportunities for remote work than the pre-pandemic model</a:t>
          </a:r>
        </a:p>
      </dgm:t>
    </dgm:pt>
    <dgm:pt modelId="{32BED211-C65F-460C-B19A-CE345902D93C}" type="parTrans" cxnId="{5A43529F-2A83-4A5E-9FBE-4AEF5513FF30}">
      <dgm:prSet/>
      <dgm:spPr/>
      <dgm:t>
        <a:bodyPr/>
        <a:lstStyle/>
        <a:p>
          <a:endParaRPr lang="en-US"/>
        </a:p>
      </dgm:t>
    </dgm:pt>
    <dgm:pt modelId="{CBB84300-8954-4E18-9F10-17653063EB6A}" type="sibTrans" cxnId="{5A43529F-2A83-4A5E-9FBE-4AEF5513FF30}">
      <dgm:prSet/>
      <dgm:spPr/>
      <dgm:t>
        <a:bodyPr/>
        <a:lstStyle/>
        <a:p>
          <a:endParaRPr lang="en-US"/>
        </a:p>
      </dgm:t>
    </dgm:pt>
    <dgm:pt modelId="{B1D77586-547A-4CBF-8E84-9FA868DC4753}">
      <dgm:prSet/>
      <dgm:spPr/>
      <dgm:t>
        <a:bodyPr/>
        <a:lstStyle/>
        <a:p>
          <a:r>
            <a:rPr lang="en-US" dirty="0"/>
            <a:t>Values collaboration, innovation, knowledge transfer along with productivity</a:t>
          </a:r>
        </a:p>
      </dgm:t>
    </dgm:pt>
    <dgm:pt modelId="{461856D2-9E20-4113-BE9F-79D13AD18D51}" type="parTrans" cxnId="{BED98074-449C-4989-AD23-1F77AE8B73AA}">
      <dgm:prSet/>
      <dgm:spPr/>
      <dgm:t>
        <a:bodyPr/>
        <a:lstStyle/>
        <a:p>
          <a:endParaRPr lang="en-US"/>
        </a:p>
      </dgm:t>
    </dgm:pt>
    <dgm:pt modelId="{2EBEF2D5-26F6-4DB0-BEA8-3DD85DB318B7}" type="sibTrans" cxnId="{BED98074-449C-4989-AD23-1F77AE8B73AA}">
      <dgm:prSet/>
      <dgm:spPr/>
      <dgm:t>
        <a:bodyPr/>
        <a:lstStyle/>
        <a:p>
          <a:endParaRPr lang="en-US"/>
        </a:p>
      </dgm:t>
    </dgm:pt>
    <dgm:pt modelId="{05F12A63-CDDB-41CE-8586-1F542DE362E2}">
      <dgm:prSet/>
      <dgm:spPr/>
      <dgm:t>
        <a:bodyPr/>
        <a:lstStyle/>
        <a:p>
          <a:r>
            <a:rPr lang="en-US" dirty="0"/>
            <a:t>Balances the needs of the organization with the work-life balance gains we made during the pandemic </a:t>
          </a:r>
        </a:p>
      </dgm:t>
    </dgm:pt>
    <dgm:pt modelId="{929EBE44-CBFB-4F0F-BF5B-8B16C735A24E}" type="parTrans" cxnId="{CA63417E-8B4B-497E-92FB-C7DC500E353D}">
      <dgm:prSet/>
      <dgm:spPr/>
      <dgm:t>
        <a:bodyPr/>
        <a:lstStyle/>
        <a:p>
          <a:endParaRPr lang="en-US"/>
        </a:p>
      </dgm:t>
    </dgm:pt>
    <dgm:pt modelId="{EC9EFE74-9B66-4102-BCE4-70B2ECB8C6A4}" type="sibTrans" cxnId="{CA63417E-8B4B-497E-92FB-C7DC500E353D}">
      <dgm:prSet/>
      <dgm:spPr/>
      <dgm:t>
        <a:bodyPr/>
        <a:lstStyle/>
        <a:p>
          <a:endParaRPr lang="en-US"/>
        </a:p>
      </dgm:t>
    </dgm:pt>
    <dgm:pt modelId="{BDA7D330-E129-4C6F-8368-F1012AE229AE}" type="pres">
      <dgm:prSet presAssocID="{2BD97B97-573C-45B7-BB82-269706B39B62}" presName="vert0" presStyleCnt="0">
        <dgm:presLayoutVars>
          <dgm:dir/>
          <dgm:animOne val="branch"/>
          <dgm:animLvl val="lvl"/>
        </dgm:presLayoutVars>
      </dgm:prSet>
      <dgm:spPr/>
    </dgm:pt>
    <dgm:pt modelId="{0656549A-9862-4BC8-834F-27B219CAC111}" type="pres">
      <dgm:prSet presAssocID="{9932AC1D-0EC4-46CB-A25A-067EF71FF860}" presName="thickLine" presStyleLbl="alignNode1" presStyleIdx="0" presStyleCnt="3"/>
      <dgm:spPr/>
    </dgm:pt>
    <dgm:pt modelId="{143FB21C-0A74-46A9-AF45-DC8F6E378411}" type="pres">
      <dgm:prSet presAssocID="{9932AC1D-0EC4-46CB-A25A-067EF71FF860}" presName="horz1" presStyleCnt="0"/>
      <dgm:spPr/>
    </dgm:pt>
    <dgm:pt modelId="{9F321810-DFC2-479E-B31B-CEB13319CBDD}" type="pres">
      <dgm:prSet presAssocID="{9932AC1D-0EC4-46CB-A25A-067EF71FF860}" presName="tx1" presStyleLbl="revTx" presStyleIdx="0" presStyleCnt="3"/>
      <dgm:spPr/>
    </dgm:pt>
    <dgm:pt modelId="{3A32B4BA-264C-4C52-A7B8-334425CF41B7}" type="pres">
      <dgm:prSet presAssocID="{9932AC1D-0EC4-46CB-A25A-067EF71FF860}" presName="vert1" presStyleCnt="0"/>
      <dgm:spPr/>
    </dgm:pt>
    <dgm:pt modelId="{88E9B586-943B-4E7A-A4F9-62F8D7200924}" type="pres">
      <dgm:prSet presAssocID="{B1D77586-547A-4CBF-8E84-9FA868DC4753}" presName="thickLine" presStyleLbl="alignNode1" presStyleIdx="1" presStyleCnt="3"/>
      <dgm:spPr/>
    </dgm:pt>
    <dgm:pt modelId="{16C9C063-5E8A-4078-BBDF-AC609C9DE728}" type="pres">
      <dgm:prSet presAssocID="{B1D77586-547A-4CBF-8E84-9FA868DC4753}" presName="horz1" presStyleCnt="0"/>
      <dgm:spPr/>
    </dgm:pt>
    <dgm:pt modelId="{9FD5582F-E3DF-49F6-9977-492A527BD20C}" type="pres">
      <dgm:prSet presAssocID="{B1D77586-547A-4CBF-8E84-9FA868DC4753}" presName="tx1" presStyleLbl="revTx" presStyleIdx="1" presStyleCnt="3"/>
      <dgm:spPr/>
    </dgm:pt>
    <dgm:pt modelId="{7B40161C-E43A-4869-ACB9-F7DFC45A7F17}" type="pres">
      <dgm:prSet presAssocID="{B1D77586-547A-4CBF-8E84-9FA868DC4753}" presName="vert1" presStyleCnt="0"/>
      <dgm:spPr/>
    </dgm:pt>
    <dgm:pt modelId="{C026156C-2FEF-44E8-ACEC-494059E1FB0E}" type="pres">
      <dgm:prSet presAssocID="{05F12A63-CDDB-41CE-8586-1F542DE362E2}" presName="thickLine" presStyleLbl="alignNode1" presStyleIdx="2" presStyleCnt="3"/>
      <dgm:spPr/>
    </dgm:pt>
    <dgm:pt modelId="{B15BDE3F-4A83-44CC-BA85-5F1A12E33BBE}" type="pres">
      <dgm:prSet presAssocID="{05F12A63-CDDB-41CE-8586-1F542DE362E2}" presName="horz1" presStyleCnt="0"/>
      <dgm:spPr/>
    </dgm:pt>
    <dgm:pt modelId="{2B2590C8-B6CE-432B-940A-CFC998E5AC41}" type="pres">
      <dgm:prSet presAssocID="{05F12A63-CDDB-41CE-8586-1F542DE362E2}" presName="tx1" presStyleLbl="revTx" presStyleIdx="2" presStyleCnt="3"/>
      <dgm:spPr/>
    </dgm:pt>
    <dgm:pt modelId="{4E3F8292-027C-484E-AFE0-082565621978}" type="pres">
      <dgm:prSet presAssocID="{05F12A63-CDDB-41CE-8586-1F542DE362E2}" presName="vert1" presStyleCnt="0"/>
      <dgm:spPr/>
    </dgm:pt>
  </dgm:ptLst>
  <dgm:cxnLst>
    <dgm:cxn modelId="{E9E71605-4840-43F8-9FE0-F6700496CE29}" type="presOf" srcId="{05F12A63-CDDB-41CE-8586-1F542DE362E2}" destId="{2B2590C8-B6CE-432B-940A-CFC998E5AC41}" srcOrd="0" destOrd="0" presId="urn:microsoft.com/office/officeart/2008/layout/LinedList"/>
    <dgm:cxn modelId="{B1490311-0835-481D-ABDD-6228023CBFD7}" type="presOf" srcId="{9932AC1D-0EC4-46CB-A25A-067EF71FF860}" destId="{9F321810-DFC2-479E-B31B-CEB13319CBDD}" srcOrd="0" destOrd="0" presId="urn:microsoft.com/office/officeart/2008/layout/LinedList"/>
    <dgm:cxn modelId="{BED98074-449C-4989-AD23-1F77AE8B73AA}" srcId="{2BD97B97-573C-45B7-BB82-269706B39B62}" destId="{B1D77586-547A-4CBF-8E84-9FA868DC4753}" srcOrd="1" destOrd="0" parTransId="{461856D2-9E20-4113-BE9F-79D13AD18D51}" sibTransId="{2EBEF2D5-26F6-4DB0-BEA8-3DD85DB318B7}"/>
    <dgm:cxn modelId="{CA63417E-8B4B-497E-92FB-C7DC500E353D}" srcId="{2BD97B97-573C-45B7-BB82-269706B39B62}" destId="{05F12A63-CDDB-41CE-8586-1F542DE362E2}" srcOrd="2" destOrd="0" parTransId="{929EBE44-CBFB-4F0F-BF5B-8B16C735A24E}" sibTransId="{EC9EFE74-9B66-4102-BCE4-70B2ECB8C6A4}"/>
    <dgm:cxn modelId="{B646578C-7B64-4BDC-9AF6-8549C1B3DCEF}" type="presOf" srcId="{B1D77586-547A-4CBF-8E84-9FA868DC4753}" destId="{9FD5582F-E3DF-49F6-9977-492A527BD20C}" srcOrd="0" destOrd="0" presId="urn:microsoft.com/office/officeart/2008/layout/LinedList"/>
    <dgm:cxn modelId="{5A43529F-2A83-4A5E-9FBE-4AEF5513FF30}" srcId="{2BD97B97-573C-45B7-BB82-269706B39B62}" destId="{9932AC1D-0EC4-46CB-A25A-067EF71FF860}" srcOrd="0" destOrd="0" parTransId="{32BED211-C65F-460C-B19A-CE345902D93C}" sibTransId="{CBB84300-8954-4E18-9F10-17653063EB6A}"/>
    <dgm:cxn modelId="{5335D7FF-CE15-4DFD-AE8B-B43A7765F38E}" type="presOf" srcId="{2BD97B97-573C-45B7-BB82-269706B39B62}" destId="{BDA7D330-E129-4C6F-8368-F1012AE229AE}" srcOrd="0" destOrd="0" presId="urn:microsoft.com/office/officeart/2008/layout/LinedList"/>
    <dgm:cxn modelId="{B6D1B2DD-3311-4002-B6A1-B7C748F65E98}" type="presParOf" srcId="{BDA7D330-E129-4C6F-8368-F1012AE229AE}" destId="{0656549A-9862-4BC8-834F-27B219CAC111}" srcOrd="0" destOrd="0" presId="urn:microsoft.com/office/officeart/2008/layout/LinedList"/>
    <dgm:cxn modelId="{0015EAA7-C6A3-4288-A136-A90B8DB17761}" type="presParOf" srcId="{BDA7D330-E129-4C6F-8368-F1012AE229AE}" destId="{143FB21C-0A74-46A9-AF45-DC8F6E378411}" srcOrd="1" destOrd="0" presId="urn:microsoft.com/office/officeart/2008/layout/LinedList"/>
    <dgm:cxn modelId="{80C85BA6-D199-4FB6-9B20-ACFA60E7D0A5}" type="presParOf" srcId="{143FB21C-0A74-46A9-AF45-DC8F6E378411}" destId="{9F321810-DFC2-479E-B31B-CEB13319CBDD}" srcOrd="0" destOrd="0" presId="urn:microsoft.com/office/officeart/2008/layout/LinedList"/>
    <dgm:cxn modelId="{8C2E567D-09EB-41C2-87D4-2DDD6E70C9A5}" type="presParOf" srcId="{143FB21C-0A74-46A9-AF45-DC8F6E378411}" destId="{3A32B4BA-264C-4C52-A7B8-334425CF41B7}" srcOrd="1" destOrd="0" presId="urn:microsoft.com/office/officeart/2008/layout/LinedList"/>
    <dgm:cxn modelId="{EC430EC5-AC3F-4EFD-8B0D-75E737517EA0}" type="presParOf" srcId="{BDA7D330-E129-4C6F-8368-F1012AE229AE}" destId="{88E9B586-943B-4E7A-A4F9-62F8D7200924}" srcOrd="2" destOrd="0" presId="urn:microsoft.com/office/officeart/2008/layout/LinedList"/>
    <dgm:cxn modelId="{C071D3C8-92CA-4B25-B452-E0DAE895B023}" type="presParOf" srcId="{BDA7D330-E129-4C6F-8368-F1012AE229AE}" destId="{16C9C063-5E8A-4078-BBDF-AC609C9DE728}" srcOrd="3" destOrd="0" presId="urn:microsoft.com/office/officeart/2008/layout/LinedList"/>
    <dgm:cxn modelId="{B2F2206D-F1A9-4B67-B694-59D87C7FE19E}" type="presParOf" srcId="{16C9C063-5E8A-4078-BBDF-AC609C9DE728}" destId="{9FD5582F-E3DF-49F6-9977-492A527BD20C}" srcOrd="0" destOrd="0" presId="urn:microsoft.com/office/officeart/2008/layout/LinedList"/>
    <dgm:cxn modelId="{2D7EF870-6485-4645-8BDB-F04EF712B209}" type="presParOf" srcId="{16C9C063-5E8A-4078-BBDF-AC609C9DE728}" destId="{7B40161C-E43A-4869-ACB9-F7DFC45A7F17}" srcOrd="1" destOrd="0" presId="urn:microsoft.com/office/officeart/2008/layout/LinedList"/>
    <dgm:cxn modelId="{8B0681C7-E132-4617-8BF4-F35A46903ECE}" type="presParOf" srcId="{BDA7D330-E129-4C6F-8368-F1012AE229AE}" destId="{C026156C-2FEF-44E8-ACEC-494059E1FB0E}" srcOrd="4" destOrd="0" presId="urn:microsoft.com/office/officeart/2008/layout/LinedList"/>
    <dgm:cxn modelId="{0695420B-0A12-4FC2-96DF-2EE272B13242}" type="presParOf" srcId="{BDA7D330-E129-4C6F-8368-F1012AE229AE}" destId="{B15BDE3F-4A83-44CC-BA85-5F1A12E33BBE}" srcOrd="5" destOrd="0" presId="urn:microsoft.com/office/officeart/2008/layout/LinedList"/>
    <dgm:cxn modelId="{65D775CD-D7C9-4FC2-A54B-62D3F5BCF968}" type="presParOf" srcId="{B15BDE3F-4A83-44CC-BA85-5F1A12E33BBE}" destId="{2B2590C8-B6CE-432B-940A-CFC998E5AC41}" srcOrd="0" destOrd="0" presId="urn:microsoft.com/office/officeart/2008/layout/LinedList"/>
    <dgm:cxn modelId="{59FD590D-97FD-4B07-B4E8-4F7DA587EE51}" type="presParOf" srcId="{B15BDE3F-4A83-44CC-BA85-5F1A12E33BBE}" destId="{4E3F8292-027C-484E-AFE0-08256562197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6AE4AA-80D8-4981-A5B6-0FAAAF77CEFB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6A2E4B5-A80C-4F0A-BF9E-3CDB4C54DC5E}">
      <dgm:prSet phldrT="[Text]"/>
      <dgm:spPr/>
      <dgm:t>
        <a:bodyPr/>
        <a:lstStyle/>
        <a:p>
          <a:r>
            <a:rPr lang="en-US" b="1" dirty="0"/>
            <a:t>Client</a:t>
          </a:r>
        </a:p>
      </dgm:t>
    </dgm:pt>
    <dgm:pt modelId="{4E065924-8C21-412A-A998-040063B8871A}" type="parTrans" cxnId="{C6AD56C1-E448-40F8-9063-6BA77D833656}">
      <dgm:prSet/>
      <dgm:spPr/>
      <dgm:t>
        <a:bodyPr/>
        <a:lstStyle/>
        <a:p>
          <a:endParaRPr lang="en-US"/>
        </a:p>
      </dgm:t>
    </dgm:pt>
    <dgm:pt modelId="{1F24F33D-DA0F-49E4-9880-CA01DD692BAC}" type="sibTrans" cxnId="{C6AD56C1-E448-40F8-9063-6BA77D833656}">
      <dgm:prSet/>
      <dgm:spPr/>
      <dgm:t>
        <a:bodyPr/>
        <a:lstStyle/>
        <a:p>
          <a:endParaRPr lang="en-US"/>
        </a:p>
      </dgm:t>
    </dgm:pt>
    <dgm:pt modelId="{26102AB7-F51A-4682-B26C-3B7CD7CB3826}">
      <dgm:prSet phldrT="[Text]"/>
      <dgm:spPr/>
      <dgm:t>
        <a:bodyPr/>
        <a:lstStyle/>
        <a:p>
          <a:r>
            <a:rPr lang="en-US" b="1" dirty="0"/>
            <a:t>Team</a:t>
          </a:r>
        </a:p>
      </dgm:t>
    </dgm:pt>
    <dgm:pt modelId="{9AF87040-159D-47A1-A538-F837CD1B669A}" type="parTrans" cxnId="{A5A301E9-A39C-422F-8489-933A530BB692}">
      <dgm:prSet/>
      <dgm:spPr/>
      <dgm:t>
        <a:bodyPr/>
        <a:lstStyle/>
        <a:p>
          <a:endParaRPr lang="en-US"/>
        </a:p>
      </dgm:t>
    </dgm:pt>
    <dgm:pt modelId="{9920B990-93C7-4ABB-9E21-F881F1175F85}" type="sibTrans" cxnId="{A5A301E9-A39C-422F-8489-933A530BB692}">
      <dgm:prSet/>
      <dgm:spPr/>
      <dgm:t>
        <a:bodyPr/>
        <a:lstStyle/>
        <a:p>
          <a:endParaRPr lang="en-US"/>
        </a:p>
      </dgm:t>
    </dgm:pt>
    <dgm:pt modelId="{4FA8A2FB-061F-445F-8893-0CA0133154B8}">
      <dgm:prSet phldrT="[Text]"/>
      <dgm:spPr/>
      <dgm:t>
        <a:bodyPr/>
        <a:lstStyle/>
        <a:p>
          <a:r>
            <a:rPr lang="en-US" b="1" dirty="0"/>
            <a:t>Type of Work</a:t>
          </a:r>
        </a:p>
      </dgm:t>
    </dgm:pt>
    <dgm:pt modelId="{9A912CB0-6B3F-4866-925D-3EDE63195BD7}" type="parTrans" cxnId="{9C0B3309-D09F-4787-BA04-4DBFB1D2E1DC}">
      <dgm:prSet/>
      <dgm:spPr/>
      <dgm:t>
        <a:bodyPr/>
        <a:lstStyle/>
        <a:p>
          <a:endParaRPr lang="en-US"/>
        </a:p>
      </dgm:t>
    </dgm:pt>
    <dgm:pt modelId="{C848C1AE-6235-45D0-8A09-DEC9CA3087E8}" type="sibTrans" cxnId="{9C0B3309-D09F-4787-BA04-4DBFB1D2E1DC}">
      <dgm:prSet/>
      <dgm:spPr/>
      <dgm:t>
        <a:bodyPr/>
        <a:lstStyle/>
        <a:p>
          <a:endParaRPr lang="en-US"/>
        </a:p>
      </dgm:t>
    </dgm:pt>
    <dgm:pt modelId="{E218068C-7ECF-44D5-86A7-FFC9641A5643}">
      <dgm:prSet phldrT="[Text]"/>
      <dgm:spPr/>
      <dgm:t>
        <a:bodyPr/>
        <a:lstStyle/>
        <a:p>
          <a:r>
            <a:rPr lang="en-US" b="1" dirty="0"/>
            <a:t>Individual Preferences</a:t>
          </a:r>
        </a:p>
      </dgm:t>
    </dgm:pt>
    <dgm:pt modelId="{E3E5364A-FD5D-4C34-BEC3-6509C37A3CD6}" type="parTrans" cxnId="{D50A1BF9-F864-41F3-BAFE-0DF30B0F0839}">
      <dgm:prSet/>
      <dgm:spPr/>
      <dgm:t>
        <a:bodyPr/>
        <a:lstStyle/>
        <a:p>
          <a:endParaRPr lang="en-US"/>
        </a:p>
      </dgm:t>
    </dgm:pt>
    <dgm:pt modelId="{EA4602F4-98BA-4856-BFE2-AA13606C50C1}" type="sibTrans" cxnId="{D50A1BF9-F864-41F3-BAFE-0DF30B0F0839}">
      <dgm:prSet/>
      <dgm:spPr/>
      <dgm:t>
        <a:bodyPr/>
        <a:lstStyle/>
        <a:p>
          <a:endParaRPr lang="en-US"/>
        </a:p>
      </dgm:t>
    </dgm:pt>
    <dgm:pt modelId="{C444F5F1-7CF1-43B0-B341-FD4D3146CDBA}" type="pres">
      <dgm:prSet presAssocID="{146AE4AA-80D8-4981-A5B6-0FAAAF77CEFB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276F369F-1261-4000-977A-F3EA58665D1C}" type="pres">
      <dgm:prSet presAssocID="{46A2E4B5-A80C-4F0A-BF9E-3CDB4C54DC5E}" presName="Accent1" presStyleCnt="0"/>
      <dgm:spPr/>
    </dgm:pt>
    <dgm:pt modelId="{0581FC08-0146-41E0-A9AC-283798BC133F}" type="pres">
      <dgm:prSet presAssocID="{46A2E4B5-A80C-4F0A-BF9E-3CDB4C54DC5E}" presName="Accent" presStyleLbl="node1" presStyleIdx="0" presStyleCnt="4"/>
      <dgm:spPr/>
    </dgm:pt>
    <dgm:pt modelId="{BF8868D5-9B1E-4940-ADAD-973E5A67EE94}" type="pres">
      <dgm:prSet presAssocID="{46A2E4B5-A80C-4F0A-BF9E-3CDB4C54DC5E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44D0542D-5656-47D3-8DCE-C1298129DB28}" type="pres">
      <dgm:prSet presAssocID="{26102AB7-F51A-4682-B26C-3B7CD7CB3826}" presName="Accent2" presStyleCnt="0"/>
      <dgm:spPr/>
    </dgm:pt>
    <dgm:pt modelId="{3B7F5585-4655-4284-AB89-819DBE0DED18}" type="pres">
      <dgm:prSet presAssocID="{26102AB7-F51A-4682-B26C-3B7CD7CB3826}" presName="Accent" presStyleLbl="node1" presStyleIdx="1" presStyleCnt="4"/>
      <dgm:spPr/>
    </dgm:pt>
    <dgm:pt modelId="{66E7A196-55DF-432D-923F-0E6ACBD05A85}" type="pres">
      <dgm:prSet presAssocID="{26102AB7-F51A-4682-B26C-3B7CD7CB3826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C9090F88-3687-478F-89B6-2980D258F8AA}" type="pres">
      <dgm:prSet presAssocID="{4FA8A2FB-061F-445F-8893-0CA0133154B8}" presName="Accent3" presStyleCnt="0"/>
      <dgm:spPr/>
    </dgm:pt>
    <dgm:pt modelId="{5C9C2BD6-ABEC-4682-A60A-108ADED36B90}" type="pres">
      <dgm:prSet presAssocID="{4FA8A2FB-061F-445F-8893-0CA0133154B8}" presName="Accent" presStyleLbl="node1" presStyleIdx="2" presStyleCnt="4"/>
      <dgm:spPr/>
    </dgm:pt>
    <dgm:pt modelId="{E13D1E83-8F7E-4351-9B18-A064D992DDEA}" type="pres">
      <dgm:prSet presAssocID="{4FA8A2FB-061F-445F-8893-0CA0133154B8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881F988F-5ABC-4625-816C-FA1273D7C643}" type="pres">
      <dgm:prSet presAssocID="{E218068C-7ECF-44D5-86A7-FFC9641A5643}" presName="Accent4" presStyleCnt="0"/>
      <dgm:spPr/>
    </dgm:pt>
    <dgm:pt modelId="{07D43059-3A1A-4D53-A27C-073E4EA1A1BC}" type="pres">
      <dgm:prSet presAssocID="{E218068C-7ECF-44D5-86A7-FFC9641A5643}" presName="Accent" presStyleLbl="node1" presStyleIdx="3" presStyleCnt="4"/>
      <dgm:spPr/>
    </dgm:pt>
    <dgm:pt modelId="{D12E77B4-C302-4F0D-A3DA-BD3523BF9D3A}" type="pres">
      <dgm:prSet presAssocID="{E218068C-7ECF-44D5-86A7-FFC9641A5643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9C0B3309-D09F-4787-BA04-4DBFB1D2E1DC}" srcId="{146AE4AA-80D8-4981-A5B6-0FAAAF77CEFB}" destId="{4FA8A2FB-061F-445F-8893-0CA0133154B8}" srcOrd="2" destOrd="0" parTransId="{9A912CB0-6B3F-4866-925D-3EDE63195BD7}" sibTransId="{C848C1AE-6235-45D0-8A09-DEC9CA3087E8}"/>
    <dgm:cxn modelId="{A9496966-ECD9-4215-829F-47D920A239CB}" type="presOf" srcId="{4FA8A2FB-061F-445F-8893-0CA0133154B8}" destId="{E13D1E83-8F7E-4351-9B18-A064D992DDEA}" srcOrd="0" destOrd="0" presId="urn:microsoft.com/office/officeart/2009/layout/CircleArrowProcess"/>
    <dgm:cxn modelId="{6093E085-C1CE-4D8A-A2E6-27ADC9AFC9C9}" type="presOf" srcId="{E218068C-7ECF-44D5-86A7-FFC9641A5643}" destId="{D12E77B4-C302-4F0D-A3DA-BD3523BF9D3A}" srcOrd="0" destOrd="0" presId="urn:microsoft.com/office/officeart/2009/layout/CircleArrowProcess"/>
    <dgm:cxn modelId="{C6AD56C1-E448-40F8-9063-6BA77D833656}" srcId="{146AE4AA-80D8-4981-A5B6-0FAAAF77CEFB}" destId="{46A2E4B5-A80C-4F0A-BF9E-3CDB4C54DC5E}" srcOrd="0" destOrd="0" parTransId="{4E065924-8C21-412A-A998-040063B8871A}" sibTransId="{1F24F33D-DA0F-49E4-9880-CA01DD692BAC}"/>
    <dgm:cxn modelId="{259104C7-0019-4F44-9914-0DCBC5607330}" type="presOf" srcId="{26102AB7-F51A-4682-B26C-3B7CD7CB3826}" destId="{66E7A196-55DF-432D-923F-0E6ACBD05A85}" srcOrd="0" destOrd="0" presId="urn:microsoft.com/office/officeart/2009/layout/CircleArrowProcess"/>
    <dgm:cxn modelId="{7BB4C0CB-FC4F-4474-909D-561024DAFF47}" type="presOf" srcId="{146AE4AA-80D8-4981-A5B6-0FAAAF77CEFB}" destId="{C444F5F1-7CF1-43B0-B341-FD4D3146CDBA}" srcOrd="0" destOrd="0" presId="urn:microsoft.com/office/officeart/2009/layout/CircleArrowProcess"/>
    <dgm:cxn modelId="{0F4F44E5-9DB7-4E84-B67D-52B96E7A0FA3}" type="presOf" srcId="{46A2E4B5-A80C-4F0A-BF9E-3CDB4C54DC5E}" destId="{BF8868D5-9B1E-4940-ADAD-973E5A67EE94}" srcOrd="0" destOrd="0" presId="urn:microsoft.com/office/officeart/2009/layout/CircleArrowProcess"/>
    <dgm:cxn modelId="{A5A301E9-A39C-422F-8489-933A530BB692}" srcId="{146AE4AA-80D8-4981-A5B6-0FAAAF77CEFB}" destId="{26102AB7-F51A-4682-B26C-3B7CD7CB3826}" srcOrd="1" destOrd="0" parTransId="{9AF87040-159D-47A1-A538-F837CD1B669A}" sibTransId="{9920B990-93C7-4ABB-9E21-F881F1175F85}"/>
    <dgm:cxn modelId="{D50A1BF9-F864-41F3-BAFE-0DF30B0F0839}" srcId="{146AE4AA-80D8-4981-A5B6-0FAAAF77CEFB}" destId="{E218068C-7ECF-44D5-86A7-FFC9641A5643}" srcOrd="3" destOrd="0" parTransId="{E3E5364A-FD5D-4C34-BEC3-6509C37A3CD6}" sibTransId="{EA4602F4-98BA-4856-BFE2-AA13606C50C1}"/>
    <dgm:cxn modelId="{E0A45AB5-8CBC-4B9F-910C-F0DA1210694E}" type="presParOf" srcId="{C444F5F1-7CF1-43B0-B341-FD4D3146CDBA}" destId="{276F369F-1261-4000-977A-F3EA58665D1C}" srcOrd="0" destOrd="0" presId="urn:microsoft.com/office/officeart/2009/layout/CircleArrowProcess"/>
    <dgm:cxn modelId="{9CF3110C-ABDD-4312-9478-66D6E5C62A61}" type="presParOf" srcId="{276F369F-1261-4000-977A-F3EA58665D1C}" destId="{0581FC08-0146-41E0-A9AC-283798BC133F}" srcOrd="0" destOrd="0" presId="urn:microsoft.com/office/officeart/2009/layout/CircleArrowProcess"/>
    <dgm:cxn modelId="{48E45EC1-4DDD-4446-B8CB-CA267D01EC46}" type="presParOf" srcId="{C444F5F1-7CF1-43B0-B341-FD4D3146CDBA}" destId="{BF8868D5-9B1E-4940-ADAD-973E5A67EE94}" srcOrd="1" destOrd="0" presId="urn:microsoft.com/office/officeart/2009/layout/CircleArrowProcess"/>
    <dgm:cxn modelId="{CBF9B32B-50BE-427F-BCB2-A462F74D5017}" type="presParOf" srcId="{C444F5F1-7CF1-43B0-B341-FD4D3146CDBA}" destId="{44D0542D-5656-47D3-8DCE-C1298129DB28}" srcOrd="2" destOrd="0" presId="urn:microsoft.com/office/officeart/2009/layout/CircleArrowProcess"/>
    <dgm:cxn modelId="{40B5B012-6154-41E0-9E27-46DE55F95F13}" type="presParOf" srcId="{44D0542D-5656-47D3-8DCE-C1298129DB28}" destId="{3B7F5585-4655-4284-AB89-819DBE0DED18}" srcOrd="0" destOrd="0" presId="urn:microsoft.com/office/officeart/2009/layout/CircleArrowProcess"/>
    <dgm:cxn modelId="{DCF4B1CD-A0E7-4700-9A16-3A99DBDC8BC0}" type="presParOf" srcId="{C444F5F1-7CF1-43B0-B341-FD4D3146CDBA}" destId="{66E7A196-55DF-432D-923F-0E6ACBD05A85}" srcOrd="3" destOrd="0" presId="urn:microsoft.com/office/officeart/2009/layout/CircleArrowProcess"/>
    <dgm:cxn modelId="{565995DD-224D-49C1-9AB4-20705266385F}" type="presParOf" srcId="{C444F5F1-7CF1-43B0-B341-FD4D3146CDBA}" destId="{C9090F88-3687-478F-89B6-2980D258F8AA}" srcOrd="4" destOrd="0" presId="urn:microsoft.com/office/officeart/2009/layout/CircleArrowProcess"/>
    <dgm:cxn modelId="{92A7AA05-609F-45B0-9C89-687C5953FF5D}" type="presParOf" srcId="{C9090F88-3687-478F-89B6-2980D258F8AA}" destId="{5C9C2BD6-ABEC-4682-A60A-108ADED36B90}" srcOrd="0" destOrd="0" presId="urn:microsoft.com/office/officeart/2009/layout/CircleArrowProcess"/>
    <dgm:cxn modelId="{974E7835-CF0A-4507-8D31-C0058C40C6F6}" type="presParOf" srcId="{C444F5F1-7CF1-43B0-B341-FD4D3146CDBA}" destId="{E13D1E83-8F7E-4351-9B18-A064D992DDEA}" srcOrd="5" destOrd="0" presId="urn:microsoft.com/office/officeart/2009/layout/CircleArrowProcess"/>
    <dgm:cxn modelId="{D9CB25E8-D81B-4E93-BBFA-7CC667AB6E84}" type="presParOf" srcId="{C444F5F1-7CF1-43B0-B341-FD4D3146CDBA}" destId="{881F988F-5ABC-4625-816C-FA1273D7C643}" srcOrd="6" destOrd="0" presId="urn:microsoft.com/office/officeart/2009/layout/CircleArrowProcess"/>
    <dgm:cxn modelId="{B4B07EE5-FCF4-4EC8-A9AE-B377688B211E}" type="presParOf" srcId="{881F988F-5ABC-4625-816C-FA1273D7C643}" destId="{07D43059-3A1A-4D53-A27C-073E4EA1A1BC}" srcOrd="0" destOrd="0" presId="urn:microsoft.com/office/officeart/2009/layout/CircleArrowProcess"/>
    <dgm:cxn modelId="{C8515A12-BE27-428E-A0C0-02997C03B44E}" type="presParOf" srcId="{C444F5F1-7CF1-43B0-B341-FD4D3146CDBA}" destId="{D12E77B4-C302-4F0D-A3DA-BD3523BF9D3A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3F97F17-70C8-47A8-99F5-6E994193882B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99CD062D-F4D0-4945-9CCD-D24F5124C144}">
      <dgm:prSet/>
      <dgm:spPr/>
      <dgm:t>
        <a:bodyPr anchor="ctr" anchorCtr="0"/>
        <a:lstStyle/>
        <a:p>
          <a:pPr>
            <a:lnSpc>
              <a:spcPct val="100000"/>
            </a:lnSpc>
            <a:defRPr b="1"/>
          </a:pPr>
          <a:endParaRPr lang="en-US" dirty="0"/>
        </a:p>
      </dgm:t>
    </dgm:pt>
    <dgm:pt modelId="{42496AEF-CDA1-4770-9242-B73A92AE5E87}" type="parTrans" cxnId="{0A276E15-4C1E-44DA-BE05-4C497F9E2A45}">
      <dgm:prSet/>
      <dgm:spPr/>
      <dgm:t>
        <a:bodyPr/>
        <a:lstStyle/>
        <a:p>
          <a:endParaRPr lang="en-US"/>
        </a:p>
      </dgm:t>
    </dgm:pt>
    <dgm:pt modelId="{841E823E-9772-4422-8867-ECD248DF7B89}" type="sibTrans" cxnId="{0A276E15-4C1E-44DA-BE05-4C497F9E2A45}">
      <dgm:prSet/>
      <dgm:spPr/>
      <dgm:t>
        <a:bodyPr/>
        <a:lstStyle/>
        <a:p>
          <a:endParaRPr lang="en-US"/>
        </a:p>
      </dgm:t>
    </dgm:pt>
    <dgm:pt modelId="{D427B2B5-9188-4C66-9A43-5C1E04727E97}" type="pres">
      <dgm:prSet presAssocID="{B3F97F17-70C8-47A8-99F5-6E994193882B}" presName="root" presStyleCnt="0">
        <dgm:presLayoutVars>
          <dgm:dir/>
          <dgm:resizeHandles val="exact"/>
        </dgm:presLayoutVars>
      </dgm:prSet>
      <dgm:spPr/>
    </dgm:pt>
    <dgm:pt modelId="{1580B388-4A0F-453C-9347-95E5EF9DE2FF}" type="pres">
      <dgm:prSet presAssocID="{99CD062D-F4D0-4945-9CCD-D24F5124C144}" presName="compNode" presStyleCnt="0"/>
      <dgm:spPr/>
    </dgm:pt>
    <dgm:pt modelId="{92ECFD51-51DB-4DD7-9C8B-27878AB4C566}" type="pres">
      <dgm:prSet presAssocID="{99CD062D-F4D0-4945-9CCD-D24F5124C144}" presName="iconRect" presStyleLbl="node1" presStyleIdx="0" presStyleCnt="1" custLinFactX="-97133" custLinFactNeighborX="-100000" custLinFactNeighborY="-7528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843931BF-5375-443D-9135-2F660786E105}" type="pres">
      <dgm:prSet presAssocID="{99CD062D-F4D0-4945-9CCD-D24F5124C144}" presName="iconSpace" presStyleCnt="0"/>
      <dgm:spPr/>
    </dgm:pt>
    <dgm:pt modelId="{36421BDF-D0D9-4C15-A48B-53606FA405FB}" type="pres">
      <dgm:prSet presAssocID="{99CD062D-F4D0-4945-9CCD-D24F5124C144}" presName="parTx" presStyleLbl="revTx" presStyleIdx="0" presStyleCnt="2" custLinFactNeighborX="-1992" custLinFactNeighborY="24000">
        <dgm:presLayoutVars>
          <dgm:chMax val="0"/>
          <dgm:chPref val="0"/>
        </dgm:presLayoutVars>
      </dgm:prSet>
      <dgm:spPr/>
    </dgm:pt>
    <dgm:pt modelId="{C93B111E-AA0C-4238-8492-357CBCB6197A}" type="pres">
      <dgm:prSet presAssocID="{99CD062D-F4D0-4945-9CCD-D24F5124C144}" presName="txSpace" presStyleCnt="0"/>
      <dgm:spPr/>
    </dgm:pt>
    <dgm:pt modelId="{FA082930-7A83-4509-BAD1-B56698F2BEE9}" type="pres">
      <dgm:prSet presAssocID="{99CD062D-F4D0-4945-9CCD-D24F5124C144}" presName="desTx" presStyleLbl="revTx" presStyleIdx="1" presStyleCnt="2">
        <dgm:presLayoutVars/>
      </dgm:prSet>
      <dgm:spPr/>
    </dgm:pt>
  </dgm:ptLst>
  <dgm:cxnLst>
    <dgm:cxn modelId="{520AC409-840D-40E7-8EE2-65A114C72BEB}" type="presOf" srcId="{99CD062D-F4D0-4945-9CCD-D24F5124C144}" destId="{36421BDF-D0D9-4C15-A48B-53606FA405FB}" srcOrd="0" destOrd="0" presId="urn:microsoft.com/office/officeart/2018/2/layout/IconLabelDescriptionList"/>
    <dgm:cxn modelId="{0A276E15-4C1E-44DA-BE05-4C497F9E2A45}" srcId="{B3F97F17-70C8-47A8-99F5-6E994193882B}" destId="{99CD062D-F4D0-4945-9CCD-D24F5124C144}" srcOrd="0" destOrd="0" parTransId="{42496AEF-CDA1-4770-9242-B73A92AE5E87}" sibTransId="{841E823E-9772-4422-8867-ECD248DF7B89}"/>
    <dgm:cxn modelId="{EC98F5BD-157C-4342-8E75-385E84391AF9}" type="presOf" srcId="{B3F97F17-70C8-47A8-99F5-6E994193882B}" destId="{D427B2B5-9188-4C66-9A43-5C1E04727E97}" srcOrd="0" destOrd="0" presId="urn:microsoft.com/office/officeart/2018/2/layout/IconLabelDescriptionList"/>
    <dgm:cxn modelId="{7B31AE2F-B28E-49A9-9C2E-08C1A7AD2706}" type="presParOf" srcId="{D427B2B5-9188-4C66-9A43-5C1E04727E97}" destId="{1580B388-4A0F-453C-9347-95E5EF9DE2FF}" srcOrd="0" destOrd="0" presId="urn:microsoft.com/office/officeart/2018/2/layout/IconLabelDescriptionList"/>
    <dgm:cxn modelId="{6C8FD0EA-4BDC-4173-9999-EAA260ECA007}" type="presParOf" srcId="{1580B388-4A0F-453C-9347-95E5EF9DE2FF}" destId="{92ECFD51-51DB-4DD7-9C8B-27878AB4C566}" srcOrd="0" destOrd="0" presId="urn:microsoft.com/office/officeart/2018/2/layout/IconLabelDescriptionList"/>
    <dgm:cxn modelId="{662B847F-EB1A-4073-B450-FC1B13E46647}" type="presParOf" srcId="{1580B388-4A0F-453C-9347-95E5EF9DE2FF}" destId="{843931BF-5375-443D-9135-2F660786E105}" srcOrd="1" destOrd="0" presId="urn:microsoft.com/office/officeart/2018/2/layout/IconLabelDescriptionList"/>
    <dgm:cxn modelId="{3C2FA7CE-3B05-40BA-9BF1-265E34F69DFE}" type="presParOf" srcId="{1580B388-4A0F-453C-9347-95E5EF9DE2FF}" destId="{36421BDF-D0D9-4C15-A48B-53606FA405FB}" srcOrd="2" destOrd="0" presId="urn:microsoft.com/office/officeart/2018/2/layout/IconLabelDescriptionList"/>
    <dgm:cxn modelId="{2BF8502B-4CC7-46F8-BE83-8BCFAAA6A879}" type="presParOf" srcId="{1580B388-4A0F-453C-9347-95E5EF9DE2FF}" destId="{C93B111E-AA0C-4238-8492-357CBCB6197A}" srcOrd="3" destOrd="0" presId="urn:microsoft.com/office/officeart/2018/2/layout/IconLabelDescriptionList"/>
    <dgm:cxn modelId="{DCF2594A-CCA4-4264-84D4-5F7A4E5E2645}" type="presParOf" srcId="{1580B388-4A0F-453C-9347-95E5EF9DE2FF}" destId="{FA082930-7A83-4509-BAD1-B56698F2BEE9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3F97F17-70C8-47A8-99F5-6E994193882B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99CD062D-F4D0-4945-9CCD-D24F5124C144}">
      <dgm:prSet/>
      <dgm:spPr/>
      <dgm:t>
        <a:bodyPr anchor="ctr" anchorCtr="0"/>
        <a:lstStyle/>
        <a:p>
          <a:pPr>
            <a:lnSpc>
              <a:spcPct val="100000"/>
            </a:lnSpc>
            <a:defRPr b="1"/>
          </a:pPr>
          <a:endParaRPr lang="en-US" dirty="0"/>
        </a:p>
      </dgm:t>
    </dgm:pt>
    <dgm:pt modelId="{42496AEF-CDA1-4770-9242-B73A92AE5E87}" type="parTrans" cxnId="{0A276E15-4C1E-44DA-BE05-4C497F9E2A45}">
      <dgm:prSet/>
      <dgm:spPr/>
      <dgm:t>
        <a:bodyPr/>
        <a:lstStyle/>
        <a:p>
          <a:endParaRPr lang="en-US"/>
        </a:p>
      </dgm:t>
    </dgm:pt>
    <dgm:pt modelId="{841E823E-9772-4422-8867-ECD248DF7B89}" type="sibTrans" cxnId="{0A276E15-4C1E-44DA-BE05-4C497F9E2A45}">
      <dgm:prSet/>
      <dgm:spPr/>
      <dgm:t>
        <a:bodyPr/>
        <a:lstStyle/>
        <a:p>
          <a:endParaRPr lang="en-US"/>
        </a:p>
      </dgm:t>
    </dgm:pt>
    <dgm:pt modelId="{D427B2B5-9188-4C66-9A43-5C1E04727E97}" type="pres">
      <dgm:prSet presAssocID="{B3F97F17-70C8-47A8-99F5-6E994193882B}" presName="root" presStyleCnt="0">
        <dgm:presLayoutVars>
          <dgm:dir/>
          <dgm:resizeHandles val="exact"/>
        </dgm:presLayoutVars>
      </dgm:prSet>
      <dgm:spPr/>
    </dgm:pt>
    <dgm:pt modelId="{1580B388-4A0F-453C-9347-95E5EF9DE2FF}" type="pres">
      <dgm:prSet presAssocID="{99CD062D-F4D0-4945-9CCD-D24F5124C144}" presName="compNode" presStyleCnt="0"/>
      <dgm:spPr/>
    </dgm:pt>
    <dgm:pt modelId="{92ECFD51-51DB-4DD7-9C8B-27878AB4C566}" type="pres">
      <dgm:prSet presAssocID="{99CD062D-F4D0-4945-9CCD-D24F5124C144}" presName="iconRect" presStyleLbl="node1" presStyleIdx="0" presStyleCnt="1" custScaleX="115699" custScaleY="114358" custLinFactX="190406" custLinFactY="36281" custLinFactNeighborX="200000" custLinFactNeighborY="100000"/>
      <dgm:spPr>
        <a:ln>
          <a:noFill/>
        </a:ln>
      </dgm:spPr>
    </dgm:pt>
    <dgm:pt modelId="{843931BF-5375-443D-9135-2F660786E105}" type="pres">
      <dgm:prSet presAssocID="{99CD062D-F4D0-4945-9CCD-D24F5124C144}" presName="iconSpace" presStyleCnt="0"/>
      <dgm:spPr/>
    </dgm:pt>
    <dgm:pt modelId="{36421BDF-D0D9-4C15-A48B-53606FA405FB}" type="pres">
      <dgm:prSet presAssocID="{99CD062D-F4D0-4945-9CCD-D24F5124C144}" presName="parTx" presStyleLbl="revTx" presStyleIdx="0" presStyleCnt="2" custLinFactNeighborX="-1992" custLinFactNeighborY="24000">
        <dgm:presLayoutVars>
          <dgm:chMax val="0"/>
          <dgm:chPref val="0"/>
        </dgm:presLayoutVars>
      </dgm:prSet>
      <dgm:spPr/>
    </dgm:pt>
    <dgm:pt modelId="{C93B111E-AA0C-4238-8492-357CBCB6197A}" type="pres">
      <dgm:prSet presAssocID="{99CD062D-F4D0-4945-9CCD-D24F5124C144}" presName="txSpace" presStyleCnt="0"/>
      <dgm:spPr/>
    </dgm:pt>
    <dgm:pt modelId="{FA082930-7A83-4509-BAD1-B56698F2BEE9}" type="pres">
      <dgm:prSet presAssocID="{99CD062D-F4D0-4945-9CCD-D24F5124C144}" presName="desTx" presStyleLbl="revTx" presStyleIdx="1" presStyleCnt="2">
        <dgm:presLayoutVars/>
      </dgm:prSet>
      <dgm:spPr/>
    </dgm:pt>
  </dgm:ptLst>
  <dgm:cxnLst>
    <dgm:cxn modelId="{520AC409-840D-40E7-8EE2-65A114C72BEB}" type="presOf" srcId="{99CD062D-F4D0-4945-9CCD-D24F5124C144}" destId="{36421BDF-D0D9-4C15-A48B-53606FA405FB}" srcOrd="0" destOrd="0" presId="urn:microsoft.com/office/officeart/2018/2/layout/IconLabelDescriptionList"/>
    <dgm:cxn modelId="{0A276E15-4C1E-44DA-BE05-4C497F9E2A45}" srcId="{B3F97F17-70C8-47A8-99F5-6E994193882B}" destId="{99CD062D-F4D0-4945-9CCD-D24F5124C144}" srcOrd="0" destOrd="0" parTransId="{42496AEF-CDA1-4770-9242-B73A92AE5E87}" sibTransId="{841E823E-9772-4422-8867-ECD248DF7B89}"/>
    <dgm:cxn modelId="{EC98F5BD-157C-4342-8E75-385E84391AF9}" type="presOf" srcId="{B3F97F17-70C8-47A8-99F5-6E994193882B}" destId="{D427B2B5-9188-4C66-9A43-5C1E04727E97}" srcOrd="0" destOrd="0" presId="urn:microsoft.com/office/officeart/2018/2/layout/IconLabelDescriptionList"/>
    <dgm:cxn modelId="{7B31AE2F-B28E-49A9-9C2E-08C1A7AD2706}" type="presParOf" srcId="{D427B2B5-9188-4C66-9A43-5C1E04727E97}" destId="{1580B388-4A0F-453C-9347-95E5EF9DE2FF}" srcOrd="0" destOrd="0" presId="urn:microsoft.com/office/officeart/2018/2/layout/IconLabelDescriptionList"/>
    <dgm:cxn modelId="{6C8FD0EA-4BDC-4173-9999-EAA260ECA007}" type="presParOf" srcId="{1580B388-4A0F-453C-9347-95E5EF9DE2FF}" destId="{92ECFD51-51DB-4DD7-9C8B-27878AB4C566}" srcOrd="0" destOrd="0" presId="urn:microsoft.com/office/officeart/2018/2/layout/IconLabelDescriptionList"/>
    <dgm:cxn modelId="{662B847F-EB1A-4073-B450-FC1B13E46647}" type="presParOf" srcId="{1580B388-4A0F-453C-9347-95E5EF9DE2FF}" destId="{843931BF-5375-443D-9135-2F660786E105}" srcOrd="1" destOrd="0" presId="urn:microsoft.com/office/officeart/2018/2/layout/IconLabelDescriptionList"/>
    <dgm:cxn modelId="{3C2FA7CE-3B05-40BA-9BF1-265E34F69DFE}" type="presParOf" srcId="{1580B388-4A0F-453C-9347-95E5EF9DE2FF}" destId="{36421BDF-D0D9-4C15-A48B-53606FA405FB}" srcOrd="2" destOrd="0" presId="urn:microsoft.com/office/officeart/2018/2/layout/IconLabelDescriptionList"/>
    <dgm:cxn modelId="{2BF8502B-4CC7-46F8-BE83-8BCFAAA6A879}" type="presParOf" srcId="{1580B388-4A0F-453C-9347-95E5EF9DE2FF}" destId="{C93B111E-AA0C-4238-8492-357CBCB6197A}" srcOrd="3" destOrd="0" presId="urn:microsoft.com/office/officeart/2018/2/layout/IconLabelDescriptionList"/>
    <dgm:cxn modelId="{DCF2594A-CCA4-4264-84D4-5F7A4E5E2645}" type="presParOf" srcId="{1580B388-4A0F-453C-9347-95E5EF9DE2FF}" destId="{FA082930-7A83-4509-BAD1-B56698F2BEE9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3BDEDF6-901F-4835-BB64-C1C3CBFB9C3B}" type="doc">
      <dgm:prSet loTypeId="urn:microsoft.com/office/officeart/2016/7/layout/AccentHomeChevronProcess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DA4F6B4C-4C82-412C-9202-939B786A5B8A}">
      <dgm:prSet/>
      <dgm:spPr>
        <a:noFill/>
        <a:ln>
          <a:noFill/>
        </a:ln>
      </dgm:spPr>
      <dgm:t>
        <a:bodyPr/>
        <a:lstStyle/>
        <a:p>
          <a:r>
            <a:rPr lang="en-US" dirty="0"/>
            <a:t>2022</a:t>
          </a:r>
        </a:p>
      </dgm:t>
    </dgm:pt>
    <dgm:pt modelId="{3C6A9C24-51E7-4CA3-8277-15A10926FADA}" type="parTrans" cxnId="{08F88394-F31A-43D6-A1FF-134DC80A6D1D}">
      <dgm:prSet/>
      <dgm:spPr/>
      <dgm:t>
        <a:bodyPr/>
        <a:lstStyle/>
        <a:p>
          <a:endParaRPr lang="en-US"/>
        </a:p>
      </dgm:t>
    </dgm:pt>
    <dgm:pt modelId="{CC3703C8-7864-4AC1-9F2F-9A295C126F19}" type="sibTrans" cxnId="{08F88394-F31A-43D6-A1FF-134DC80A6D1D}">
      <dgm:prSet/>
      <dgm:spPr/>
      <dgm:t>
        <a:bodyPr/>
        <a:lstStyle/>
        <a:p>
          <a:endParaRPr lang="en-US"/>
        </a:p>
      </dgm:t>
    </dgm:pt>
    <dgm:pt modelId="{95D947E4-6DB1-41FC-853D-BE6C7566116B}">
      <dgm:prSet custT="1"/>
      <dgm:spPr/>
      <dgm:t>
        <a:bodyPr/>
        <a:lstStyle/>
        <a:p>
          <a:r>
            <a:rPr lang="en-US" sz="2000" b="1" dirty="0"/>
            <a:t>June 30: Fiscal Year 2022</a:t>
          </a:r>
        </a:p>
      </dgm:t>
    </dgm:pt>
    <dgm:pt modelId="{7B40934B-CC26-403B-8BF5-3B91FADBFB52}" type="parTrans" cxnId="{15C33B08-4487-44C7-8DF0-5F446231653B}">
      <dgm:prSet/>
      <dgm:spPr/>
      <dgm:t>
        <a:bodyPr/>
        <a:lstStyle/>
        <a:p>
          <a:endParaRPr lang="en-US"/>
        </a:p>
      </dgm:t>
    </dgm:pt>
    <dgm:pt modelId="{818F0B23-7D50-4E4D-A326-8D0E06DDD329}" type="sibTrans" cxnId="{15C33B08-4487-44C7-8DF0-5F446231653B}">
      <dgm:prSet/>
      <dgm:spPr/>
      <dgm:t>
        <a:bodyPr/>
        <a:lstStyle/>
        <a:p>
          <a:endParaRPr lang="en-US"/>
        </a:p>
      </dgm:t>
    </dgm:pt>
    <dgm:pt modelId="{DD289934-1F9A-4B53-9530-2DE17FAD78C5}">
      <dgm:prSet custT="1"/>
      <dgm:spPr/>
      <dgm:t>
        <a:bodyPr/>
        <a:lstStyle/>
        <a:p>
          <a:r>
            <a:rPr lang="en-US" sz="2000" dirty="0"/>
            <a:t>Statement 87 – Leases</a:t>
          </a:r>
        </a:p>
      </dgm:t>
    </dgm:pt>
    <dgm:pt modelId="{AA0BAF33-7491-458F-959B-76AEBBD4592B}" type="parTrans" cxnId="{DABEAFC4-9D4B-4D05-A9D8-F82BE2A49042}">
      <dgm:prSet/>
      <dgm:spPr/>
      <dgm:t>
        <a:bodyPr/>
        <a:lstStyle/>
        <a:p>
          <a:endParaRPr lang="en-US"/>
        </a:p>
      </dgm:t>
    </dgm:pt>
    <dgm:pt modelId="{F7958BD2-9C2C-41BB-AEBE-02D7FB02ACAE}" type="sibTrans" cxnId="{DABEAFC4-9D4B-4D05-A9D8-F82BE2A49042}">
      <dgm:prSet/>
      <dgm:spPr/>
      <dgm:t>
        <a:bodyPr/>
        <a:lstStyle/>
        <a:p>
          <a:endParaRPr lang="en-US"/>
        </a:p>
      </dgm:t>
    </dgm:pt>
    <dgm:pt modelId="{67F242A4-5D0E-4C2B-B62F-5681D84FDECD}">
      <dgm:prSet custT="1"/>
      <dgm:spPr/>
      <dgm:t>
        <a:bodyPr/>
        <a:lstStyle/>
        <a:p>
          <a:r>
            <a:rPr lang="en-US" sz="2000" dirty="0"/>
            <a:t>Statement 89 – Construction-period Interest</a:t>
          </a:r>
        </a:p>
      </dgm:t>
    </dgm:pt>
    <dgm:pt modelId="{069E79C6-9725-44F4-A7C3-303383260836}" type="parTrans" cxnId="{79697124-22E9-4A9D-87C0-9D1ECFAADA5F}">
      <dgm:prSet/>
      <dgm:spPr/>
      <dgm:t>
        <a:bodyPr/>
        <a:lstStyle/>
        <a:p>
          <a:endParaRPr lang="en-US"/>
        </a:p>
      </dgm:t>
    </dgm:pt>
    <dgm:pt modelId="{DD91E73D-352D-4E1B-B40A-9005DD5E1D29}" type="sibTrans" cxnId="{79697124-22E9-4A9D-87C0-9D1ECFAADA5F}">
      <dgm:prSet/>
      <dgm:spPr/>
      <dgm:t>
        <a:bodyPr/>
        <a:lstStyle/>
        <a:p>
          <a:endParaRPr lang="en-US"/>
        </a:p>
      </dgm:t>
    </dgm:pt>
    <dgm:pt modelId="{843FB161-47D9-4C74-BBA0-AEC196393099}">
      <dgm:prSet custT="1"/>
      <dgm:spPr/>
      <dgm:t>
        <a:bodyPr/>
        <a:lstStyle/>
        <a:p>
          <a:r>
            <a:rPr lang="en-US" sz="2000" dirty="0"/>
            <a:t>Statement 92 – Omnibus 2020 (mult. effective dates)</a:t>
          </a:r>
        </a:p>
      </dgm:t>
    </dgm:pt>
    <dgm:pt modelId="{FDBC7BB6-5EFC-4F6B-B9E7-4ED186518389}" type="parTrans" cxnId="{5E3D6ACB-4927-466E-B723-53E6EF50F8CE}">
      <dgm:prSet/>
      <dgm:spPr/>
      <dgm:t>
        <a:bodyPr/>
        <a:lstStyle/>
        <a:p>
          <a:endParaRPr lang="en-US"/>
        </a:p>
      </dgm:t>
    </dgm:pt>
    <dgm:pt modelId="{1FE43AB1-83C1-4B0D-8F7C-2ED3ED7C1F82}" type="sibTrans" cxnId="{5E3D6ACB-4927-466E-B723-53E6EF50F8CE}">
      <dgm:prSet/>
      <dgm:spPr/>
      <dgm:t>
        <a:bodyPr/>
        <a:lstStyle/>
        <a:p>
          <a:endParaRPr lang="en-US"/>
        </a:p>
      </dgm:t>
    </dgm:pt>
    <dgm:pt modelId="{6F934890-A50A-4B80-8303-AA4D8B35517E}">
      <dgm:prSet custT="1"/>
      <dgm:spPr/>
      <dgm:t>
        <a:bodyPr/>
        <a:lstStyle/>
        <a:p>
          <a:r>
            <a:rPr lang="en-US" sz="2000" dirty="0"/>
            <a:t>Statement 93 – LIBOR removal and lease modifications</a:t>
          </a:r>
        </a:p>
      </dgm:t>
    </dgm:pt>
    <dgm:pt modelId="{0387E4C6-9F7A-4E9F-B7F6-B9AA7D7C27DE}" type="parTrans" cxnId="{F1505673-F318-4011-A568-E1F378773061}">
      <dgm:prSet/>
      <dgm:spPr/>
      <dgm:t>
        <a:bodyPr/>
        <a:lstStyle/>
        <a:p>
          <a:endParaRPr lang="en-US"/>
        </a:p>
      </dgm:t>
    </dgm:pt>
    <dgm:pt modelId="{22F3204F-C91B-4158-A7AD-CB852C897C85}" type="sibTrans" cxnId="{F1505673-F318-4011-A568-E1F378773061}">
      <dgm:prSet/>
      <dgm:spPr/>
      <dgm:t>
        <a:bodyPr/>
        <a:lstStyle/>
        <a:p>
          <a:endParaRPr lang="en-US"/>
        </a:p>
      </dgm:t>
    </dgm:pt>
    <dgm:pt modelId="{DCCA5E22-0DB9-40BF-9204-30EE82E560A2}">
      <dgm:prSet custT="1"/>
      <dgm:spPr/>
      <dgm:t>
        <a:bodyPr/>
        <a:lstStyle/>
        <a:p>
          <a:r>
            <a:rPr lang="en-US" sz="2000" dirty="0"/>
            <a:t>Statement 97 – Certain component unit criteria and Section 457 plans</a:t>
          </a:r>
        </a:p>
      </dgm:t>
    </dgm:pt>
    <dgm:pt modelId="{1AA4D36A-5458-42EF-9DCC-EF4E649A7372}" type="parTrans" cxnId="{1F3C76A8-FE7C-479A-AA93-605D6E3C511A}">
      <dgm:prSet/>
      <dgm:spPr/>
      <dgm:t>
        <a:bodyPr/>
        <a:lstStyle/>
        <a:p>
          <a:endParaRPr lang="en-US"/>
        </a:p>
      </dgm:t>
    </dgm:pt>
    <dgm:pt modelId="{E823F91C-8FEC-430A-BE58-FF5640BCE32F}" type="sibTrans" cxnId="{1F3C76A8-FE7C-479A-AA93-605D6E3C511A}">
      <dgm:prSet/>
      <dgm:spPr/>
      <dgm:t>
        <a:bodyPr/>
        <a:lstStyle/>
        <a:p>
          <a:endParaRPr lang="en-US"/>
        </a:p>
      </dgm:t>
    </dgm:pt>
    <dgm:pt modelId="{DB546671-32B0-4206-8AAA-02E0C25B3E76}">
      <dgm:prSet custT="1"/>
      <dgm:spPr/>
      <dgm:t>
        <a:bodyPr/>
        <a:lstStyle/>
        <a:p>
          <a:r>
            <a:rPr lang="en-US" sz="2000" dirty="0"/>
            <a:t>IG 2019-3 – Leases</a:t>
          </a:r>
        </a:p>
      </dgm:t>
    </dgm:pt>
    <dgm:pt modelId="{4FF450B3-8997-436E-B227-F360907D4A42}" type="parTrans" cxnId="{75712E17-8FE3-44E9-B833-CC2621BE4FD3}">
      <dgm:prSet/>
      <dgm:spPr/>
      <dgm:t>
        <a:bodyPr/>
        <a:lstStyle/>
        <a:p>
          <a:endParaRPr lang="en-US"/>
        </a:p>
      </dgm:t>
    </dgm:pt>
    <dgm:pt modelId="{EEA04C8B-3459-4A3E-B625-3BFE3C5DE6E3}" type="sibTrans" cxnId="{75712E17-8FE3-44E9-B833-CC2621BE4FD3}">
      <dgm:prSet/>
      <dgm:spPr/>
      <dgm:t>
        <a:bodyPr/>
        <a:lstStyle/>
        <a:p>
          <a:endParaRPr lang="en-US"/>
        </a:p>
      </dgm:t>
    </dgm:pt>
    <dgm:pt modelId="{D79B0AD5-378E-4750-AEB7-100006202554}">
      <dgm:prSet custT="1"/>
      <dgm:spPr/>
      <dgm:t>
        <a:bodyPr/>
        <a:lstStyle/>
        <a:p>
          <a:r>
            <a:rPr lang="en-US" sz="2000" dirty="0"/>
            <a:t>IG 2020-1 – Update (except 4.6–4.17 and 4.19–4.21)</a:t>
          </a:r>
        </a:p>
      </dgm:t>
    </dgm:pt>
    <dgm:pt modelId="{DD0876C1-34A4-4562-BAC5-B26834EF6613}" type="parTrans" cxnId="{1591DF9D-5942-4400-88B7-C2750A37C031}">
      <dgm:prSet/>
      <dgm:spPr/>
      <dgm:t>
        <a:bodyPr/>
        <a:lstStyle/>
        <a:p>
          <a:endParaRPr lang="en-US"/>
        </a:p>
      </dgm:t>
    </dgm:pt>
    <dgm:pt modelId="{6E202D59-3E21-41AF-881F-B7B85493B6E5}" type="sibTrans" cxnId="{1591DF9D-5942-4400-88B7-C2750A37C031}">
      <dgm:prSet/>
      <dgm:spPr/>
      <dgm:t>
        <a:bodyPr/>
        <a:lstStyle/>
        <a:p>
          <a:endParaRPr lang="en-US"/>
        </a:p>
      </dgm:t>
    </dgm:pt>
    <dgm:pt modelId="{96E53DF1-B5B5-4D65-9AEE-8C3F999098B4}">
      <dgm:prSet/>
      <dgm:spPr>
        <a:noFill/>
        <a:ln>
          <a:noFill/>
        </a:ln>
      </dgm:spPr>
      <dgm:t>
        <a:bodyPr/>
        <a:lstStyle/>
        <a:p>
          <a:r>
            <a:rPr lang="en-US" dirty="0"/>
            <a:t>2023</a:t>
          </a:r>
        </a:p>
      </dgm:t>
    </dgm:pt>
    <dgm:pt modelId="{C3144BBF-1820-4B2E-83C4-D300531EA054}" type="parTrans" cxnId="{5B289006-08DE-424A-A964-5B5DED6D754F}">
      <dgm:prSet/>
      <dgm:spPr/>
      <dgm:t>
        <a:bodyPr/>
        <a:lstStyle/>
        <a:p>
          <a:endParaRPr lang="en-US"/>
        </a:p>
      </dgm:t>
    </dgm:pt>
    <dgm:pt modelId="{1B1ABEA1-637C-489A-A7A4-6980D63826F2}" type="sibTrans" cxnId="{5B289006-08DE-424A-A964-5B5DED6D754F}">
      <dgm:prSet/>
      <dgm:spPr/>
      <dgm:t>
        <a:bodyPr/>
        <a:lstStyle/>
        <a:p>
          <a:endParaRPr lang="en-US"/>
        </a:p>
      </dgm:t>
    </dgm:pt>
    <dgm:pt modelId="{21314104-ACAA-432A-8BF5-8BAE873A7A4E}">
      <dgm:prSet custT="1"/>
      <dgm:spPr/>
      <dgm:t>
        <a:bodyPr/>
        <a:lstStyle/>
        <a:p>
          <a:r>
            <a:rPr lang="en-US" sz="2000" b="1" dirty="0"/>
            <a:t>June 30: Fiscal Year 2023</a:t>
          </a:r>
        </a:p>
      </dgm:t>
    </dgm:pt>
    <dgm:pt modelId="{B5C9D47B-0520-462E-BC6D-B689FC119A23}" type="parTrans" cxnId="{D3F56999-DB7B-44F8-9C71-BEB979982B5B}">
      <dgm:prSet/>
      <dgm:spPr/>
      <dgm:t>
        <a:bodyPr/>
        <a:lstStyle/>
        <a:p>
          <a:endParaRPr lang="en-US"/>
        </a:p>
      </dgm:t>
    </dgm:pt>
    <dgm:pt modelId="{119AFFF9-F19A-45B2-A3D3-DB2A7230E1BF}" type="sibTrans" cxnId="{D3F56999-DB7B-44F8-9C71-BEB979982B5B}">
      <dgm:prSet/>
      <dgm:spPr/>
      <dgm:t>
        <a:bodyPr/>
        <a:lstStyle/>
        <a:p>
          <a:endParaRPr lang="en-US"/>
        </a:p>
      </dgm:t>
    </dgm:pt>
    <dgm:pt modelId="{D1ED103E-FEB9-4F6A-B5C4-C149CC641CC8}">
      <dgm:prSet custT="1"/>
      <dgm:spPr/>
      <dgm:t>
        <a:bodyPr/>
        <a:lstStyle/>
        <a:p>
          <a:r>
            <a:rPr lang="en-US" sz="2000" dirty="0"/>
            <a:t>Statement 91 – Conduit Debt Obligation</a:t>
          </a:r>
        </a:p>
      </dgm:t>
    </dgm:pt>
    <dgm:pt modelId="{D2DB5A97-15FA-42B5-939C-7B6BB8C3B7CF}" type="parTrans" cxnId="{25905458-1EE8-46FA-9650-412C0B3CFEDA}">
      <dgm:prSet/>
      <dgm:spPr/>
      <dgm:t>
        <a:bodyPr/>
        <a:lstStyle/>
        <a:p>
          <a:endParaRPr lang="en-US"/>
        </a:p>
      </dgm:t>
    </dgm:pt>
    <dgm:pt modelId="{3769F712-E162-4941-9E45-78ED04557E39}" type="sibTrans" cxnId="{25905458-1EE8-46FA-9650-412C0B3CFEDA}">
      <dgm:prSet/>
      <dgm:spPr/>
      <dgm:t>
        <a:bodyPr/>
        <a:lstStyle/>
        <a:p>
          <a:endParaRPr lang="en-US"/>
        </a:p>
      </dgm:t>
    </dgm:pt>
    <dgm:pt modelId="{F08D1B83-9152-44D0-AE44-379BF945FB60}">
      <dgm:prSet custT="1"/>
      <dgm:spPr/>
      <dgm:t>
        <a:bodyPr/>
        <a:lstStyle/>
        <a:p>
          <a:r>
            <a:rPr lang="en-US" sz="2000" dirty="0"/>
            <a:t>Statement 94 – Public-Private Partnerships</a:t>
          </a:r>
        </a:p>
      </dgm:t>
    </dgm:pt>
    <dgm:pt modelId="{952F81EA-F777-4D90-922C-5CFA8F045025}" type="parTrans" cxnId="{9B0A7202-8D93-4896-BE43-69B3D12C53DE}">
      <dgm:prSet/>
      <dgm:spPr/>
      <dgm:t>
        <a:bodyPr/>
        <a:lstStyle/>
        <a:p>
          <a:endParaRPr lang="en-US"/>
        </a:p>
      </dgm:t>
    </dgm:pt>
    <dgm:pt modelId="{ED9A8D8D-CA56-48FB-AFF8-507F8BCD46B7}" type="sibTrans" cxnId="{9B0A7202-8D93-4896-BE43-69B3D12C53DE}">
      <dgm:prSet/>
      <dgm:spPr/>
      <dgm:t>
        <a:bodyPr/>
        <a:lstStyle/>
        <a:p>
          <a:endParaRPr lang="en-US"/>
        </a:p>
      </dgm:t>
    </dgm:pt>
    <dgm:pt modelId="{02DB9A2C-EF40-4DA4-8BFA-42A657554F70}">
      <dgm:prSet custT="1"/>
      <dgm:spPr/>
      <dgm:t>
        <a:bodyPr/>
        <a:lstStyle/>
        <a:p>
          <a:r>
            <a:rPr lang="en-US" sz="2000" dirty="0"/>
            <a:t>Statement 96 – Subscription-Based Information Technology Arrangements (SBITA)</a:t>
          </a:r>
        </a:p>
      </dgm:t>
    </dgm:pt>
    <dgm:pt modelId="{8D77E6DC-E3A2-4701-B41F-EB65DCB41038}" type="parTrans" cxnId="{980742E7-88B9-4BF5-B1EB-9A8ECF9C1873}">
      <dgm:prSet/>
      <dgm:spPr/>
      <dgm:t>
        <a:bodyPr/>
        <a:lstStyle/>
        <a:p>
          <a:endParaRPr lang="en-US"/>
        </a:p>
      </dgm:t>
    </dgm:pt>
    <dgm:pt modelId="{630313E7-9BAC-4836-8B0D-592A04CD8DB1}" type="sibTrans" cxnId="{980742E7-88B9-4BF5-B1EB-9A8ECF9C1873}">
      <dgm:prSet/>
      <dgm:spPr/>
      <dgm:t>
        <a:bodyPr/>
        <a:lstStyle/>
        <a:p>
          <a:endParaRPr lang="en-US"/>
        </a:p>
      </dgm:t>
    </dgm:pt>
    <dgm:pt modelId="{60216B57-BF70-4F9E-854F-0D19F3AD3383}">
      <dgm:prSet custT="1"/>
      <dgm:spPr/>
      <dgm:t>
        <a:bodyPr/>
        <a:lstStyle/>
        <a:p>
          <a:r>
            <a:rPr lang="en-US" sz="2000" dirty="0"/>
            <a:t>IG 2020-1 – Update (4.6–4.17 and 4.19–4.21)</a:t>
          </a:r>
        </a:p>
      </dgm:t>
    </dgm:pt>
    <dgm:pt modelId="{65A46D93-7541-4392-8DD1-CE202D11C293}" type="parTrans" cxnId="{F26C56EC-A8D0-4FE8-90DB-B2ABD9E04C60}">
      <dgm:prSet/>
      <dgm:spPr/>
      <dgm:t>
        <a:bodyPr/>
        <a:lstStyle/>
        <a:p>
          <a:endParaRPr lang="en-US"/>
        </a:p>
      </dgm:t>
    </dgm:pt>
    <dgm:pt modelId="{74A8E2FF-D184-443A-BA23-A93313FF2831}" type="sibTrans" cxnId="{F26C56EC-A8D0-4FE8-90DB-B2ABD9E04C60}">
      <dgm:prSet/>
      <dgm:spPr/>
      <dgm:t>
        <a:bodyPr/>
        <a:lstStyle/>
        <a:p>
          <a:endParaRPr lang="en-US"/>
        </a:p>
      </dgm:t>
    </dgm:pt>
    <dgm:pt modelId="{F5D4B4F9-0B6D-460D-9F05-0938B1C4A7C2}" type="pres">
      <dgm:prSet presAssocID="{13BDEDF6-901F-4835-BB64-C1C3CBFB9C3B}" presName="Name0" presStyleCnt="0">
        <dgm:presLayoutVars>
          <dgm:animLvl val="lvl"/>
          <dgm:resizeHandles val="exact"/>
        </dgm:presLayoutVars>
      </dgm:prSet>
      <dgm:spPr/>
    </dgm:pt>
    <dgm:pt modelId="{D3AC5E9B-8608-47EB-B0AD-E27C9281777F}" type="pres">
      <dgm:prSet presAssocID="{DA4F6B4C-4C82-412C-9202-939B786A5B8A}" presName="composite" presStyleCnt="0"/>
      <dgm:spPr/>
    </dgm:pt>
    <dgm:pt modelId="{86EDD7B6-AEA0-47C3-9755-43E64018C1E0}" type="pres">
      <dgm:prSet presAssocID="{DA4F6B4C-4C82-412C-9202-939B786A5B8A}" presName="L" presStyleLbl="solidFgAcc1" presStyleIdx="0" presStyleCnt="2">
        <dgm:presLayoutVars>
          <dgm:chMax val="0"/>
          <dgm:chPref val="0"/>
        </dgm:presLayoutVars>
      </dgm:prSet>
      <dgm:spPr>
        <a:noFill/>
        <a:ln>
          <a:noFill/>
        </a:ln>
      </dgm:spPr>
    </dgm:pt>
    <dgm:pt modelId="{17BF72BB-8C1A-4FDE-B365-F582C0395EC6}" type="pres">
      <dgm:prSet presAssocID="{DA4F6B4C-4C82-412C-9202-939B786A5B8A}" presName="parTx" presStyleLbl="alignNode1" presStyleIdx="0" presStyleCnt="2" custLinFactY="-23265" custLinFactNeighborY="-100000">
        <dgm:presLayoutVars>
          <dgm:chMax val="0"/>
          <dgm:chPref val="0"/>
          <dgm:bulletEnabled val="1"/>
        </dgm:presLayoutVars>
      </dgm:prSet>
      <dgm:spPr/>
    </dgm:pt>
    <dgm:pt modelId="{5982AAE3-339B-4D1C-A851-FCB5C2E54EF9}" type="pres">
      <dgm:prSet presAssocID="{DA4F6B4C-4C82-412C-9202-939B786A5B8A}" presName="desTx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A0E6DAAE-E03C-41DD-BEC6-FB521CDFA9C6}" type="pres">
      <dgm:prSet presAssocID="{DA4F6B4C-4C82-412C-9202-939B786A5B8A}" presName="EmptyPlaceHolder" presStyleCnt="0"/>
      <dgm:spPr/>
    </dgm:pt>
    <dgm:pt modelId="{9DFF4C39-273C-4E8F-9719-EB6EDB8C5786}" type="pres">
      <dgm:prSet presAssocID="{CC3703C8-7864-4AC1-9F2F-9A295C126F19}" presName="space" presStyleCnt="0"/>
      <dgm:spPr/>
    </dgm:pt>
    <dgm:pt modelId="{7B2040CF-B777-4121-94EE-928E86A6202A}" type="pres">
      <dgm:prSet presAssocID="{96E53DF1-B5B5-4D65-9AEE-8C3F999098B4}" presName="composite" presStyleCnt="0"/>
      <dgm:spPr/>
    </dgm:pt>
    <dgm:pt modelId="{DDF5BE8E-5A4A-478E-9917-92806273E4A4}" type="pres">
      <dgm:prSet presAssocID="{96E53DF1-B5B5-4D65-9AEE-8C3F999098B4}" presName="L" presStyleLbl="solidFgAcc1" presStyleIdx="1" presStyleCnt="2">
        <dgm:presLayoutVars>
          <dgm:chMax val="0"/>
          <dgm:chPref val="0"/>
        </dgm:presLayoutVars>
      </dgm:prSet>
      <dgm:spPr>
        <a:noFill/>
        <a:ln>
          <a:noFill/>
        </a:ln>
      </dgm:spPr>
    </dgm:pt>
    <dgm:pt modelId="{FAC2413F-75E1-42A7-839A-88BAC8846335}" type="pres">
      <dgm:prSet presAssocID="{96E53DF1-B5B5-4D65-9AEE-8C3F999098B4}" presName="parTx" presStyleLbl="alignNode1" presStyleIdx="1" presStyleCnt="2" custScaleY="165430" custLinFactNeighborX="-656" custLinFactNeighborY="-98692">
        <dgm:presLayoutVars>
          <dgm:chMax val="0"/>
          <dgm:chPref val="0"/>
          <dgm:bulletEnabled val="1"/>
        </dgm:presLayoutVars>
      </dgm:prSet>
      <dgm:spPr/>
    </dgm:pt>
    <dgm:pt modelId="{2DC4BC64-28E9-4C3C-8774-F5A0D2F50614}" type="pres">
      <dgm:prSet presAssocID="{96E53DF1-B5B5-4D65-9AEE-8C3F999098B4}" presName="desTx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60CDA81B-217D-478F-A498-BA5B046E1D5B}" type="pres">
      <dgm:prSet presAssocID="{96E53DF1-B5B5-4D65-9AEE-8C3F999098B4}" presName="EmptyPlaceHolder" presStyleCnt="0"/>
      <dgm:spPr/>
    </dgm:pt>
  </dgm:ptLst>
  <dgm:cxnLst>
    <dgm:cxn modelId="{9B0A7202-8D93-4896-BE43-69B3D12C53DE}" srcId="{21314104-ACAA-432A-8BF5-8BAE873A7A4E}" destId="{F08D1B83-9152-44D0-AE44-379BF945FB60}" srcOrd="1" destOrd="0" parTransId="{952F81EA-F777-4D90-922C-5CFA8F045025}" sibTransId="{ED9A8D8D-CA56-48FB-AFF8-507F8BCD46B7}"/>
    <dgm:cxn modelId="{5B289006-08DE-424A-A964-5B5DED6D754F}" srcId="{13BDEDF6-901F-4835-BB64-C1C3CBFB9C3B}" destId="{96E53DF1-B5B5-4D65-9AEE-8C3F999098B4}" srcOrd="1" destOrd="0" parTransId="{C3144BBF-1820-4B2E-83C4-D300531EA054}" sibTransId="{1B1ABEA1-637C-489A-A7A4-6980D63826F2}"/>
    <dgm:cxn modelId="{15C33B08-4487-44C7-8DF0-5F446231653B}" srcId="{DA4F6B4C-4C82-412C-9202-939B786A5B8A}" destId="{95D947E4-6DB1-41FC-853D-BE6C7566116B}" srcOrd="0" destOrd="0" parTransId="{7B40934B-CC26-403B-8BF5-3B91FADBFB52}" sibTransId="{818F0B23-7D50-4E4D-A326-8D0E06DDD329}"/>
    <dgm:cxn modelId="{D43C0513-2BF8-4F91-935A-72117DDE9F97}" type="presOf" srcId="{DCCA5E22-0DB9-40BF-9204-30EE82E560A2}" destId="{5982AAE3-339B-4D1C-A851-FCB5C2E54EF9}" srcOrd="0" destOrd="5" presId="urn:microsoft.com/office/officeart/2016/7/layout/AccentHomeChevronProcess"/>
    <dgm:cxn modelId="{228B9016-6262-490B-86C5-5E4D546A8812}" type="presOf" srcId="{DA4F6B4C-4C82-412C-9202-939B786A5B8A}" destId="{17BF72BB-8C1A-4FDE-B365-F582C0395EC6}" srcOrd="0" destOrd="0" presId="urn:microsoft.com/office/officeart/2016/7/layout/AccentHomeChevronProcess"/>
    <dgm:cxn modelId="{75712E17-8FE3-44E9-B833-CC2621BE4FD3}" srcId="{95D947E4-6DB1-41FC-853D-BE6C7566116B}" destId="{DB546671-32B0-4206-8AAA-02E0C25B3E76}" srcOrd="5" destOrd="0" parTransId="{4FF450B3-8997-436E-B227-F360907D4A42}" sibTransId="{EEA04C8B-3459-4A3E-B625-3BFE3C5DE6E3}"/>
    <dgm:cxn modelId="{84724F1C-96AC-4A57-B3DD-478A9A149778}" type="presOf" srcId="{DB546671-32B0-4206-8AAA-02E0C25B3E76}" destId="{5982AAE3-339B-4D1C-A851-FCB5C2E54EF9}" srcOrd="0" destOrd="6" presId="urn:microsoft.com/office/officeart/2016/7/layout/AccentHomeChevronProcess"/>
    <dgm:cxn modelId="{2486A51D-6B66-4F9E-8E13-8ECD21EDF04C}" type="presOf" srcId="{60216B57-BF70-4F9E-854F-0D19F3AD3383}" destId="{2DC4BC64-28E9-4C3C-8774-F5A0D2F50614}" srcOrd="0" destOrd="4" presId="urn:microsoft.com/office/officeart/2016/7/layout/AccentHomeChevronProcess"/>
    <dgm:cxn modelId="{79697124-22E9-4A9D-87C0-9D1ECFAADA5F}" srcId="{95D947E4-6DB1-41FC-853D-BE6C7566116B}" destId="{67F242A4-5D0E-4C2B-B62F-5681D84FDECD}" srcOrd="1" destOrd="0" parTransId="{069E79C6-9725-44F4-A7C3-303383260836}" sibTransId="{DD91E73D-352D-4E1B-B40A-9005DD5E1D29}"/>
    <dgm:cxn modelId="{F60BD825-A0DD-406B-AE17-16CD9D121CEE}" type="presOf" srcId="{D1ED103E-FEB9-4F6A-B5C4-C149CC641CC8}" destId="{2DC4BC64-28E9-4C3C-8774-F5A0D2F50614}" srcOrd="0" destOrd="1" presId="urn:microsoft.com/office/officeart/2016/7/layout/AccentHomeChevronProcess"/>
    <dgm:cxn modelId="{F3801E2B-E6A1-486F-911F-F4E12B04EDB8}" type="presOf" srcId="{95D947E4-6DB1-41FC-853D-BE6C7566116B}" destId="{5982AAE3-339B-4D1C-A851-FCB5C2E54EF9}" srcOrd="0" destOrd="0" presId="urn:microsoft.com/office/officeart/2016/7/layout/AccentHomeChevronProcess"/>
    <dgm:cxn modelId="{537AA532-4DD3-4E34-9E0F-D098084CB646}" type="presOf" srcId="{D79B0AD5-378E-4750-AEB7-100006202554}" destId="{5982AAE3-339B-4D1C-A851-FCB5C2E54EF9}" srcOrd="0" destOrd="7" presId="urn:microsoft.com/office/officeart/2016/7/layout/AccentHomeChevronProcess"/>
    <dgm:cxn modelId="{05DBC237-02C6-4CFF-AFDB-EBFE4CEE1B27}" type="presOf" srcId="{96E53DF1-B5B5-4D65-9AEE-8C3F999098B4}" destId="{FAC2413F-75E1-42A7-839A-88BAC8846335}" srcOrd="0" destOrd="0" presId="urn:microsoft.com/office/officeart/2016/7/layout/AccentHomeChevronProcess"/>
    <dgm:cxn modelId="{2E7B7144-A9DE-426B-A1BB-C4B13EA8F282}" type="presOf" srcId="{F08D1B83-9152-44D0-AE44-379BF945FB60}" destId="{2DC4BC64-28E9-4C3C-8774-F5A0D2F50614}" srcOrd="0" destOrd="2" presId="urn:microsoft.com/office/officeart/2016/7/layout/AccentHomeChevronProcess"/>
    <dgm:cxn modelId="{F1505673-F318-4011-A568-E1F378773061}" srcId="{95D947E4-6DB1-41FC-853D-BE6C7566116B}" destId="{6F934890-A50A-4B80-8303-AA4D8B35517E}" srcOrd="3" destOrd="0" parTransId="{0387E4C6-9F7A-4E9F-B7F6-B9AA7D7C27DE}" sibTransId="{22F3204F-C91B-4158-A7AD-CB852C897C85}"/>
    <dgm:cxn modelId="{B9A97F73-CF2B-474D-B216-A21DCD87E62B}" type="presOf" srcId="{843FB161-47D9-4C74-BBA0-AEC196393099}" destId="{5982AAE3-339B-4D1C-A851-FCB5C2E54EF9}" srcOrd="0" destOrd="3" presId="urn:microsoft.com/office/officeart/2016/7/layout/AccentHomeChevronProcess"/>
    <dgm:cxn modelId="{AF7E3156-8B74-4BEC-ACBB-BE6C45A30E8A}" type="presOf" srcId="{02DB9A2C-EF40-4DA4-8BFA-42A657554F70}" destId="{2DC4BC64-28E9-4C3C-8774-F5A0D2F50614}" srcOrd="0" destOrd="3" presId="urn:microsoft.com/office/officeart/2016/7/layout/AccentHomeChevronProcess"/>
    <dgm:cxn modelId="{25905458-1EE8-46FA-9650-412C0B3CFEDA}" srcId="{21314104-ACAA-432A-8BF5-8BAE873A7A4E}" destId="{D1ED103E-FEB9-4F6A-B5C4-C149CC641CC8}" srcOrd="0" destOrd="0" parTransId="{D2DB5A97-15FA-42B5-939C-7B6BB8C3B7CF}" sibTransId="{3769F712-E162-4941-9E45-78ED04557E39}"/>
    <dgm:cxn modelId="{5C16937E-0B91-4EBA-A348-D54E33C814D9}" type="presOf" srcId="{21314104-ACAA-432A-8BF5-8BAE873A7A4E}" destId="{2DC4BC64-28E9-4C3C-8774-F5A0D2F50614}" srcOrd="0" destOrd="0" presId="urn:microsoft.com/office/officeart/2016/7/layout/AccentHomeChevronProcess"/>
    <dgm:cxn modelId="{08F88394-F31A-43D6-A1FF-134DC80A6D1D}" srcId="{13BDEDF6-901F-4835-BB64-C1C3CBFB9C3B}" destId="{DA4F6B4C-4C82-412C-9202-939B786A5B8A}" srcOrd="0" destOrd="0" parTransId="{3C6A9C24-51E7-4CA3-8277-15A10926FADA}" sibTransId="{CC3703C8-7864-4AC1-9F2F-9A295C126F19}"/>
    <dgm:cxn modelId="{A549D396-018F-42CE-AD3B-C214B313AC6D}" type="presOf" srcId="{67F242A4-5D0E-4C2B-B62F-5681D84FDECD}" destId="{5982AAE3-339B-4D1C-A851-FCB5C2E54EF9}" srcOrd="0" destOrd="2" presId="urn:microsoft.com/office/officeart/2016/7/layout/AccentHomeChevronProcess"/>
    <dgm:cxn modelId="{D3F56999-DB7B-44F8-9C71-BEB979982B5B}" srcId="{96E53DF1-B5B5-4D65-9AEE-8C3F999098B4}" destId="{21314104-ACAA-432A-8BF5-8BAE873A7A4E}" srcOrd="0" destOrd="0" parTransId="{B5C9D47B-0520-462E-BC6D-B689FC119A23}" sibTransId="{119AFFF9-F19A-45B2-A3D3-DB2A7230E1BF}"/>
    <dgm:cxn modelId="{1591DF9D-5942-4400-88B7-C2750A37C031}" srcId="{95D947E4-6DB1-41FC-853D-BE6C7566116B}" destId="{D79B0AD5-378E-4750-AEB7-100006202554}" srcOrd="6" destOrd="0" parTransId="{DD0876C1-34A4-4562-BAC5-B26834EF6613}" sibTransId="{6E202D59-3E21-41AF-881F-B7B85493B6E5}"/>
    <dgm:cxn modelId="{1F3C76A8-FE7C-479A-AA93-605D6E3C511A}" srcId="{95D947E4-6DB1-41FC-853D-BE6C7566116B}" destId="{DCCA5E22-0DB9-40BF-9204-30EE82E560A2}" srcOrd="4" destOrd="0" parTransId="{1AA4D36A-5458-42EF-9DCC-EF4E649A7372}" sibTransId="{E823F91C-8FEC-430A-BE58-FF5640BCE32F}"/>
    <dgm:cxn modelId="{9C1F84A8-2C24-480C-B33F-02F7F33D0245}" type="presOf" srcId="{6F934890-A50A-4B80-8303-AA4D8B35517E}" destId="{5982AAE3-339B-4D1C-A851-FCB5C2E54EF9}" srcOrd="0" destOrd="4" presId="urn:microsoft.com/office/officeart/2016/7/layout/AccentHomeChevronProcess"/>
    <dgm:cxn modelId="{DABEAFC4-9D4B-4D05-A9D8-F82BE2A49042}" srcId="{95D947E4-6DB1-41FC-853D-BE6C7566116B}" destId="{DD289934-1F9A-4B53-9530-2DE17FAD78C5}" srcOrd="0" destOrd="0" parTransId="{AA0BAF33-7491-458F-959B-76AEBBD4592B}" sibTransId="{F7958BD2-9C2C-41BB-AEBE-02D7FB02ACAE}"/>
    <dgm:cxn modelId="{5E3D6ACB-4927-466E-B723-53E6EF50F8CE}" srcId="{95D947E4-6DB1-41FC-853D-BE6C7566116B}" destId="{843FB161-47D9-4C74-BBA0-AEC196393099}" srcOrd="2" destOrd="0" parTransId="{FDBC7BB6-5EFC-4F6B-B9E7-4ED186518389}" sibTransId="{1FE43AB1-83C1-4B0D-8F7C-2ED3ED7C1F82}"/>
    <dgm:cxn modelId="{B5CAFECF-497E-4946-A93F-9225D70D9CE7}" type="presOf" srcId="{13BDEDF6-901F-4835-BB64-C1C3CBFB9C3B}" destId="{F5D4B4F9-0B6D-460D-9F05-0938B1C4A7C2}" srcOrd="0" destOrd="0" presId="urn:microsoft.com/office/officeart/2016/7/layout/AccentHomeChevronProcess"/>
    <dgm:cxn modelId="{F23D2ED2-5FAC-4BA9-A326-2C3D03941261}" type="presOf" srcId="{DD289934-1F9A-4B53-9530-2DE17FAD78C5}" destId="{5982AAE3-339B-4D1C-A851-FCB5C2E54EF9}" srcOrd="0" destOrd="1" presId="urn:microsoft.com/office/officeart/2016/7/layout/AccentHomeChevronProcess"/>
    <dgm:cxn modelId="{980742E7-88B9-4BF5-B1EB-9A8ECF9C1873}" srcId="{21314104-ACAA-432A-8BF5-8BAE873A7A4E}" destId="{02DB9A2C-EF40-4DA4-8BFA-42A657554F70}" srcOrd="2" destOrd="0" parTransId="{8D77E6DC-E3A2-4701-B41F-EB65DCB41038}" sibTransId="{630313E7-9BAC-4836-8B0D-592A04CD8DB1}"/>
    <dgm:cxn modelId="{F26C56EC-A8D0-4FE8-90DB-B2ABD9E04C60}" srcId="{21314104-ACAA-432A-8BF5-8BAE873A7A4E}" destId="{60216B57-BF70-4F9E-854F-0D19F3AD3383}" srcOrd="3" destOrd="0" parTransId="{65A46D93-7541-4392-8DD1-CE202D11C293}" sibTransId="{74A8E2FF-D184-443A-BA23-A93313FF2831}"/>
    <dgm:cxn modelId="{0324F65E-EC10-4B21-8D6A-DE730D86512E}" type="presParOf" srcId="{F5D4B4F9-0B6D-460D-9F05-0938B1C4A7C2}" destId="{D3AC5E9B-8608-47EB-B0AD-E27C9281777F}" srcOrd="0" destOrd="0" presId="urn:microsoft.com/office/officeart/2016/7/layout/AccentHomeChevronProcess"/>
    <dgm:cxn modelId="{308838FB-E01F-4A4D-A1ED-0E1316675E28}" type="presParOf" srcId="{D3AC5E9B-8608-47EB-B0AD-E27C9281777F}" destId="{86EDD7B6-AEA0-47C3-9755-43E64018C1E0}" srcOrd="0" destOrd="0" presId="urn:microsoft.com/office/officeart/2016/7/layout/AccentHomeChevronProcess"/>
    <dgm:cxn modelId="{1361D702-F456-4296-9D68-07CBFF31462B}" type="presParOf" srcId="{D3AC5E9B-8608-47EB-B0AD-E27C9281777F}" destId="{17BF72BB-8C1A-4FDE-B365-F582C0395EC6}" srcOrd="1" destOrd="0" presId="urn:microsoft.com/office/officeart/2016/7/layout/AccentHomeChevronProcess"/>
    <dgm:cxn modelId="{99ABEA8B-BFD0-43AC-A3AF-68075A956C76}" type="presParOf" srcId="{D3AC5E9B-8608-47EB-B0AD-E27C9281777F}" destId="{5982AAE3-339B-4D1C-A851-FCB5C2E54EF9}" srcOrd="2" destOrd="0" presId="urn:microsoft.com/office/officeart/2016/7/layout/AccentHomeChevronProcess"/>
    <dgm:cxn modelId="{90C1448E-746B-4D5D-9B82-E0049C00D3FA}" type="presParOf" srcId="{D3AC5E9B-8608-47EB-B0AD-E27C9281777F}" destId="{A0E6DAAE-E03C-41DD-BEC6-FB521CDFA9C6}" srcOrd="3" destOrd="0" presId="urn:microsoft.com/office/officeart/2016/7/layout/AccentHomeChevronProcess"/>
    <dgm:cxn modelId="{56F9A161-D23B-413C-A637-B0577A6295C3}" type="presParOf" srcId="{F5D4B4F9-0B6D-460D-9F05-0938B1C4A7C2}" destId="{9DFF4C39-273C-4E8F-9719-EB6EDB8C5786}" srcOrd="1" destOrd="0" presId="urn:microsoft.com/office/officeart/2016/7/layout/AccentHomeChevronProcess"/>
    <dgm:cxn modelId="{81F23552-57CF-4FC3-BABA-74C3241D68A0}" type="presParOf" srcId="{F5D4B4F9-0B6D-460D-9F05-0938B1C4A7C2}" destId="{7B2040CF-B777-4121-94EE-928E86A6202A}" srcOrd="2" destOrd="0" presId="urn:microsoft.com/office/officeart/2016/7/layout/AccentHomeChevronProcess"/>
    <dgm:cxn modelId="{4EE2D45D-ECD6-42EA-B8D6-2B732EA402D3}" type="presParOf" srcId="{7B2040CF-B777-4121-94EE-928E86A6202A}" destId="{DDF5BE8E-5A4A-478E-9917-92806273E4A4}" srcOrd="0" destOrd="0" presId="urn:microsoft.com/office/officeart/2016/7/layout/AccentHomeChevronProcess"/>
    <dgm:cxn modelId="{B6733661-683B-4FCB-9BE5-D950DFD3F4AB}" type="presParOf" srcId="{7B2040CF-B777-4121-94EE-928E86A6202A}" destId="{FAC2413F-75E1-42A7-839A-88BAC8846335}" srcOrd="1" destOrd="0" presId="urn:microsoft.com/office/officeart/2016/7/layout/AccentHomeChevronProcess"/>
    <dgm:cxn modelId="{AE11FA0B-7676-4555-89D4-ABEA249FF23E}" type="presParOf" srcId="{7B2040CF-B777-4121-94EE-928E86A6202A}" destId="{2DC4BC64-28E9-4C3C-8774-F5A0D2F50614}" srcOrd="2" destOrd="0" presId="urn:microsoft.com/office/officeart/2016/7/layout/AccentHomeChevronProcess"/>
    <dgm:cxn modelId="{574935D9-AD31-4B75-AA97-631CA4F22045}" type="presParOf" srcId="{7B2040CF-B777-4121-94EE-928E86A6202A}" destId="{60CDA81B-217D-478F-A498-BA5B046E1D5B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ECFD51-51DB-4DD7-9C8B-27878AB4C566}">
      <dsp:nvSpPr>
        <dsp:cNvPr id="0" name=""/>
        <dsp:cNvSpPr/>
      </dsp:nvSpPr>
      <dsp:spPr>
        <a:xfrm>
          <a:off x="568971" y="44415"/>
          <a:ext cx="1509048" cy="12771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421BDF-D0D9-4C15-A48B-53606FA405FB}">
      <dsp:nvSpPr>
        <dsp:cNvPr id="0" name=""/>
        <dsp:cNvSpPr/>
      </dsp:nvSpPr>
      <dsp:spPr>
        <a:xfrm>
          <a:off x="519172" y="1370211"/>
          <a:ext cx="4311566" cy="736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 dirty="0"/>
            <a:t>Provide basic DOAA updates</a:t>
          </a:r>
        </a:p>
      </dsp:txBody>
      <dsp:txXfrm>
        <a:off x="519172" y="1370211"/>
        <a:ext cx="4311566" cy="736198"/>
      </dsp:txXfrm>
    </dsp:sp>
    <dsp:sp modelId="{FA082930-7A83-4509-BAD1-B56698F2BEE9}">
      <dsp:nvSpPr>
        <dsp:cNvPr id="0" name=""/>
        <dsp:cNvSpPr/>
      </dsp:nvSpPr>
      <dsp:spPr>
        <a:xfrm>
          <a:off x="544912" y="2060959"/>
          <a:ext cx="4311566" cy="2018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Year in Review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Technology Advances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US" sz="2000" kern="1200" dirty="0"/>
            <a:t>Robotic Process Automation (RPA)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US" sz="2000" kern="1200" dirty="0"/>
            <a:t>Innovation Hub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US" sz="2000" kern="1200" dirty="0"/>
            <a:t>Client Portal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US" sz="2000" kern="1200" dirty="0"/>
            <a:t>New Website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Post-Pandemic Workplace Strategy</a:t>
          </a:r>
        </a:p>
      </dsp:txBody>
      <dsp:txXfrm>
        <a:off x="544912" y="2060959"/>
        <a:ext cx="4311566" cy="2018565"/>
      </dsp:txXfrm>
    </dsp:sp>
    <dsp:sp modelId="{8A6E2A00-1976-41EE-8A07-D01FC23C341E}">
      <dsp:nvSpPr>
        <dsp:cNvPr id="0" name=""/>
        <dsp:cNvSpPr/>
      </dsp:nvSpPr>
      <dsp:spPr>
        <a:xfrm>
          <a:off x="5635062" y="181337"/>
          <a:ext cx="1509048" cy="12771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F50844-1A60-4E60-8145-BBF1D28D9113}">
      <dsp:nvSpPr>
        <dsp:cNvPr id="0" name=""/>
        <dsp:cNvSpPr/>
      </dsp:nvSpPr>
      <dsp:spPr>
        <a:xfrm>
          <a:off x="5635062" y="1616687"/>
          <a:ext cx="4311566" cy="736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 dirty="0"/>
            <a:t>Tips for Preparing for a </a:t>
          </a:r>
          <a:br>
            <a:rPr lang="en-US" sz="2800" kern="1200" dirty="0"/>
          </a:br>
          <a:r>
            <a:rPr lang="en-US" sz="2800" kern="1200" dirty="0"/>
            <a:t>Successful Single Audit</a:t>
          </a:r>
        </a:p>
      </dsp:txBody>
      <dsp:txXfrm>
        <a:off x="5635062" y="1616687"/>
        <a:ext cx="4311566" cy="736198"/>
      </dsp:txXfrm>
    </dsp:sp>
    <dsp:sp modelId="{BF5D1567-A47E-4B6D-910A-C37E6BDB5FE2}">
      <dsp:nvSpPr>
        <dsp:cNvPr id="0" name=""/>
        <dsp:cNvSpPr/>
      </dsp:nvSpPr>
      <dsp:spPr>
        <a:xfrm>
          <a:off x="5635062" y="2537346"/>
          <a:ext cx="4311566" cy="1633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What, Why, Who and How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Everchanging Landscape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Preparations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More Tips</a:t>
          </a:r>
        </a:p>
      </dsp:txBody>
      <dsp:txXfrm>
        <a:off x="5635062" y="2537346"/>
        <a:ext cx="4311566" cy="16338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A35EBA-D8B3-411F-9414-2734F28A6152}">
      <dsp:nvSpPr>
        <dsp:cNvPr id="0" name=""/>
        <dsp:cNvSpPr/>
      </dsp:nvSpPr>
      <dsp:spPr>
        <a:xfrm>
          <a:off x="0" y="542257"/>
          <a:ext cx="6192319" cy="907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D918B0-B22A-46AA-8DE4-DF0AE85C981D}">
      <dsp:nvSpPr>
        <dsp:cNvPr id="0" name=""/>
        <dsp:cNvSpPr/>
      </dsp:nvSpPr>
      <dsp:spPr>
        <a:xfrm>
          <a:off x="309615" y="10897"/>
          <a:ext cx="4334623" cy="10627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3838" tIns="0" rIns="163838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Pre-Pandemic</a:t>
          </a:r>
        </a:p>
      </dsp:txBody>
      <dsp:txXfrm>
        <a:off x="361493" y="62775"/>
        <a:ext cx="4230867" cy="958964"/>
      </dsp:txXfrm>
    </dsp:sp>
    <dsp:sp modelId="{FE00EB95-B4E2-444E-8856-38EAA11A6F77}">
      <dsp:nvSpPr>
        <dsp:cNvPr id="0" name=""/>
        <dsp:cNvSpPr/>
      </dsp:nvSpPr>
      <dsp:spPr>
        <a:xfrm>
          <a:off x="0" y="2175218"/>
          <a:ext cx="6192319" cy="907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D8329CA-7942-4E50-B5C4-1A651A403606}">
      <dsp:nvSpPr>
        <dsp:cNvPr id="0" name=""/>
        <dsp:cNvSpPr/>
      </dsp:nvSpPr>
      <dsp:spPr>
        <a:xfrm>
          <a:off x="309615" y="1643858"/>
          <a:ext cx="4334623" cy="10627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3838" tIns="0" rIns="163838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Fully Remote</a:t>
          </a:r>
        </a:p>
      </dsp:txBody>
      <dsp:txXfrm>
        <a:off x="361493" y="1695736"/>
        <a:ext cx="4230867" cy="958964"/>
      </dsp:txXfrm>
    </dsp:sp>
    <dsp:sp modelId="{D95D41F8-5D25-469E-AF08-117364270108}">
      <dsp:nvSpPr>
        <dsp:cNvPr id="0" name=""/>
        <dsp:cNvSpPr/>
      </dsp:nvSpPr>
      <dsp:spPr>
        <a:xfrm>
          <a:off x="0" y="3808178"/>
          <a:ext cx="6192319" cy="907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453259-4518-4311-BF21-A13C78042457}">
      <dsp:nvSpPr>
        <dsp:cNvPr id="0" name=""/>
        <dsp:cNvSpPr/>
      </dsp:nvSpPr>
      <dsp:spPr>
        <a:xfrm>
          <a:off x="309615" y="3276818"/>
          <a:ext cx="4334623" cy="10627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3838" tIns="0" rIns="163838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Hybrid Model</a:t>
          </a:r>
        </a:p>
      </dsp:txBody>
      <dsp:txXfrm>
        <a:off x="361493" y="3328696"/>
        <a:ext cx="4230867" cy="9589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56549A-9862-4BC8-834F-27B219CAC111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F321810-DFC2-479E-B31B-CEB13319CBDD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Allows more opportunities for remote work than the pre-pandemic model</a:t>
          </a:r>
        </a:p>
      </dsp:txBody>
      <dsp:txXfrm>
        <a:off x="0" y="2124"/>
        <a:ext cx="10515600" cy="1449029"/>
      </dsp:txXfrm>
    </dsp:sp>
    <dsp:sp modelId="{88E9B586-943B-4E7A-A4F9-62F8D7200924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FD5582F-E3DF-49F6-9977-492A527BD20C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Values collaboration, innovation, knowledge transfer along with productivity</a:t>
          </a:r>
        </a:p>
      </dsp:txBody>
      <dsp:txXfrm>
        <a:off x="0" y="1451154"/>
        <a:ext cx="10515600" cy="1449029"/>
      </dsp:txXfrm>
    </dsp:sp>
    <dsp:sp modelId="{C026156C-2FEF-44E8-ACEC-494059E1FB0E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B2590C8-B6CE-432B-940A-CFC998E5AC41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Balances the needs of the organization with the work-life balance gains we made during the pandemic </a:t>
          </a:r>
        </a:p>
      </dsp:txBody>
      <dsp:txXfrm>
        <a:off x="0" y="2900183"/>
        <a:ext cx="10515600" cy="14490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81FC08-0146-41E0-A9AC-283798BC133F}">
      <dsp:nvSpPr>
        <dsp:cNvPr id="0" name=""/>
        <dsp:cNvSpPr/>
      </dsp:nvSpPr>
      <dsp:spPr>
        <a:xfrm>
          <a:off x="1290217" y="0"/>
          <a:ext cx="2024222" cy="202442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8868D5-9B1E-4940-ADAD-973E5A67EE94}">
      <dsp:nvSpPr>
        <dsp:cNvPr id="0" name=""/>
        <dsp:cNvSpPr/>
      </dsp:nvSpPr>
      <dsp:spPr>
        <a:xfrm>
          <a:off x="1737133" y="732788"/>
          <a:ext cx="1129630" cy="564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Client</a:t>
          </a:r>
        </a:p>
      </dsp:txBody>
      <dsp:txXfrm>
        <a:off x="1737133" y="732788"/>
        <a:ext cx="1129630" cy="564756"/>
      </dsp:txXfrm>
    </dsp:sp>
    <dsp:sp modelId="{3B7F5585-4655-4284-AB89-819DBE0DED18}">
      <dsp:nvSpPr>
        <dsp:cNvPr id="0" name=""/>
        <dsp:cNvSpPr/>
      </dsp:nvSpPr>
      <dsp:spPr>
        <a:xfrm>
          <a:off x="727870" y="1163334"/>
          <a:ext cx="2024222" cy="2024428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E7A196-55DF-432D-923F-0E6ACBD05A85}">
      <dsp:nvSpPr>
        <dsp:cNvPr id="0" name=""/>
        <dsp:cNvSpPr/>
      </dsp:nvSpPr>
      <dsp:spPr>
        <a:xfrm>
          <a:off x="1172508" y="1898270"/>
          <a:ext cx="1129630" cy="564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Team</a:t>
          </a:r>
        </a:p>
      </dsp:txBody>
      <dsp:txXfrm>
        <a:off x="1172508" y="1898270"/>
        <a:ext cx="1129630" cy="564756"/>
      </dsp:txXfrm>
    </dsp:sp>
    <dsp:sp modelId="{5C9C2BD6-ABEC-4682-A60A-108ADED36B90}">
      <dsp:nvSpPr>
        <dsp:cNvPr id="0" name=""/>
        <dsp:cNvSpPr/>
      </dsp:nvSpPr>
      <dsp:spPr>
        <a:xfrm>
          <a:off x="1290217" y="2330964"/>
          <a:ext cx="2024222" cy="2024428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3D1E83-8F7E-4351-9B18-A064D992DDEA}">
      <dsp:nvSpPr>
        <dsp:cNvPr id="0" name=""/>
        <dsp:cNvSpPr/>
      </dsp:nvSpPr>
      <dsp:spPr>
        <a:xfrm>
          <a:off x="1737133" y="3063752"/>
          <a:ext cx="1129630" cy="564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Type of Work</a:t>
          </a:r>
        </a:p>
      </dsp:txBody>
      <dsp:txXfrm>
        <a:off x="1737133" y="3063752"/>
        <a:ext cx="1129630" cy="564756"/>
      </dsp:txXfrm>
    </dsp:sp>
    <dsp:sp modelId="{07D43059-3A1A-4D53-A27C-073E4EA1A1BC}">
      <dsp:nvSpPr>
        <dsp:cNvPr id="0" name=""/>
        <dsp:cNvSpPr/>
      </dsp:nvSpPr>
      <dsp:spPr>
        <a:xfrm>
          <a:off x="872159" y="3628509"/>
          <a:ext cx="1739061" cy="1739902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2E77B4-C302-4F0D-A3DA-BD3523BF9D3A}">
      <dsp:nvSpPr>
        <dsp:cNvPr id="0" name=""/>
        <dsp:cNvSpPr/>
      </dsp:nvSpPr>
      <dsp:spPr>
        <a:xfrm>
          <a:off x="1172508" y="4229234"/>
          <a:ext cx="1129630" cy="564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Individual Preferences</a:t>
          </a:r>
        </a:p>
      </dsp:txBody>
      <dsp:txXfrm>
        <a:off x="1172508" y="4229234"/>
        <a:ext cx="1129630" cy="5647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ECFD51-51DB-4DD7-9C8B-27878AB4C566}">
      <dsp:nvSpPr>
        <dsp:cNvPr id="0" name=""/>
        <dsp:cNvSpPr/>
      </dsp:nvSpPr>
      <dsp:spPr>
        <a:xfrm>
          <a:off x="112577" y="0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421BDF-D0D9-4C15-A48B-53606FA405FB}">
      <dsp:nvSpPr>
        <dsp:cNvPr id="0" name=""/>
        <dsp:cNvSpPr/>
      </dsp:nvSpPr>
      <dsp:spPr>
        <a:xfrm>
          <a:off x="3007173" y="2795187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3600" kern="1200" dirty="0"/>
        </a:p>
      </dsp:txBody>
      <dsp:txXfrm>
        <a:off x="3007173" y="2795187"/>
        <a:ext cx="4320000" cy="648000"/>
      </dsp:txXfrm>
    </dsp:sp>
    <dsp:sp modelId="{FA082930-7A83-4509-BAD1-B56698F2BEE9}">
      <dsp:nvSpPr>
        <dsp:cNvPr id="0" name=""/>
        <dsp:cNvSpPr/>
      </dsp:nvSpPr>
      <dsp:spPr>
        <a:xfrm>
          <a:off x="3093228" y="3338643"/>
          <a:ext cx="4320000" cy="228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ECFD51-51DB-4DD7-9C8B-27878AB4C566}">
      <dsp:nvSpPr>
        <dsp:cNvPr id="0" name=""/>
        <dsp:cNvSpPr/>
      </dsp:nvSpPr>
      <dsp:spPr>
        <a:xfrm>
          <a:off x="8933871" y="3051965"/>
          <a:ext cx="1749368" cy="17290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421BDF-D0D9-4C15-A48B-53606FA405FB}">
      <dsp:nvSpPr>
        <dsp:cNvPr id="0" name=""/>
        <dsp:cNvSpPr/>
      </dsp:nvSpPr>
      <dsp:spPr>
        <a:xfrm>
          <a:off x="3154907" y="3058044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3600" kern="1200" dirty="0"/>
        </a:p>
      </dsp:txBody>
      <dsp:txXfrm>
        <a:off x="3154907" y="3058044"/>
        <a:ext cx="4320000" cy="648000"/>
      </dsp:txXfrm>
    </dsp:sp>
    <dsp:sp modelId="{FA082930-7A83-4509-BAD1-B56698F2BEE9}">
      <dsp:nvSpPr>
        <dsp:cNvPr id="0" name=""/>
        <dsp:cNvSpPr/>
      </dsp:nvSpPr>
      <dsp:spPr>
        <a:xfrm>
          <a:off x="3240962" y="3596663"/>
          <a:ext cx="4320000" cy="1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DD7B6-AEA0-47C3-9755-43E64018C1E0}">
      <dsp:nvSpPr>
        <dsp:cNvPr id="0" name=""/>
        <dsp:cNvSpPr/>
      </dsp:nvSpPr>
      <dsp:spPr>
        <a:xfrm rot="5400000">
          <a:off x="-627065" y="685272"/>
          <a:ext cx="1682353" cy="424731"/>
        </a:xfrm>
        <a:prstGeom prst="corner">
          <a:avLst>
            <a:gd name="adj1" fmla="val 1000"/>
            <a:gd name="adj2" fmla="val 1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BF72BB-8C1A-4FDE-B365-F582C0395EC6}">
      <dsp:nvSpPr>
        <dsp:cNvPr id="0" name=""/>
        <dsp:cNvSpPr/>
      </dsp:nvSpPr>
      <dsp:spPr>
        <a:xfrm>
          <a:off x="1745" y="1738814"/>
          <a:ext cx="5309145" cy="560784"/>
        </a:xfrm>
        <a:prstGeom prst="homePlate">
          <a:avLst>
            <a:gd name="adj" fmla="val 25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177800" rIns="88900" bIns="1778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2022</a:t>
          </a:r>
        </a:p>
      </dsp:txBody>
      <dsp:txXfrm>
        <a:off x="1745" y="1738814"/>
        <a:ext cx="5239047" cy="560784"/>
      </dsp:txXfrm>
    </dsp:sp>
    <dsp:sp modelId="{5982AAE3-339B-4D1C-A851-FCB5C2E54EF9}">
      <dsp:nvSpPr>
        <dsp:cNvPr id="0" name=""/>
        <dsp:cNvSpPr/>
      </dsp:nvSpPr>
      <dsp:spPr>
        <a:xfrm>
          <a:off x="426477" y="311300"/>
          <a:ext cx="4311026" cy="922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June 30: Fiscal Year 2022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Statement 87 – Leases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Statement 89 – Construction-period Interest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Statement 92 – Omnibus 2020 (mult. effective dates)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Statement 93 – LIBOR removal and lease modifications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Statement 97 – Certain component unit criteria and Section 457 plans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IG 2019-3 – Leases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IG 2020-1 – Update (except 4.6–4.17 and 4.19–4.21)</a:t>
          </a:r>
        </a:p>
      </dsp:txBody>
      <dsp:txXfrm>
        <a:off x="426477" y="311300"/>
        <a:ext cx="4311026" cy="922765"/>
      </dsp:txXfrm>
    </dsp:sp>
    <dsp:sp modelId="{DDF5BE8E-5A4A-478E-9917-92806273E4A4}">
      <dsp:nvSpPr>
        <dsp:cNvPr id="0" name=""/>
        <dsp:cNvSpPr/>
      </dsp:nvSpPr>
      <dsp:spPr>
        <a:xfrm rot="5400000">
          <a:off x="3990687" y="1006534"/>
          <a:ext cx="2783117" cy="424731"/>
        </a:xfrm>
        <a:prstGeom prst="corner">
          <a:avLst>
            <a:gd name="adj1" fmla="val 1000"/>
            <a:gd name="adj2" fmla="val 1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C2413F-75E1-42A7-839A-88BAC8846335}">
      <dsp:nvSpPr>
        <dsp:cNvPr id="0" name=""/>
        <dsp:cNvSpPr/>
      </dsp:nvSpPr>
      <dsp:spPr>
        <a:xfrm>
          <a:off x="5169880" y="1876616"/>
          <a:ext cx="5309145" cy="927705"/>
        </a:xfrm>
        <a:prstGeom prst="chevron">
          <a:avLst>
            <a:gd name="adj" fmla="val 25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177800" rIns="88900" bIns="1778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2023</a:t>
          </a:r>
        </a:p>
      </dsp:txBody>
      <dsp:txXfrm>
        <a:off x="5401806" y="1876616"/>
        <a:ext cx="4845293" cy="927705"/>
      </dsp:txXfrm>
    </dsp:sp>
    <dsp:sp modelId="{2DC4BC64-28E9-4C3C-8774-F5A0D2F50614}">
      <dsp:nvSpPr>
        <dsp:cNvPr id="0" name=""/>
        <dsp:cNvSpPr/>
      </dsp:nvSpPr>
      <dsp:spPr>
        <a:xfrm>
          <a:off x="5594612" y="330680"/>
          <a:ext cx="4311026" cy="1526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June 30: Fiscal Year 2023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Statement 91 – Conduit Debt Obligation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Statement 94 – Public-Private Partnerships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Statement 96 – Subscription-Based Information Technology Arrangements (SBITA)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IG 2020-1 – Update (4.6–4.17 and 4.19–4.21)</a:t>
          </a:r>
        </a:p>
      </dsp:txBody>
      <dsp:txXfrm>
        <a:off x="5594612" y="330680"/>
        <a:ext cx="4311026" cy="15265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D5497FC-7307-4624-ABB2-6DAF5D10B634}" type="datetimeFigureOut">
              <a:rPr lang="en-US" smtClean="0"/>
              <a:t>9/17/2021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F8FEB77-0D5A-4553-9680-B02055713C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252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36727-E442-4CB5-A293-19F0DAB8F13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05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327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184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538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480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336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215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762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463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98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03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408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9299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1E1BF-EE8F-42B4-B62D-9EC16AEDB39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3553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4027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5199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485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3621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3436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0278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055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507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07BB9-0398-474A-A427-E612CA59B98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8572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7739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4854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4116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9329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3055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5382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4795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9308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8961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563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6781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3539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1988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3292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6771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3941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3409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0169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9305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0087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990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0436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2664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45978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4828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85838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267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324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666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25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FEB77-0D5A-4553-9680-B02055713CD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510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2035D-918F-464C-BF94-22BD83025466}" type="datetimeFigureOut">
              <a:rPr lang="en-US" smtClean="0"/>
              <a:t>9/17/2021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87AF2-A973-4ADA-9410-E97CC6E4C0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920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2035D-918F-464C-BF94-22BD83025466}" type="datetimeFigureOut">
              <a:rPr lang="en-US" smtClean="0"/>
              <a:t>9/17/2021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87AF2-A973-4ADA-9410-E97CC6E4C0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095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2035D-918F-464C-BF94-22BD83025466}" type="datetimeFigureOut">
              <a:rPr lang="en-US" smtClean="0"/>
              <a:t>9/17/2021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87AF2-A973-4ADA-9410-E97CC6E4C0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303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14"/>
          <p:cNvSpPr>
            <a:spLocks noGrp="1"/>
          </p:cNvSpPr>
          <p:nvPr>
            <p:ph type="dt" sz="half" idx="2"/>
          </p:nvPr>
        </p:nvSpPr>
        <p:spPr>
          <a:xfrm>
            <a:off x="154971" y="6340476"/>
            <a:ext cx="13690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82E55"/>
                </a:solidFill>
              </a:defRPr>
            </a:lvl1pPr>
          </a:lstStyle>
          <a:p>
            <a:fld id="{04864904-A5E1-4BE7-80B1-9CC1F27B1CE4}" type="datetime1">
              <a:rPr lang="en-US" smtClean="0"/>
              <a:pPr/>
              <a:t>9/17/2021</a:t>
            </a:fld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4394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5587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56112" y="6340476"/>
            <a:ext cx="1367888" cy="365125"/>
          </a:xfrm>
          <a:prstGeom prst="rect">
            <a:avLst/>
          </a:prstGeom>
        </p:spPr>
        <p:txBody>
          <a:bodyPr/>
          <a:lstStyle/>
          <a:p>
            <a:fld id="{A6020616-34C1-49A8-B61E-ABEBF5C5682D}" type="datetime1">
              <a:rPr lang="en-US" smtClean="0"/>
              <a:pPr/>
              <a:t>9/17/2021</a:t>
            </a:fld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277600" y="6340476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5DFB13-FBD0-447C-BE53-79AC50920277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4394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1543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9337" y="1652677"/>
            <a:ext cx="11415183" cy="4624240"/>
          </a:xfrm>
        </p:spPr>
        <p:txBody>
          <a:bodyPr/>
          <a:lstStyle>
            <a:lvl1pPr marL="233363" indent="-227013">
              <a:lnSpc>
                <a:spcPct val="112000"/>
              </a:lnSpc>
              <a:buClr>
                <a:srgbClr val="00609C"/>
              </a:buClr>
              <a:buFont typeface="Wingdings" charset="2"/>
              <a:buChar char="§"/>
              <a:tabLst/>
              <a:defRPr sz="2400" b="0" u="sng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200" indent="-223838">
              <a:lnSpc>
                <a:spcPct val="112000"/>
              </a:lnSpc>
              <a:buClr>
                <a:srgbClr val="00609C"/>
              </a:buClr>
              <a:tabLst/>
              <a:defRPr sz="2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690563" indent="-222250">
              <a:lnSpc>
                <a:spcPct val="112000"/>
              </a:lnSpc>
              <a:buClr>
                <a:srgbClr val="00609C"/>
              </a:buClr>
              <a:buFont typeface="Arial" pitchFamily="34" charset="0"/>
              <a:buChar char="•"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914400" indent="-227013">
              <a:lnSpc>
                <a:spcPct val="112000"/>
              </a:lnSpc>
              <a:buClr>
                <a:srgbClr val="00609C"/>
              </a:buClr>
              <a:tabLst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1147763" indent="-227013">
              <a:lnSpc>
                <a:spcPct val="112000"/>
              </a:lnSpc>
              <a:buClr>
                <a:srgbClr val="00609C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First level, Arial Regular 24pt</a:t>
            </a:r>
          </a:p>
          <a:p>
            <a:pPr lvl="1"/>
            <a:r>
              <a:rPr lang="en-US"/>
              <a:t>Second level, Arial Regular 22pt</a:t>
            </a:r>
          </a:p>
          <a:p>
            <a:pPr lvl="2"/>
            <a:r>
              <a:rPr lang="en-US"/>
              <a:t>Third level, Arial </a:t>
            </a:r>
            <a:r>
              <a:rPr lang="en-US" err="1"/>
              <a:t>Reglar</a:t>
            </a:r>
            <a:r>
              <a:rPr lang="en-US"/>
              <a:t> 18pt</a:t>
            </a:r>
          </a:p>
          <a:p>
            <a:pPr lvl="3"/>
            <a:r>
              <a:rPr lang="en-US"/>
              <a:t>Fourth level, Arial </a:t>
            </a:r>
            <a:r>
              <a:rPr lang="en-US" err="1"/>
              <a:t>Reglar</a:t>
            </a:r>
            <a:r>
              <a:rPr lang="en-US"/>
              <a:t> 18pt</a:t>
            </a:r>
          </a:p>
          <a:p>
            <a:pPr lvl="4"/>
            <a:r>
              <a:rPr lang="en-US"/>
              <a:t>Fifth level, Arial </a:t>
            </a:r>
            <a:r>
              <a:rPr lang="en-US" err="1"/>
              <a:t>Reglar</a:t>
            </a:r>
            <a:r>
              <a:rPr lang="en-US"/>
              <a:t> 18pt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59337" y="537324"/>
            <a:ext cx="11570396" cy="897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/>
          <a:lstStyle/>
          <a:p>
            <a:pPr lvl="0"/>
            <a:r>
              <a:rPr lang="en-US"/>
              <a:t>Headline in Arial Bold 36pt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39549" y="6355217"/>
            <a:ext cx="1252451" cy="3048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50" b="0">
                <a:ln>
                  <a:noFill/>
                </a:ln>
                <a:solidFill>
                  <a:srgbClr val="5F5F5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C3CD40-D32D-4A66-9ED6-B023972553E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75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96">
          <p15:clr>
            <a:srgbClr val="FBAE40"/>
          </p15:clr>
        </p15:guide>
        <p15:guide id="4" pos="216">
          <p15:clr>
            <a:srgbClr val="FBAE40"/>
          </p15:clr>
        </p15:guide>
        <p15:guide id="5" orient="horz" pos="110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2035D-918F-464C-BF94-22BD83025466}" type="datetimeFigureOut">
              <a:rPr lang="en-US" smtClean="0"/>
              <a:t>9/17/2021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87AF2-A973-4ADA-9410-E97CC6E4C0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411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2035D-918F-464C-BF94-22BD83025466}" type="datetimeFigureOut">
              <a:rPr lang="en-US" smtClean="0"/>
              <a:t>9/17/2021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87AF2-A973-4ADA-9410-E97CC6E4C0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5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2035D-918F-464C-BF94-22BD83025466}" type="datetimeFigureOut">
              <a:rPr lang="en-US" smtClean="0"/>
              <a:t>9/17/2021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87AF2-A973-4ADA-9410-E97CC6E4C0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189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2035D-918F-464C-BF94-22BD83025466}" type="datetimeFigureOut">
              <a:rPr lang="en-US" smtClean="0"/>
              <a:t>9/17/2021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87AF2-A973-4ADA-9410-E97CC6E4C0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704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2035D-918F-464C-BF94-22BD83025466}" type="datetimeFigureOut">
              <a:rPr lang="en-US" smtClean="0"/>
              <a:t>9/17/2021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87AF2-A973-4ADA-9410-E97CC6E4C0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880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2035D-918F-464C-BF94-22BD83025466}" type="datetimeFigureOut">
              <a:rPr lang="en-US" smtClean="0"/>
              <a:t>9/17/2021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87AF2-A973-4ADA-9410-E97CC6E4C0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78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2035D-918F-464C-BF94-22BD83025466}" type="datetimeFigureOut">
              <a:rPr lang="en-US" smtClean="0"/>
              <a:t>9/17/2021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87AF2-A973-4ADA-9410-E97CC6E4C0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729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2035D-918F-464C-BF94-22BD83025466}" type="datetimeFigureOut">
              <a:rPr lang="en-US" smtClean="0"/>
              <a:t>9/17/2021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87AF2-A973-4ADA-9410-E97CC6E4C0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415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2035D-918F-464C-BF94-22BD83025466}" type="datetimeFigureOut">
              <a:rPr lang="en-US" smtClean="0"/>
              <a:t>9/17/2021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87AF2-A973-4ADA-9410-E97CC6E4C0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94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3" Type="http://schemas.openxmlformats.org/officeDocument/2006/relationships/image" Target="../media/image7.png"/><Relationship Id="rId21" Type="http://schemas.openxmlformats.org/officeDocument/2006/relationships/image" Target="../media/image24.png"/><Relationship Id="rId7" Type="http://schemas.openxmlformats.org/officeDocument/2006/relationships/image" Target="../media/image11.png"/><Relationship Id="rId12" Type="http://schemas.microsoft.com/office/2007/relationships/hdphoto" Target="../media/hdphoto2.wdp"/><Relationship Id="rId17" Type="http://schemas.openxmlformats.org/officeDocument/2006/relationships/image" Target="../media/image20.png"/><Relationship Id="rId25" Type="http://schemas.openxmlformats.org/officeDocument/2006/relationships/image" Target="../media/image28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7.png"/><Relationship Id="rId5" Type="http://schemas.openxmlformats.org/officeDocument/2006/relationships/image" Target="../media/image9.svg"/><Relationship Id="rId15" Type="http://schemas.openxmlformats.org/officeDocument/2006/relationships/image" Target="../media/image18.png"/><Relationship Id="rId23" Type="http://schemas.openxmlformats.org/officeDocument/2006/relationships/image" Target="../media/image26.svg"/><Relationship Id="rId10" Type="http://schemas.openxmlformats.org/officeDocument/2006/relationships/image" Target="../media/image14.svg"/><Relationship Id="rId19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7.svg"/><Relationship Id="rId22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itehouse.gov/wp-content/uploads/2021/08/OMB-2021-Compliance-Supplement_Final_V2.pdf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itehouse.gov/wp-content/uploads/2021/08/OMB-2021-Compliance-Supplement_Final_V2.pdf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fr.gov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whitehouse.gov/" TargetMode="External"/><Relationship Id="rId4" Type="http://schemas.openxmlformats.org/officeDocument/2006/relationships/hyperlink" Target="http://www.govinfo.gov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arent@audits.ga.gov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ublicdomainpictures.net/view-image.php?image=14692&amp;picture=reciprocatio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703" y="4180228"/>
            <a:ext cx="2188594" cy="24384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524000" y="2866017"/>
            <a:ext cx="914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3"/>
          <p:cNvSpPr>
            <a:spLocks noGrp="1"/>
          </p:cNvSpPr>
          <p:nvPr>
            <p:ph sz="half" idx="1"/>
          </p:nvPr>
        </p:nvSpPr>
        <p:spPr>
          <a:xfrm>
            <a:off x="2214283" y="1469714"/>
            <a:ext cx="6864927" cy="460437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00" b="1" dirty="0">
                <a:solidFill>
                  <a:srgbClr val="152F54"/>
                </a:solidFill>
                <a:latin typeface="+mj-lt"/>
              </a:rPr>
              <a:t>GEORGIA DEPARTMENT OF AUDITS AND ACCOUNTS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>
              <a:solidFill>
                <a:srgbClr val="152F54"/>
              </a:solidFill>
              <a:latin typeface="+mj-lt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152F54"/>
                </a:solidFill>
                <a:latin typeface="+mj-lt"/>
              </a:rPr>
              <a:t>Annual Updates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152F54"/>
                </a:solidFill>
                <a:latin typeface="+mj-lt"/>
              </a:rPr>
              <a:t>and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152F54"/>
                </a:solidFill>
                <a:latin typeface="+mj-lt"/>
              </a:rPr>
              <a:t>Tips for Preparing for a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152F54"/>
                </a:solidFill>
                <a:latin typeface="+mj-lt"/>
              </a:rPr>
              <a:t>Successful Single Audit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>
              <a:solidFill>
                <a:srgbClr val="152F54"/>
              </a:solidFill>
              <a:latin typeface="+mj-lt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152F54"/>
                </a:solidFill>
                <a:latin typeface="+mj-lt"/>
              </a:rPr>
              <a:t>September 19, 2021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>
              <a:solidFill>
                <a:srgbClr val="152F54"/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7" y="241260"/>
            <a:ext cx="1508513" cy="19521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19400" y="62484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Professional People with Purpose</a:t>
            </a:r>
          </a:p>
        </p:txBody>
      </p:sp>
    </p:spTree>
    <p:extLst>
      <p:ext uri="{BB962C8B-B14F-4D97-AF65-F5344CB8AC3E}">
        <p14:creationId xmlns:p14="http://schemas.microsoft.com/office/powerpoint/2010/main" val="3604949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6">
            <a:extLst>
              <a:ext uri="{FF2B5EF4-FFF2-40B4-BE49-F238E27FC236}">
                <a16:creationId xmlns:a16="http://schemas.microsoft.com/office/drawing/2014/main" id="{22518622-DEF3-4156-B1FC-34CD213CA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87" y="577619"/>
            <a:ext cx="11053748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C7ADBA-C85C-42FF-8AB9-2507D688C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873" y="4863869"/>
            <a:ext cx="5885714" cy="15827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87216D-991B-4F81-91AB-D00B9BE2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311" y="4769194"/>
            <a:ext cx="5774562" cy="1772113"/>
          </a:xfrm>
        </p:spPr>
        <p:txBody>
          <a:bodyPr>
            <a:normAutofit fontScale="90000"/>
          </a:bodyPr>
          <a:lstStyle/>
          <a:p>
            <a:r>
              <a:rPr lang="en-US" dirty="0"/>
              <a:t>Client Portal – </a:t>
            </a:r>
            <a:br>
              <a:rPr lang="en-US" dirty="0"/>
            </a:br>
            <a:r>
              <a:rPr lang="en-US" dirty="0"/>
              <a:t>Information at Your Fingertips</a:t>
            </a:r>
          </a:p>
        </p:txBody>
      </p:sp>
    </p:spTree>
    <p:extLst>
      <p:ext uri="{BB962C8B-B14F-4D97-AF65-F5344CB8AC3E}">
        <p14:creationId xmlns:p14="http://schemas.microsoft.com/office/powerpoint/2010/main" val="2586583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>
            <a:extLst>
              <a:ext uri="{FF2B5EF4-FFF2-40B4-BE49-F238E27FC236}">
                <a16:creationId xmlns:a16="http://schemas.microsoft.com/office/drawing/2014/main" id="{1A22C6CE-AE05-42BA-9F5F-D19C1A4E3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66" y="364197"/>
            <a:ext cx="10595057" cy="420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BBD9FF5-D324-4A16-A747-36E025D49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55" y="4895718"/>
            <a:ext cx="5774562" cy="1595715"/>
          </a:xfrm>
        </p:spPr>
        <p:txBody>
          <a:bodyPr>
            <a:normAutofit fontScale="90000"/>
          </a:bodyPr>
          <a:lstStyle/>
          <a:p>
            <a:r>
              <a:rPr lang="en-US" dirty="0"/>
              <a:t>Client Portal – </a:t>
            </a:r>
            <a:br>
              <a:rPr lang="en-US" dirty="0"/>
            </a:br>
            <a:r>
              <a:rPr lang="en-US" dirty="0"/>
              <a:t>Information at Your Fingertips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571585-226B-4863-9DBC-01321E717876}"/>
              </a:ext>
            </a:extLst>
          </p:cNvPr>
          <p:cNvSpPr txBox="1"/>
          <p:nvPr/>
        </p:nvSpPr>
        <p:spPr>
          <a:xfrm>
            <a:off x="7160790" y="4466281"/>
            <a:ext cx="46640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Current Deadlines and Issues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Prepared by Client Listing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Manage Systems Information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Manage Contact Information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Upload and Retrieve Files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Submit Questions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Complete Forms</a:t>
            </a:r>
          </a:p>
        </p:txBody>
      </p:sp>
    </p:spTree>
    <p:extLst>
      <p:ext uri="{BB962C8B-B14F-4D97-AF65-F5344CB8AC3E}">
        <p14:creationId xmlns:p14="http://schemas.microsoft.com/office/powerpoint/2010/main" val="2486719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9EC385-F72E-4753-B6B5-1FD3C466C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85" y="461685"/>
            <a:ext cx="10190605" cy="429666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AD9F669-A39B-40A5-829B-2EAB8A39F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108" y="4925291"/>
            <a:ext cx="4254640" cy="1595715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Client Portal – </a:t>
            </a:r>
            <a:br>
              <a:rPr lang="en-US" dirty="0"/>
            </a:br>
            <a:r>
              <a:rPr lang="en-US" dirty="0"/>
              <a:t>Information at Your Fingertips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9150883-3797-45F9-A932-1846C8F81378}"/>
              </a:ext>
            </a:extLst>
          </p:cNvPr>
          <p:cNvSpPr txBox="1">
            <a:spLocks/>
          </p:cNvSpPr>
          <p:nvPr/>
        </p:nvSpPr>
        <p:spPr>
          <a:xfrm>
            <a:off x="211602" y="5237018"/>
            <a:ext cx="5077370" cy="972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Meet the Audit Team</a:t>
            </a:r>
          </a:p>
        </p:txBody>
      </p:sp>
    </p:spTree>
    <p:extLst>
      <p:ext uri="{BB962C8B-B14F-4D97-AF65-F5344CB8AC3E}">
        <p14:creationId xmlns:p14="http://schemas.microsoft.com/office/powerpoint/2010/main" val="3395837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B6664-3689-4E96-BAD7-234D78AB89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48" r="1" b="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8000" y="2625362"/>
            <a:ext cx="2746839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234"/>
              </a:lnSpc>
            </a:pPr>
            <a:r>
              <a:rPr lang="en-US" sz="5667" dirty="0">
                <a:solidFill>
                  <a:srgbClr val="456874"/>
                </a:solidFill>
                <a:latin typeface="Source Sans Pro Bold"/>
              </a:rPr>
              <a:t>What’s New?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503473" y="1267880"/>
            <a:ext cx="2720394" cy="1135751"/>
            <a:chOff x="-25991" y="28575"/>
            <a:chExt cx="5440788" cy="2271501"/>
          </a:xfrm>
        </p:grpSpPr>
        <p:sp>
          <p:nvSpPr>
            <p:cNvPr id="4" name="TextBox 4"/>
            <p:cNvSpPr txBox="1"/>
            <p:nvPr/>
          </p:nvSpPr>
          <p:spPr>
            <a:xfrm>
              <a:off x="1" y="909697"/>
              <a:ext cx="5414796" cy="13903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456874"/>
                  </a:solidFill>
                  <a:latin typeface="Source Sans Pro"/>
                </a:rPr>
                <a:t>Better search functionality to save time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25991" y="28575"/>
              <a:ext cx="5414796" cy="620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7"/>
                </a:lnSpc>
              </a:pPr>
              <a:r>
                <a:rPr lang="en-US" sz="2667" dirty="0">
                  <a:solidFill>
                    <a:srgbClr val="456874"/>
                  </a:solidFill>
                  <a:latin typeface="Source Sans Pro Bold"/>
                </a:rPr>
                <a:t>Searchability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416800" y="3078215"/>
            <a:ext cx="2707397" cy="1494824"/>
            <a:chOff x="0" y="28575"/>
            <a:chExt cx="5414795" cy="2989645"/>
          </a:xfrm>
        </p:grpSpPr>
        <p:sp>
          <p:nvSpPr>
            <p:cNvPr id="8" name="TextBox 8"/>
            <p:cNvSpPr txBox="1"/>
            <p:nvPr/>
          </p:nvSpPr>
          <p:spPr>
            <a:xfrm>
              <a:off x="0" y="909696"/>
              <a:ext cx="5414795" cy="21085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456874"/>
                  </a:solidFill>
                  <a:latin typeface="Source Sans Pro"/>
                </a:rPr>
                <a:t>Easier access to exactly what you need</a:t>
              </a:r>
            </a:p>
            <a:p>
              <a:pPr>
                <a:lnSpc>
                  <a:spcPts val="2800"/>
                </a:lnSpc>
                <a:spcBef>
                  <a:spcPct val="0"/>
                </a:spcBef>
              </a:pPr>
              <a:endParaRPr lang="en-US" sz="2000" dirty="0">
                <a:solidFill>
                  <a:srgbClr val="456874"/>
                </a:solidFill>
                <a:latin typeface="Source Sans Pro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8575"/>
              <a:ext cx="5414795" cy="6206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7"/>
                </a:lnSpc>
              </a:pPr>
              <a:r>
                <a:rPr lang="en-US" sz="2667" dirty="0">
                  <a:solidFill>
                    <a:srgbClr val="456874"/>
                  </a:solidFill>
                  <a:latin typeface="Source Sans Pro Bold"/>
                </a:rPr>
                <a:t>Resources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416800" y="4894841"/>
            <a:ext cx="2707397" cy="1135751"/>
            <a:chOff x="0" y="28575"/>
            <a:chExt cx="5414795" cy="227150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909697"/>
              <a:ext cx="5414795" cy="13903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456874"/>
                  </a:solidFill>
                  <a:latin typeface="Source Sans Pro"/>
                </a:rPr>
                <a:t>Shorter, scannable content for easy reading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8575"/>
              <a:ext cx="5414795" cy="620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7"/>
                </a:lnSpc>
              </a:pPr>
              <a:r>
                <a:rPr lang="en-US" sz="2667" dirty="0">
                  <a:solidFill>
                    <a:srgbClr val="456874"/>
                  </a:solidFill>
                  <a:latin typeface="Source Sans Pro Bold"/>
                </a:rPr>
                <a:t>Readability</a:t>
              </a:r>
            </a:p>
          </p:txBody>
        </p:sp>
      </p:grpSp>
      <p:pic>
        <p:nvPicPr>
          <p:cNvPr id="18" name="Picture 17" descr="A picture containing qr code&#10;&#10;Description automatically generated">
            <a:extLst>
              <a:ext uri="{FF2B5EF4-FFF2-40B4-BE49-F238E27FC236}">
                <a16:creationId xmlns:a16="http://schemas.microsoft.com/office/drawing/2014/main" id="{D4902D2E-6FFC-4BEC-BE3B-A11ABF290F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584" y="2971800"/>
            <a:ext cx="2082463" cy="1574037"/>
          </a:xfrm>
          <a:prstGeom prst="rect">
            <a:avLst/>
          </a:prstGeom>
        </p:spPr>
      </p:pic>
      <p:pic>
        <p:nvPicPr>
          <p:cNvPr id="22" name="Picture 21" descr="A picture containing text, different, box, various&#10;&#10;Description automatically generated">
            <a:extLst>
              <a:ext uri="{FF2B5EF4-FFF2-40B4-BE49-F238E27FC236}">
                <a16:creationId xmlns:a16="http://schemas.microsoft.com/office/drawing/2014/main" id="{282EE716-3CEB-4F76-98E7-527036FD2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674" y="4894841"/>
            <a:ext cx="2093106" cy="139540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7968E0-B344-43D8-B40E-4661A97B6929}"/>
              </a:ext>
            </a:extLst>
          </p:cNvPr>
          <p:cNvCxnSpPr>
            <a:cxnSpLocks/>
          </p:cNvCxnSpPr>
          <p:nvPr/>
        </p:nvCxnSpPr>
        <p:spPr>
          <a:xfrm>
            <a:off x="3813640" y="1048759"/>
            <a:ext cx="47161" cy="533400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" name="Picture 15" descr="A person typing on a keyboard&#10;&#10;Description automatically generated with medium confidence">
            <a:extLst>
              <a:ext uri="{FF2B5EF4-FFF2-40B4-BE49-F238E27FC236}">
                <a16:creationId xmlns:a16="http://schemas.microsoft.com/office/drawing/2014/main" id="{70B765F9-909C-4AC7-B5FA-4C64E1590F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69" y="1048760"/>
            <a:ext cx="2184480" cy="157403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FD9ACB3-0EBC-4EE6-8D62-1FE410307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" t="-250" r="295" b="19059"/>
          <a:stretch/>
        </p:blipFill>
        <p:spPr bwMode="auto">
          <a:xfrm>
            <a:off x="4613660" y="227570"/>
            <a:ext cx="6650880" cy="640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DBF715E-AC20-4280-8266-1941A4A8E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65" y="457200"/>
            <a:ext cx="3932237" cy="1600200"/>
          </a:xfrm>
        </p:spPr>
        <p:txBody>
          <a:bodyPr>
            <a:normAutofit/>
          </a:bodyPr>
          <a:lstStyle/>
          <a:p>
            <a:r>
              <a:rPr lang="en-US" sz="4000" dirty="0"/>
              <a:t>Improved </a:t>
            </a:r>
            <a:br>
              <a:rPr lang="en-US" sz="4000" dirty="0"/>
            </a:br>
            <a:r>
              <a:rPr lang="en-US" sz="4000" dirty="0"/>
              <a:t>Report 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6BA78B-985D-4B69-8193-CA9375800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4513" y="2455048"/>
            <a:ext cx="2795603" cy="4175381"/>
          </a:xfrm>
        </p:spPr>
        <p:txBody>
          <a:bodyPr>
            <a:normAutofit/>
          </a:bodyPr>
          <a:lstStyle/>
          <a:p>
            <a:r>
              <a:rPr lang="en-US" sz="2400" dirty="0"/>
              <a:t>Key Filters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Organization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Report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Fiscal Year</a:t>
            </a:r>
          </a:p>
        </p:txBody>
      </p:sp>
    </p:spTree>
    <p:extLst>
      <p:ext uri="{BB962C8B-B14F-4D97-AF65-F5344CB8AC3E}">
        <p14:creationId xmlns:p14="http://schemas.microsoft.com/office/powerpoint/2010/main" val="3009203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1591AA-839C-4D0F-B567-753CAF436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9400"/>
            <a:ext cx="12192000" cy="69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64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97E5DC4-8668-4200-A472-A34AC734E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648208"/>
            <a:ext cx="10905066" cy="556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007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F5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D954B8-A384-466A-BAF3-6F303CF1B93F}"/>
              </a:ext>
            </a:extLst>
          </p:cNvPr>
          <p:cNvSpPr txBox="1"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DOAA 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Workplace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…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F8B643F-7999-40EB-894C-F9A3CB655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88" y="2542310"/>
            <a:ext cx="7347537" cy="369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92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9">
            <a:extLst>
              <a:ext uri="{FF2B5EF4-FFF2-40B4-BE49-F238E27FC236}">
                <a16:creationId xmlns:a16="http://schemas.microsoft.com/office/drawing/2014/main" id="{FCEC2294-5A7B-45E5-9251-C1AA89F4A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>
              <a:alpha val="60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BDA8C7-18B7-46FD-83A3-2E169CB86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4000" dirty="0"/>
              <a:t>Three Models Considered</a:t>
            </a:r>
          </a:p>
        </p:txBody>
      </p:sp>
      <p:cxnSp>
        <p:nvCxnSpPr>
          <p:cNvPr id="28" name="Straight Connector 3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3C8E0555-297C-4E62-B45E-D8721AE620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5977981"/>
              </p:ext>
            </p:extLst>
          </p:nvPr>
        </p:nvGraphicFramePr>
        <p:xfrm>
          <a:off x="5155379" y="1065862"/>
          <a:ext cx="6192319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23070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787AF5-E1CD-4349-81D0-16528A237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 dirty="0"/>
              <a:t>Objectives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06A6BFC-864F-441B-A37A-DF5B586468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7763762"/>
              </p:ext>
            </p:extLst>
          </p:nvPr>
        </p:nvGraphicFramePr>
        <p:xfrm>
          <a:off x="838200" y="1690687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22760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BA0743-A7C0-4CA8-A54E-88BF57AB6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The</a:t>
            </a:r>
            <a:br>
              <a:rPr lang="en-US" dirty="0"/>
            </a:br>
            <a:r>
              <a:rPr lang="en-US" dirty="0"/>
              <a:t>Hybrid Model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D345217-C639-4550-8713-62CA9F6D63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157629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5391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9" y="450221"/>
            <a:ext cx="4111931" cy="5957175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9E6717-BE6C-42DD-82B0-F4D0F852C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761999"/>
            <a:ext cx="3511188" cy="536841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ln w="22225"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</a:rPr>
              <a:t>DOAA Guiding Principles for Workplace Location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7274" y="446007"/>
            <a:ext cx="4676305" cy="595717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05CC4153-3F0D-4F4C-8F12-E8FC3FA40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6862" y="3494844"/>
            <a:ext cx="2104001" cy="290779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BE6B7CC-DF56-44BE-B667-16C922382E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0318905"/>
              </p:ext>
            </p:extLst>
          </p:nvPr>
        </p:nvGraphicFramePr>
        <p:xfrm>
          <a:off x="5093623" y="762000"/>
          <a:ext cx="4042310" cy="5368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7990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87AF5-E1CD-4349-81D0-16528A237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1312"/>
            <a:ext cx="10506456" cy="1010264"/>
          </a:xfrm>
          <a:solidFill>
            <a:schemeClr val="accent5"/>
          </a:solidFill>
        </p:spPr>
        <p:txBody>
          <a:bodyPr anchor="ctr">
            <a:normAutofit/>
          </a:bodyPr>
          <a:lstStyle/>
          <a:p>
            <a:r>
              <a:rPr lang="en-US" dirty="0"/>
              <a:t>Hybrid Model – Performing Audits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06A6BFC-864F-441B-A37A-DF5B586468C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650222"/>
          <a:ext cx="10506456" cy="4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700E038-AC84-4AEB-8FAF-18ABAB091BFE}"/>
              </a:ext>
            </a:extLst>
          </p:cNvPr>
          <p:cNvCxnSpPr>
            <a:cxnSpLocks/>
          </p:cNvCxnSpPr>
          <p:nvPr/>
        </p:nvCxnSpPr>
        <p:spPr>
          <a:xfrm>
            <a:off x="2767584" y="2218944"/>
            <a:ext cx="63154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E3BAC31-B0A2-4081-8EE5-062EDF7F5A80}"/>
              </a:ext>
            </a:extLst>
          </p:cNvPr>
          <p:cNvCxnSpPr>
            <a:cxnSpLocks/>
          </p:cNvCxnSpPr>
          <p:nvPr/>
        </p:nvCxnSpPr>
        <p:spPr>
          <a:xfrm flipH="1">
            <a:off x="2767584" y="2607591"/>
            <a:ext cx="62057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57666A1-9E61-4AAB-A52E-7F0D3B53CA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4660" y="1634347"/>
            <a:ext cx="1518036" cy="15180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5E36EBC-2BEA-4E14-9A2D-C0C9039BE966}"/>
              </a:ext>
            </a:extLst>
          </p:cNvPr>
          <p:cNvSpPr txBox="1"/>
          <p:nvPr/>
        </p:nvSpPr>
        <p:spPr>
          <a:xfrm>
            <a:off x="847344" y="3168258"/>
            <a:ext cx="97566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Most auditors are performing audit procedures remotely:</a:t>
            </a:r>
          </a:p>
          <a:p>
            <a:pPr algn="just"/>
            <a:endParaRPr lang="en-US" sz="2800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/>
              <a:t>Using MS Teams for video conferencing for meetings and collaborations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/>
              <a:t>Secure File Transfer or email for sending and receiving communications and documentation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/>
              <a:t>DocuSign for communications requiring signatures</a:t>
            </a:r>
          </a:p>
          <a:p>
            <a:pPr algn="just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20251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87AF5-E1CD-4349-81D0-16528A237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1312"/>
            <a:ext cx="10506456" cy="1010264"/>
          </a:xfrm>
          <a:solidFill>
            <a:schemeClr val="accent5"/>
          </a:solidFill>
        </p:spPr>
        <p:txBody>
          <a:bodyPr anchor="ctr">
            <a:normAutofit/>
          </a:bodyPr>
          <a:lstStyle/>
          <a:p>
            <a:r>
              <a:rPr lang="en-US" dirty="0"/>
              <a:t>Hybrid Model – Performing Audits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06A6BFC-864F-441B-A37A-DF5B586468C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650222"/>
          <a:ext cx="10683240" cy="4781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15E36EBC-2BEA-4E14-9A2D-C0C9039BE966}"/>
              </a:ext>
            </a:extLst>
          </p:cNvPr>
          <p:cNvSpPr txBox="1"/>
          <p:nvPr/>
        </p:nvSpPr>
        <p:spPr>
          <a:xfrm>
            <a:off x="847344" y="1787798"/>
            <a:ext cx="97566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Audit procedures and meetings held on-site when it is most beneficial and efficient for your audit.</a:t>
            </a:r>
          </a:p>
          <a:p>
            <a:pPr algn="just"/>
            <a:endParaRPr lang="en-US" sz="2800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/>
              <a:t>When hard copies of audit evidence needs to be reviewed</a:t>
            </a:r>
          </a:p>
          <a:p>
            <a:pPr algn="just"/>
            <a:endParaRPr lang="en-US" sz="2800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/>
              <a:t>Various meetings and client consultations</a:t>
            </a:r>
          </a:p>
          <a:p>
            <a:pPr algn="just"/>
            <a:endParaRPr lang="en-US" sz="2800" dirty="0"/>
          </a:p>
          <a:p>
            <a:pPr marL="0" indent="0">
              <a:buNone/>
            </a:pPr>
            <a:r>
              <a:rPr lang="en-US" sz="2400" b="1" dirty="0"/>
              <a:t>When on-site auditors are taking necessary precautions to reduce </a:t>
            </a:r>
          </a:p>
          <a:p>
            <a:pPr marL="0" indent="0">
              <a:buNone/>
            </a:pPr>
            <a:r>
              <a:rPr lang="en-US" sz="2400" b="1" dirty="0"/>
              <a:t>exposure.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Wearing masks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Maintaining social distancing requirements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Obtaining as much electronic audit evidence as possible</a:t>
            </a:r>
          </a:p>
          <a:p>
            <a:pPr algn="just"/>
            <a:endParaRPr lang="en-US" sz="2800" dirty="0"/>
          </a:p>
          <a:p>
            <a:pPr algn="just"/>
            <a:endParaRPr lang="en-US" sz="28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373F87-BCFE-4617-B6CE-073F843D4E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3908" y="4669537"/>
            <a:ext cx="2878092" cy="215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B270761-CC40-4F3F-A916-7E3BC3989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20855C-9FA4-417A-BE67-63C022F81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7E6A49B-1B06-403E-8CC5-ACB38A6BD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84AFC6-EF8F-4010-9ABC-BC3D4BA2F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160" y="1660121"/>
            <a:ext cx="9623404" cy="33054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Tips for Preparing for a </a:t>
            </a:r>
            <a:br>
              <a:rPr lang="en-US" sz="7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7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Successful Single Audit</a:t>
            </a:r>
            <a:br>
              <a:rPr lang="en-US" sz="7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7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5860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B270761-CC40-4F3F-A916-7E3BC3989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20855C-9FA4-417A-BE67-63C022F81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7E6A49B-1B06-403E-8CC5-ACB38A6BD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6160" y="1660121"/>
            <a:ext cx="9623404" cy="3305493"/>
          </a:xfrm>
        </p:spPr>
        <p:txBody>
          <a:bodyPr anchor="ctr">
            <a:normAutofit/>
          </a:bodyPr>
          <a:lstStyle/>
          <a:p>
            <a:pPr algn="l"/>
            <a:r>
              <a:rPr lang="en-US" sz="6200" b="1" dirty="0"/>
              <a:t>Single Audit:</a:t>
            </a:r>
            <a:br>
              <a:rPr lang="en-US" sz="6200" b="1" dirty="0"/>
            </a:br>
            <a:r>
              <a:rPr lang="en-US" sz="6200" b="1" dirty="0"/>
              <a:t>What, Why, Who, and How?</a:t>
            </a:r>
          </a:p>
        </p:txBody>
      </p:sp>
    </p:spTree>
    <p:extLst>
      <p:ext uri="{BB962C8B-B14F-4D97-AF65-F5344CB8AC3E}">
        <p14:creationId xmlns:p14="http://schemas.microsoft.com/office/powerpoint/2010/main" val="3980229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3CDB30C-1F82-41E6-A067-831D6E891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DDA86DD-F997-4F66-A87C-5B58AB6D1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241B827-437E-40A3-A732-669230D6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84" y="1054121"/>
            <a:ext cx="9465131" cy="11841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What? 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– Single Audit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0" y="2399099"/>
            <a:ext cx="9465564" cy="3400969"/>
          </a:xfrm>
        </p:spPr>
        <p:txBody>
          <a:bodyPr vert="horz" lIns="91440" tIns="45720" rIns="91440" bIns="45720" rtlCol="0">
            <a:normAutofit/>
          </a:bodyPr>
          <a:lstStyle/>
          <a:p>
            <a:pPr marL="914400" indent="-457200">
              <a:tabLst>
                <a:tab pos="1027113" algn="l"/>
                <a:tab pos="1201738" algn="l"/>
              </a:tabLst>
            </a:pPr>
            <a:r>
              <a:rPr lang="en-US" sz="2200" dirty="0"/>
              <a:t>A Single Audit must be completed for entities that expend $750,000 or more of federal awards in the fiscal year under review.</a:t>
            </a:r>
          </a:p>
          <a:p>
            <a:pPr marL="1371600" lvl="1" indent="-457200"/>
            <a:r>
              <a:rPr lang="en-US" sz="1800" dirty="0"/>
              <a:t>Incudes an audit of the entities financial statements, Schedule of Expenditures of Federal Awards (SEFA) and Major programs (federal awards)</a:t>
            </a:r>
          </a:p>
          <a:p>
            <a:pPr marL="914400" lvl="1" indent="0">
              <a:buNone/>
            </a:pPr>
            <a:endParaRPr lang="en-US" sz="1800" dirty="0"/>
          </a:p>
          <a:p>
            <a:pPr marL="914400" lvl="1" indent="-457200"/>
            <a:r>
              <a:rPr lang="en-US" sz="2200" dirty="0"/>
              <a:t>Single Audits are authorized under the Single Audit Act.</a:t>
            </a:r>
          </a:p>
          <a:p>
            <a:pPr marL="457200" lvl="1" indent="0">
              <a:buNone/>
            </a:pPr>
            <a:endParaRPr lang="en-US" sz="2200" dirty="0"/>
          </a:p>
          <a:p>
            <a:pPr marL="914400" lvl="2" indent="-457200"/>
            <a:r>
              <a:rPr lang="en-US" sz="2200" i="0" dirty="0">
                <a:solidFill>
                  <a:srgbClr val="424242"/>
                </a:solidFill>
                <a:effectLst/>
              </a:rPr>
              <a:t>The Single Audit Act provisions are located in Uniform Guidance at Title 2 U.S. Code of Federal Regulations (CFR) Part 200, subpart F – Audit Requirements (200.500) </a:t>
            </a:r>
            <a:r>
              <a:rPr lang="en-US" sz="2200" i="1" dirty="0">
                <a:solidFill>
                  <a:srgbClr val="424242"/>
                </a:solidFill>
                <a:effectLst/>
              </a:rPr>
              <a:t>www.ecfr.gov</a:t>
            </a:r>
          </a:p>
          <a:p>
            <a:pPr marL="914400" lvl="2" indent="-457200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67468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18FD74D4-C0F3-4E5B-9628-885593F0B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864" y="901283"/>
            <a:ext cx="4898135" cy="13466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Why?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67CFD9A-AD7C-42E8-898D-F51A83B12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7022" y="2247976"/>
            <a:ext cx="4878978" cy="363534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lvl="1"/>
            <a:r>
              <a:rPr lang="en-US" dirty="0"/>
              <a:t>Required to be eligible to receive federal funds.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Provides assurance to the US federal government.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Enacted to streamline and improve the effectiveness of audits of federal awards and reduce the audit burden on nonfederal entities.</a:t>
            </a:r>
          </a:p>
          <a:p>
            <a:pPr lvl="1"/>
            <a:endParaRPr lang="en-US" sz="2000" dirty="0"/>
          </a:p>
        </p:txBody>
      </p:sp>
      <p:pic>
        <p:nvPicPr>
          <p:cNvPr id="7" name="Picture 6" descr="Yellow and blue symbols">
            <a:extLst>
              <a:ext uri="{FF2B5EF4-FFF2-40B4-BE49-F238E27FC236}">
                <a16:creationId xmlns:a16="http://schemas.microsoft.com/office/drawing/2014/main" id="{9A678962-AB5B-428F-933E-D20FB3042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330" y="1614460"/>
            <a:ext cx="4738918" cy="362527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1272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Who? </a:t>
            </a:r>
            <a:r>
              <a:rPr lang="en-US" dirty="0">
                <a:solidFill>
                  <a:schemeClr val="bg1"/>
                </a:solidFill>
              </a:rPr>
              <a:t>– State of Georgia </a:t>
            </a: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7E36B152-E5C6-40F6-A4B9-420A5C886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" r="3" b="174"/>
          <a:stretch/>
        </p:blipFill>
        <p:spPr bwMode="auto">
          <a:xfrm>
            <a:off x="548639" y="2345038"/>
            <a:ext cx="6889137" cy="40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546848" y="2516777"/>
            <a:ext cx="3803904" cy="36601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2200" b="1" dirty="0"/>
              <a:t>The Statewide Single Audit is the largest audit of public funds in the State of Georgia.</a:t>
            </a:r>
          </a:p>
          <a:p>
            <a:pPr marL="0"/>
            <a:endParaRPr lang="en-US" sz="2200" dirty="0"/>
          </a:p>
          <a:p>
            <a:pPr marL="457200" lvl="1"/>
            <a:endParaRPr lang="en-US" sz="2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5B7013-D71E-4C9E-A573-16D4E34F45CC}"/>
              </a:ext>
            </a:extLst>
          </p:cNvPr>
          <p:cNvSpPr txBox="1"/>
          <p:nvPr/>
        </p:nvSpPr>
        <p:spPr>
          <a:xfrm>
            <a:off x="548639" y="6561438"/>
            <a:ext cx="6494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Source: State of Georgia Single Audit Reports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63B48A-44AC-4553-BE6D-FFE700DEC3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0"/>
          <a:stretch/>
        </p:blipFill>
        <p:spPr>
          <a:xfrm>
            <a:off x="7043351" y="722373"/>
            <a:ext cx="3937479" cy="105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80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531" y="4233675"/>
            <a:ext cx="4424430" cy="20157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How? </a:t>
            </a: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– Objectives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70C3B59-DE2C-4611-8148-812575C5C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FDD45E-D349-4BA5-8237-42C774AE88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9" t="5396" r="121" b="-5396"/>
          <a:stretch/>
        </p:blipFill>
        <p:spPr>
          <a:xfrm>
            <a:off x="1349531" y="1321937"/>
            <a:ext cx="10228659" cy="2209442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969043" y="3777916"/>
            <a:ext cx="6609148" cy="3080084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b="1" dirty="0"/>
              <a:t>Audit of the financial statements and reporting on the Schedule of Expenditures of Federal Awards (SEFA):</a:t>
            </a:r>
          </a:p>
          <a:p>
            <a:pPr marL="0"/>
            <a:endParaRPr lang="en-US" sz="1400" b="1" dirty="0"/>
          </a:p>
          <a:p>
            <a:pPr lvl="1"/>
            <a:r>
              <a:rPr lang="en-US" sz="2000" dirty="0"/>
              <a:t>Determine whether the financial statements are presented fairly, in all material respects, in accordance with Generally Accepted Accounting Principles (GAAP).</a:t>
            </a:r>
          </a:p>
          <a:p>
            <a:pPr marL="457200" lvl="1"/>
            <a:endParaRPr lang="en-US" sz="2000" dirty="0"/>
          </a:p>
          <a:p>
            <a:pPr lvl="1"/>
            <a:r>
              <a:rPr lang="en-US" sz="2000" dirty="0"/>
              <a:t>Determine whether the SEFA is stated fairly in all material respects in relation to the financial statements.</a:t>
            </a:r>
          </a:p>
          <a:p>
            <a:pPr marL="457200" lvl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51416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FB58ED0-48CA-460E-84CF-558965BEB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03" y="891046"/>
            <a:ext cx="2932558" cy="45360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28747F-5B33-460F-B5C0-F36ABF95CFB3}"/>
              </a:ext>
            </a:extLst>
          </p:cNvPr>
          <p:cNvSpPr txBox="1"/>
          <p:nvPr/>
        </p:nvSpPr>
        <p:spPr>
          <a:xfrm>
            <a:off x="619831" y="35715"/>
            <a:ext cx="704088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Year in Review</a:t>
            </a:r>
          </a:p>
        </p:txBody>
      </p:sp>
      <p:pic>
        <p:nvPicPr>
          <p:cNvPr id="14" name="Graphic 13" descr="Diploma">
            <a:extLst>
              <a:ext uri="{FF2B5EF4-FFF2-40B4-BE49-F238E27FC236}">
                <a16:creationId xmlns:a16="http://schemas.microsoft.com/office/drawing/2014/main" id="{82D24BC9-1F57-4633-BC86-F3DCA2F20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664" y="2260341"/>
            <a:ext cx="77791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55300A-5F5B-46E0-A6EC-5A98F0E1E39D}"/>
              </a:ext>
            </a:extLst>
          </p:cNvPr>
          <p:cNvSpPr txBox="1"/>
          <p:nvPr/>
        </p:nvSpPr>
        <p:spPr>
          <a:xfrm>
            <a:off x="1849924" y="3949180"/>
            <a:ext cx="58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X%</a:t>
            </a:r>
          </a:p>
        </p:txBody>
      </p:sp>
      <p:pic>
        <p:nvPicPr>
          <p:cNvPr id="27" name="Picture 2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21208799-A9C0-4869-A647-1AE3A5CBA4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03" y="5450170"/>
            <a:ext cx="10908122" cy="126233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E90D342-435C-433F-8975-7F303F57B06B}"/>
              </a:ext>
            </a:extLst>
          </p:cNvPr>
          <p:cNvSpPr/>
          <p:nvPr/>
        </p:nvSpPr>
        <p:spPr>
          <a:xfrm>
            <a:off x="4629150" y="3267075"/>
            <a:ext cx="1228726" cy="521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CEF5DD3-8A70-4656-B8AD-6716F7354F27}"/>
              </a:ext>
            </a:extLst>
          </p:cNvPr>
          <p:cNvSpPr/>
          <p:nvPr/>
        </p:nvSpPr>
        <p:spPr>
          <a:xfrm>
            <a:off x="4555258" y="3235959"/>
            <a:ext cx="1302618" cy="552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677246-3387-4200-B03E-89E40CEA1969}"/>
              </a:ext>
            </a:extLst>
          </p:cNvPr>
          <p:cNvSpPr txBox="1"/>
          <p:nvPr/>
        </p:nvSpPr>
        <p:spPr>
          <a:xfrm>
            <a:off x="4348673" y="5550980"/>
            <a:ext cx="150920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16</a:t>
            </a:r>
          </a:p>
          <a:p>
            <a:pPr algn="ctr"/>
            <a:r>
              <a:rPr lang="en-US" sz="1400" b="1" dirty="0">
                <a:latin typeface="Arial Nova" panose="020B0504020202020204" pitchFamily="34" charset="0"/>
              </a:rPr>
              <a:t>performance audit reports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1B039A-0285-441E-AEAA-2F6A6B37408D}"/>
              </a:ext>
            </a:extLst>
          </p:cNvPr>
          <p:cNvSpPr txBox="1"/>
          <p:nvPr/>
        </p:nvSpPr>
        <p:spPr>
          <a:xfrm>
            <a:off x="7203511" y="5552939"/>
            <a:ext cx="8624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28981BB-6798-4B19-A5DE-913DD1BF4018}"/>
              </a:ext>
            </a:extLst>
          </p:cNvPr>
          <p:cNvSpPr txBox="1"/>
          <p:nvPr/>
        </p:nvSpPr>
        <p:spPr>
          <a:xfrm>
            <a:off x="7334867" y="5552939"/>
            <a:ext cx="15092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129 </a:t>
            </a:r>
          </a:p>
          <a:p>
            <a:pPr algn="ctr"/>
            <a:r>
              <a:rPr lang="en-US" sz="1400" b="1" dirty="0">
                <a:latin typeface="Arial Nova" panose="020B0504020202020204" pitchFamily="34" charset="0"/>
              </a:rPr>
              <a:t>fiscal notes &amp; retirement certs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B65550-28D2-4D27-8504-F9C8CE80FA20}"/>
              </a:ext>
            </a:extLst>
          </p:cNvPr>
          <p:cNvSpPr txBox="1"/>
          <p:nvPr/>
        </p:nvSpPr>
        <p:spPr>
          <a:xfrm>
            <a:off x="9638881" y="5552939"/>
            <a:ext cx="11700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2,990 </a:t>
            </a:r>
          </a:p>
          <a:p>
            <a:pPr algn="ctr"/>
            <a:r>
              <a:rPr lang="en-US" sz="1400" b="1" dirty="0">
                <a:latin typeface="Arial Nova" panose="020B0504020202020204" pitchFamily="34" charset="0"/>
              </a:rPr>
              <a:t>property appraisals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98FA608-62F1-4EDA-8701-7EE349BBB95B}"/>
              </a:ext>
            </a:extLst>
          </p:cNvPr>
          <p:cNvSpPr txBox="1"/>
          <p:nvPr/>
        </p:nvSpPr>
        <p:spPr>
          <a:xfrm>
            <a:off x="1823922" y="1844881"/>
            <a:ext cx="956794" cy="3750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4" name="Graphic 53" descr="Clock">
            <a:extLst>
              <a:ext uri="{FF2B5EF4-FFF2-40B4-BE49-F238E27FC236}">
                <a16:creationId xmlns:a16="http://schemas.microsoft.com/office/drawing/2014/main" id="{5E9DD23A-03DA-4627-A773-757E666E91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6174" y="3282174"/>
            <a:ext cx="914400" cy="9144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7FA1FBF-D743-410C-B7E9-738F9D241ABD}"/>
              </a:ext>
            </a:extLst>
          </p:cNvPr>
          <p:cNvSpPr txBox="1"/>
          <p:nvPr/>
        </p:nvSpPr>
        <p:spPr>
          <a:xfrm>
            <a:off x="1714249" y="1505343"/>
            <a:ext cx="1722276" cy="3553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6859B3A-4065-4B14-975D-C783B4E4167C}"/>
              </a:ext>
            </a:extLst>
          </p:cNvPr>
          <p:cNvSpPr txBox="1"/>
          <p:nvPr/>
        </p:nvSpPr>
        <p:spPr>
          <a:xfrm>
            <a:off x="994410" y="4129548"/>
            <a:ext cx="1070364" cy="10039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9" name="Graphic 58" descr="Dollar">
            <a:extLst>
              <a:ext uri="{FF2B5EF4-FFF2-40B4-BE49-F238E27FC236}">
                <a16:creationId xmlns:a16="http://schemas.microsoft.com/office/drawing/2014/main" id="{32CACE66-2E34-4923-8659-F11C98ADC3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6174" y="4409645"/>
            <a:ext cx="914400" cy="646331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90E79566-BE56-450D-A67B-ABED1F9DA94C}"/>
              </a:ext>
            </a:extLst>
          </p:cNvPr>
          <p:cNvSpPr txBox="1"/>
          <p:nvPr/>
        </p:nvSpPr>
        <p:spPr>
          <a:xfrm>
            <a:off x="1657592" y="4450950"/>
            <a:ext cx="17319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latin typeface="Arial Nova"/>
              </a:rPr>
              <a:t> $33 Million </a:t>
            </a:r>
            <a:r>
              <a:rPr lang="en-US" sz="1400" b="1" dirty="0">
                <a:latin typeface="Arial Nova"/>
              </a:rPr>
              <a:t>annual budget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42C7E89-CDCA-41A4-BDEA-B85773398136}"/>
              </a:ext>
            </a:extLst>
          </p:cNvPr>
          <p:cNvSpPr txBox="1"/>
          <p:nvPr/>
        </p:nvSpPr>
        <p:spPr>
          <a:xfrm>
            <a:off x="1657592" y="3414194"/>
            <a:ext cx="1728800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latin typeface="Arial Nova"/>
              </a:rPr>
              <a:t>4.8% </a:t>
            </a:r>
            <a:r>
              <a:rPr lang="en-US" sz="1400" b="1" dirty="0">
                <a:latin typeface="Arial Nova"/>
              </a:rPr>
              <a:t>of available work hours spent on training</a:t>
            </a:r>
            <a:endParaRPr lang="en-US" sz="1400" b="1" dirty="0">
              <a:latin typeface="Arial Nova" panose="020B05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E2237FA-241F-4E76-B744-13083A82546D}"/>
              </a:ext>
            </a:extLst>
          </p:cNvPr>
          <p:cNvSpPr txBox="1"/>
          <p:nvPr/>
        </p:nvSpPr>
        <p:spPr>
          <a:xfrm>
            <a:off x="1657592" y="2208578"/>
            <a:ext cx="18075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 Nova" panose="020B0504020202020204" pitchFamily="34" charset="0"/>
              </a:rPr>
              <a:t>128</a:t>
            </a:r>
            <a:r>
              <a:rPr lang="en-US" sz="1600" b="1" dirty="0">
                <a:latin typeface="Arial Nova" panose="020B0504020202020204" pitchFamily="34" charset="0"/>
              </a:rPr>
              <a:t> </a:t>
            </a:r>
            <a:r>
              <a:rPr lang="en-US" sz="1400" b="1" dirty="0">
                <a:latin typeface="Arial Nova" panose="020B0504020202020204" pitchFamily="34" charset="0"/>
              </a:rPr>
              <a:t>staff with  adv. degrees or certifications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AB70722-2E24-4FE3-9DD5-B0BDB19C3064}"/>
              </a:ext>
            </a:extLst>
          </p:cNvPr>
          <p:cNvSpPr txBox="1"/>
          <p:nvPr/>
        </p:nvSpPr>
        <p:spPr>
          <a:xfrm>
            <a:off x="1657592" y="1537377"/>
            <a:ext cx="1663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 Nova" panose="020B0504020202020204" pitchFamily="34" charset="0"/>
              </a:rPr>
              <a:t>252</a:t>
            </a:r>
            <a:r>
              <a:rPr lang="en-US" sz="1600" b="1" dirty="0">
                <a:latin typeface="Arial Nova" panose="020B0504020202020204" pitchFamily="34" charset="0"/>
              </a:rPr>
              <a:t> e</a:t>
            </a:r>
            <a:r>
              <a:rPr lang="en-US" sz="1400" b="1" dirty="0">
                <a:latin typeface="Arial Nova" panose="020B0504020202020204" pitchFamily="34" charset="0"/>
              </a:rPr>
              <a:t>mployees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F4160F-984D-4A8B-A745-8946707CFB3B}"/>
              </a:ext>
            </a:extLst>
          </p:cNvPr>
          <p:cNvSpPr txBox="1"/>
          <p:nvPr/>
        </p:nvSpPr>
        <p:spPr>
          <a:xfrm>
            <a:off x="3567377" y="927960"/>
            <a:ext cx="7883196" cy="2739211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5">
                <a:lumMod val="75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rial Nova"/>
              </a:rPr>
              <a:t>We Audited</a:t>
            </a:r>
          </a:p>
          <a:p>
            <a:r>
              <a:rPr lang="en-US" sz="1400" b="1" dirty="0">
                <a:solidFill>
                  <a:schemeClr val="accent5">
                    <a:lumMod val="50000"/>
                  </a:schemeClr>
                </a:solidFill>
                <a:latin typeface="Arial Nova"/>
              </a:rPr>
              <a:t>State government entities</a:t>
            </a:r>
          </a:p>
          <a:p>
            <a:endParaRPr lang="en-US" sz="1600" b="1" dirty="0">
              <a:solidFill>
                <a:schemeClr val="accent5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endParaRPr lang="en-US" sz="1600" b="1" dirty="0">
              <a:solidFill>
                <a:schemeClr val="accent5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endParaRPr lang="en-US" sz="1600" b="1" dirty="0">
              <a:solidFill>
                <a:schemeClr val="accent5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endParaRPr lang="en-US" sz="1600" b="1" dirty="0">
              <a:solidFill>
                <a:schemeClr val="accent5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r>
              <a:rPr lang="en-US" sz="1400" b="1" dirty="0">
                <a:solidFill>
                  <a:schemeClr val="accent5">
                    <a:lumMod val="50000"/>
                  </a:schemeClr>
                </a:solidFill>
                <a:latin typeface="Arial Nova"/>
              </a:rPr>
              <a:t>Local school districts</a:t>
            </a:r>
            <a:endParaRPr lang="en-US" sz="1400" b="1" dirty="0">
              <a:solidFill>
                <a:schemeClr val="accent5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endParaRPr lang="en-US" sz="1600" b="1" dirty="0">
              <a:solidFill>
                <a:schemeClr val="accent5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endParaRPr lang="en-US" sz="1600" b="1" dirty="0">
              <a:solidFill>
                <a:schemeClr val="accent5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endParaRPr lang="en-US" sz="1600" b="1" dirty="0">
              <a:solidFill>
                <a:schemeClr val="accent5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endParaRPr lang="en-US" sz="1600" b="1" dirty="0">
              <a:solidFill>
                <a:schemeClr val="accent5">
                  <a:lumMod val="50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0AB430A-2E29-4CE4-9BE9-93DC9886128E}"/>
              </a:ext>
            </a:extLst>
          </p:cNvPr>
          <p:cNvPicPr/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995" y="1637249"/>
            <a:ext cx="996079" cy="6242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8B5C72-460B-4AD0-A108-D481301B55B0}"/>
              </a:ext>
            </a:extLst>
          </p:cNvPr>
          <p:cNvSpPr txBox="1"/>
          <p:nvPr/>
        </p:nvSpPr>
        <p:spPr>
          <a:xfrm>
            <a:off x="4195295" y="1696124"/>
            <a:ext cx="1430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Nova" panose="020B0504020202020204" pitchFamily="34" charset="0"/>
              </a:rPr>
              <a:t>70</a:t>
            </a:r>
          </a:p>
          <a:p>
            <a:pPr algn="ctr"/>
            <a:r>
              <a:rPr lang="en-US" sz="1400" b="1" dirty="0">
                <a:latin typeface="Arial Nova" panose="020B0504020202020204" pitchFamily="34" charset="0"/>
              </a:rPr>
              <a:t>entities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44FD78B-BFF2-4DF2-8DC7-18610E25DAB5}"/>
              </a:ext>
            </a:extLst>
          </p:cNvPr>
          <p:cNvSpPr txBox="1"/>
          <p:nvPr/>
        </p:nvSpPr>
        <p:spPr>
          <a:xfrm>
            <a:off x="6534889" y="1621646"/>
            <a:ext cx="1781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 Nova" panose="020B0504020202020204" pitchFamily="34" charset="0"/>
              </a:rPr>
              <a:t>Employing over </a:t>
            </a:r>
            <a:r>
              <a:rPr lang="en-US" b="1" dirty="0">
                <a:latin typeface="Arial Nova" panose="020B0504020202020204" pitchFamily="34" charset="0"/>
              </a:rPr>
              <a:t>74,000</a:t>
            </a:r>
            <a:r>
              <a:rPr lang="en-US" sz="1400" b="1" dirty="0">
                <a:latin typeface="Arial Nova" panose="020B0504020202020204" pitchFamily="34" charset="0"/>
              </a:rPr>
              <a:t> people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9FA69C2-8ADF-4117-962C-0797A9DFDBDB}"/>
              </a:ext>
            </a:extLst>
          </p:cNvPr>
          <p:cNvSpPr txBox="1"/>
          <p:nvPr/>
        </p:nvSpPr>
        <p:spPr>
          <a:xfrm>
            <a:off x="9285184" y="1466702"/>
            <a:ext cx="1781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 Nova" panose="020B0504020202020204" pitchFamily="34" charset="0"/>
              </a:rPr>
              <a:t>Managing </a:t>
            </a:r>
            <a:r>
              <a:rPr lang="en-US" b="1" dirty="0">
                <a:latin typeface="Arial Nova" panose="020B0504020202020204" pitchFamily="34" charset="0"/>
              </a:rPr>
              <a:t>$64 Billion </a:t>
            </a:r>
            <a:r>
              <a:rPr lang="en-US" sz="1400" b="1" dirty="0">
                <a:latin typeface="Arial Nova" panose="020B0504020202020204" pitchFamily="34" charset="0"/>
              </a:rPr>
              <a:t>in funds</a:t>
            </a:r>
          </a:p>
        </p:txBody>
      </p:sp>
      <p:pic>
        <p:nvPicPr>
          <p:cNvPr id="5" name="Graphic 4" descr="Classroom">
            <a:extLst>
              <a:ext uri="{FF2B5EF4-FFF2-40B4-BE49-F238E27FC236}">
                <a16:creationId xmlns:a16="http://schemas.microsoft.com/office/drawing/2014/main" id="{B1EEB722-8488-4990-A791-245D7DEDA7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48219" y="2782656"/>
            <a:ext cx="777389" cy="830997"/>
          </a:xfrm>
          <a:prstGeom prst="rect">
            <a:avLst/>
          </a:prstGeom>
        </p:spPr>
      </p:pic>
      <p:pic>
        <p:nvPicPr>
          <p:cNvPr id="7" name="Graphic 6" descr="Users">
            <a:extLst>
              <a:ext uri="{FF2B5EF4-FFF2-40B4-BE49-F238E27FC236}">
                <a16:creationId xmlns:a16="http://schemas.microsoft.com/office/drawing/2014/main" id="{A50B6511-E80F-41D9-9EC8-5F5D492B41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680521" y="1472787"/>
            <a:ext cx="914400" cy="914400"/>
          </a:xfrm>
          <a:prstGeom prst="rect">
            <a:avLst/>
          </a:prstGeom>
        </p:spPr>
      </p:pic>
      <p:pic>
        <p:nvPicPr>
          <p:cNvPr id="9" name="Graphic 8" descr="Coins">
            <a:extLst>
              <a:ext uri="{FF2B5EF4-FFF2-40B4-BE49-F238E27FC236}">
                <a16:creationId xmlns:a16="http://schemas.microsoft.com/office/drawing/2014/main" id="{6C0FF71C-6A2D-4AE5-9A7F-A827CCA640B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517100" y="1472787"/>
            <a:ext cx="843210" cy="77733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944E3AEC-F64A-4BD6-8F9E-F8ECBAADF148}"/>
              </a:ext>
            </a:extLst>
          </p:cNvPr>
          <p:cNvSpPr txBox="1"/>
          <p:nvPr/>
        </p:nvSpPr>
        <p:spPr>
          <a:xfrm>
            <a:off x="4294038" y="2835539"/>
            <a:ext cx="1430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Nova" panose="020B0504020202020204" pitchFamily="34" charset="0"/>
              </a:rPr>
              <a:t>140</a:t>
            </a:r>
          </a:p>
          <a:p>
            <a:pPr algn="ctr"/>
            <a:r>
              <a:rPr lang="en-US" sz="1400" b="1" dirty="0">
                <a:latin typeface="Arial Nova" panose="020B0504020202020204" pitchFamily="34" charset="0"/>
              </a:rPr>
              <a:t>entities</a:t>
            </a:r>
          </a:p>
        </p:txBody>
      </p:sp>
      <p:pic>
        <p:nvPicPr>
          <p:cNvPr id="13" name="Graphic 12" descr="Person eating">
            <a:extLst>
              <a:ext uri="{FF2B5EF4-FFF2-40B4-BE49-F238E27FC236}">
                <a16:creationId xmlns:a16="http://schemas.microsoft.com/office/drawing/2014/main" id="{44011232-7A6D-4A6C-9A41-C4648F708A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761494" y="2654390"/>
            <a:ext cx="914400" cy="9144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2877525-4315-4D40-B5A9-3E041D19FCD3}"/>
              </a:ext>
            </a:extLst>
          </p:cNvPr>
          <p:cNvSpPr txBox="1"/>
          <p:nvPr/>
        </p:nvSpPr>
        <p:spPr>
          <a:xfrm>
            <a:off x="6505183" y="2758900"/>
            <a:ext cx="178117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 Nova" panose="020B0504020202020204" pitchFamily="34" charset="0"/>
              </a:rPr>
              <a:t>Educating over </a:t>
            </a:r>
            <a:r>
              <a:rPr lang="en-US" b="1" dirty="0">
                <a:latin typeface="Arial Nova" panose="020B0504020202020204" pitchFamily="34" charset="0"/>
              </a:rPr>
              <a:t>1.7 million </a:t>
            </a:r>
            <a:r>
              <a:rPr lang="en-US" sz="1400" b="1" dirty="0">
                <a:latin typeface="Arial Nova" panose="020B0504020202020204" pitchFamily="34" charset="0"/>
              </a:rPr>
              <a:t>students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9F8941A3-4446-4DE8-A477-626595F14951}"/>
              </a:ext>
            </a:extLst>
          </p:cNvPr>
          <p:cNvPicPr/>
          <p:nvPr/>
        </p:nvPicPr>
        <p:blipFill>
          <a:blip r:embed="rId2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078" y="2601375"/>
            <a:ext cx="1073655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7B24A0CF-4766-4984-B5BF-ABA6F3AD610A}"/>
              </a:ext>
            </a:extLst>
          </p:cNvPr>
          <p:cNvSpPr txBox="1"/>
          <p:nvPr/>
        </p:nvSpPr>
        <p:spPr>
          <a:xfrm>
            <a:off x="9287853" y="2655496"/>
            <a:ext cx="2009778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>
                <a:latin typeface="Arial Nova"/>
              </a:rPr>
              <a:t>Receiving a portion of </a:t>
            </a:r>
            <a:r>
              <a:rPr lang="en-US" b="1" dirty="0">
                <a:latin typeface="Arial Nova"/>
              </a:rPr>
              <a:t>$11.3 Billion </a:t>
            </a:r>
            <a:r>
              <a:rPr lang="en-US" sz="1400" b="1" dirty="0">
                <a:latin typeface="Arial Nova"/>
              </a:rPr>
              <a:t>in state QBE funds</a:t>
            </a:r>
            <a:endParaRPr lang="en-US" sz="1400" b="1" dirty="0">
              <a:latin typeface="Arial Nova" panose="020B05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5342AC-5E01-4667-9715-56E4718C3726}"/>
              </a:ext>
            </a:extLst>
          </p:cNvPr>
          <p:cNvSpPr txBox="1"/>
          <p:nvPr/>
        </p:nvSpPr>
        <p:spPr>
          <a:xfrm>
            <a:off x="3577896" y="3734157"/>
            <a:ext cx="7882128" cy="1645920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 Nova" panose="020B0504020202020204" pitchFamily="34" charset="0"/>
              </a:rPr>
              <a:t>We also…</a:t>
            </a:r>
          </a:p>
          <a:p>
            <a:endParaRPr lang="en-US" b="1" dirty="0">
              <a:latin typeface="Arial Nova" panose="020B0504020202020204" pitchFamily="34" charset="0"/>
            </a:endParaRPr>
          </a:p>
          <a:p>
            <a:endParaRPr lang="en-US" b="1" dirty="0">
              <a:latin typeface="Arial Nova" panose="020B0504020202020204" pitchFamily="34" charset="0"/>
            </a:endParaRPr>
          </a:p>
          <a:p>
            <a:endParaRPr lang="en-US" b="1" dirty="0">
              <a:latin typeface="Arial Nova" panose="020B0504020202020204" pitchFamily="34" charset="0"/>
            </a:endParaRPr>
          </a:p>
          <a:p>
            <a:endParaRPr lang="en-US" b="1" dirty="0">
              <a:latin typeface="Arial Nova" panose="020B0504020202020204" pitchFamily="34" charset="0"/>
            </a:endParaRPr>
          </a:p>
          <a:p>
            <a:endParaRPr lang="en-US" b="1" dirty="0">
              <a:latin typeface="Arial Nova" panose="020B0504020202020204" pitchFamily="34" charset="0"/>
            </a:endParaRPr>
          </a:p>
        </p:txBody>
      </p:sp>
      <p:pic>
        <p:nvPicPr>
          <p:cNvPr id="20" name="Graphic 19" descr="Magnifying glass">
            <a:extLst>
              <a:ext uri="{FF2B5EF4-FFF2-40B4-BE49-F238E27FC236}">
                <a16:creationId xmlns:a16="http://schemas.microsoft.com/office/drawing/2014/main" id="{17543573-9BFA-4790-9451-6D8D0DF523F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682097" y="4325594"/>
            <a:ext cx="914400" cy="8107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A3D27CA-2E20-4CC7-9659-91C2F0A3C22D}"/>
              </a:ext>
            </a:extLst>
          </p:cNvPr>
          <p:cNvSpPr txBox="1"/>
          <p:nvPr/>
        </p:nvSpPr>
        <p:spPr>
          <a:xfrm>
            <a:off x="4493817" y="4177049"/>
            <a:ext cx="27681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 Nova" panose="020B0504020202020204" pitchFamily="34" charset="0"/>
              </a:rPr>
              <a:t>Performed </a:t>
            </a:r>
            <a:r>
              <a:rPr lang="en-US" b="1" dirty="0">
                <a:latin typeface="Arial Nova" panose="020B0504020202020204" pitchFamily="34" charset="0"/>
              </a:rPr>
              <a:t>1,258 </a:t>
            </a:r>
            <a:r>
              <a:rPr lang="en-US" sz="1400" b="1" dirty="0">
                <a:latin typeface="Arial Nova" panose="020B0504020202020204" pitchFamily="34" charset="0"/>
              </a:rPr>
              <a:t>Reviews of Local Governments and  Non-Profit Organizations</a:t>
            </a:r>
          </a:p>
        </p:txBody>
      </p:sp>
      <p:pic>
        <p:nvPicPr>
          <p:cNvPr id="25" name="Graphic 24" descr="Checkmark">
            <a:extLst>
              <a:ext uri="{FF2B5EF4-FFF2-40B4-BE49-F238E27FC236}">
                <a16:creationId xmlns:a16="http://schemas.microsoft.com/office/drawing/2014/main" id="{01112451-09D5-4206-8383-FB0CEB16C01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634748" y="4188010"/>
            <a:ext cx="914400" cy="91440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3594B94D-636D-4A85-AE88-EDA7B07A35D9}"/>
              </a:ext>
            </a:extLst>
          </p:cNvPr>
          <p:cNvSpPr txBox="1"/>
          <p:nvPr/>
        </p:nvSpPr>
        <p:spPr>
          <a:xfrm>
            <a:off x="8664594" y="4303260"/>
            <a:ext cx="23635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 Nova" panose="020B0504020202020204" pitchFamily="34" charset="0"/>
              </a:rPr>
              <a:t>Managed Immigration Compliance Reporting for </a:t>
            </a:r>
            <a:r>
              <a:rPr lang="en-US" b="1" dirty="0">
                <a:latin typeface="Arial Nova" panose="020B0504020202020204" pitchFamily="34" charset="0"/>
              </a:rPr>
              <a:t>2,421 </a:t>
            </a:r>
            <a:r>
              <a:rPr lang="en-US" sz="1400" b="1" dirty="0">
                <a:latin typeface="Arial Nova" panose="020B0504020202020204" pitchFamily="34" charset="0"/>
              </a:rPr>
              <a:t>entities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A23091-A9E0-47F7-8CA7-5B1036EDCC89}"/>
              </a:ext>
            </a:extLst>
          </p:cNvPr>
          <p:cNvSpPr txBox="1"/>
          <p:nvPr/>
        </p:nvSpPr>
        <p:spPr>
          <a:xfrm>
            <a:off x="1817057" y="5533564"/>
            <a:ext cx="1509203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315</a:t>
            </a:r>
            <a:endParaRPr lang="en-US" dirty="0"/>
          </a:p>
          <a:p>
            <a:pPr algn="ctr"/>
            <a:r>
              <a:rPr lang="en-US" sz="1400" b="1" dirty="0">
                <a:latin typeface="Arial Nova"/>
              </a:rPr>
              <a:t>financial audit reports</a:t>
            </a:r>
          </a:p>
        </p:txBody>
      </p:sp>
    </p:spTree>
    <p:extLst>
      <p:ext uri="{BB962C8B-B14F-4D97-AF65-F5344CB8AC3E}">
        <p14:creationId xmlns:p14="http://schemas.microsoft.com/office/powerpoint/2010/main" val="3234909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3CDB30C-1F82-41E6-A067-831D6E891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DDA86DD-F997-4F66-A87C-5B58AB6D1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241B827-437E-40A3-A732-669230D6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84" y="1054121"/>
            <a:ext cx="9465131" cy="11841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How? 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– Objectives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0" y="2066795"/>
            <a:ext cx="9465564" cy="3733273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b="1" dirty="0"/>
              <a:t>Compliance audit of federal awards:</a:t>
            </a:r>
          </a:p>
          <a:p>
            <a:pPr marL="0"/>
            <a:endParaRPr lang="en-US" sz="2000" b="1" dirty="0"/>
          </a:p>
          <a:p>
            <a:pPr lvl="1"/>
            <a:r>
              <a:rPr lang="en-US" dirty="0"/>
              <a:t>Obtain an understanding, plan, and test internal controls over major program compliance requirements.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Determine whether the auditee has complied with federal statutes, regulations, and the terms and conditions of federal awards.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06408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11272742" cy="3918123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84AFC6-EF8F-4010-9ABC-BC3D4BA2F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69" y="1097339"/>
            <a:ext cx="10011831" cy="26238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Everchanging Landscape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E8F46F-D590-45CD-AF41-A04DC11D1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17136"/>
            <a:ext cx="2112264" cy="1892808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33989" y="4521269"/>
            <a:ext cx="6720830" cy="1877811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4521270"/>
            <a:ext cx="2115455" cy="189020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671C5D-08B2-46D0-8A09-2D8E4D7171A1}"/>
              </a:ext>
            </a:extLst>
          </p:cNvPr>
          <p:cNvSpPr txBox="1"/>
          <p:nvPr/>
        </p:nvSpPr>
        <p:spPr>
          <a:xfrm>
            <a:off x="3058584" y="4809734"/>
            <a:ext cx="6096000" cy="120032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/>
              <a:t>Tip 1. </a:t>
            </a:r>
            <a:r>
              <a:rPr lang="en-US" sz="2400" dirty="0"/>
              <a:t>Stay Up-to-Date on Changes to Accounting Standards and Compliance Requirements</a:t>
            </a:r>
          </a:p>
        </p:txBody>
      </p:sp>
    </p:spTree>
    <p:extLst>
      <p:ext uri="{BB962C8B-B14F-4D97-AF65-F5344CB8AC3E}">
        <p14:creationId xmlns:p14="http://schemas.microsoft.com/office/powerpoint/2010/main" val="923009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E7FFD28-545C-4C88-A2E7-152FB234C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9113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62AF3C-196B-4C9D-A0DA-357782961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GASB Effective Dates </a:t>
            </a:r>
            <a:br>
              <a:rPr lang="en-US" sz="4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(after GASB 95)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9B604-E746-4D90-B009-61841F263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  <a:defRPr/>
            </a:pPr>
            <a:fld id="{B8C3CD40-D32D-4A66-9ED6-B023972553E0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 defTabSz="914400">
                <a:spcAft>
                  <a:spcPts val="600"/>
                </a:spcAft>
                <a:defRPr/>
              </a:pPr>
              <a:t>32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graphicFrame>
        <p:nvGraphicFramePr>
          <p:cNvPr id="40" name="Content Placeholder 4">
            <a:extLst>
              <a:ext uri="{FF2B5EF4-FFF2-40B4-BE49-F238E27FC236}">
                <a16:creationId xmlns:a16="http://schemas.microsoft.com/office/drawing/2014/main" id="{80D88EAF-63D6-4F52-A137-31402903ED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10316"/>
              </p:ext>
            </p:extLst>
          </p:nvPr>
        </p:nvGraphicFramePr>
        <p:xfrm>
          <a:off x="838200" y="2055813"/>
          <a:ext cx="10515600" cy="3738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424542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333667-0ECC-4809-97EC-1D46A7CFBEDB}"/>
              </a:ext>
            </a:extLst>
          </p:cNvPr>
          <p:cNvSpPr txBox="1"/>
          <p:nvPr/>
        </p:nvSpPr>
        <p:spPr>
          <a:xfrm>
            <a:off x="578888" y="3437909"/>
            <a:ext cx="2880828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Pandemic Response Accountability Committee (PRAC) – www.pandemicoversight.gov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9FA71D-F8F9-4B3D-B7D9-1B68D3DF6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587" y="779145"/>
            <a:ext cx="8816413" cy="573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7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87A64F-A646-4D38-A3BE-D903A2CA91CB}"/>
              </a:ext>
            </a:extLst>
          </p:cNvPr>
          <p:cNvSpPr txBox="1"/>
          <p:nvPr/>
        </p:nvSpPr>
        <p:spPr>
          <a:xfrm>
            <a:off x="578888" y="3372293"/>
            <a:ext cx="2880828" cy="307190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Compliance Supplement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Link: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2021 Compliance Supplement Addendum_ Final (whitehouse.gov)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88CC716-B954-43D2-BDBE-AE6BBB7BA5DC}"/>
              </a:ext>
            </a:extLst>
          </p:cNvPr>
          <p:cNvSpPr txBox="1">
            <a:spLocks/>
          </p:cNvSpPr>
          <p:nvPr/>
        </p:nvSpPr>
        <p:spPr>
          <a:xfrm>
            <a:off x="4091222" y="1194268"/>
            <a:ext cx="8153396" cy="410275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/>
          </a:p>
          <a:p>
            <a:pPr marL="0" indent="0">
              <a:buNone/>
            </a:pPr>
            <a:r>
              <a:rPr lang="en-US" sz="4500" b="1" dirty="0"/>
              <a:t>Annual Changes to the Compliance Supplement </a:t>
            </a:r>
          </a:p>
          <a:p>
            <a:pPr marL="0" indent="0">
              <a:buNone/>
            </a:pPr>
            <a:endParaRPr lang="en-US" sz="3300" b="1" dirty="0"/>
          </a:p>
          <a:p>
            <a:pPr marL="682625" indent="-457200"/>
            <a:r>
              <a:rPr lang="en-US" sz="3800" dirty="0"/>
              <a:t>Suggested Audit steps for federal programs are reflected in the Compliance Supplement.</a:t>
            </a:r>
          </a:p>
          <a:p>
            <a:pPr marL="682625" indent="-457200"/>
            <a:endParaRPr lang="en-US" dirty="0"/>
          </a:p>
          <a:p>
            <a:pPr marL="796925" indent="-571500"/>
            <a:r>
              <a:rPr lang="en-US" sz="3800" dirty="0"/>
              <a:t>The Compliance Supplement was issued in August.</a:t>
            </a:r>
          </a:p>
          <a:p>
            <a:pPr marL="1139825" lvl="2" indent="-225425"/>
            <a:r>
              <a:rPr lang="en-US" sz="2600" dirty="0"/>
              <a:t>There will be at least one addendum to the Compliance Supplement that will address additional programs associated with COVID-19.</a:t>
            </a:r>
          </a:p>
          <a:p>
            <a:pPr marL="568325" lvl="1" indent="-342900"/>
            <a:endParaRPr lang="en-US" dirty="0"/>
          </a:p>
          <a:p>
            <a:pPr marL="682625" indent="-457200"/>
            <a:r>
              <a:rPr lang="en-US" dirty="0"/>
              <a:t>“</a:t>
            </a:r>
            <a:r>
              <a:rPr lang="en-US" sz="3800" dirty="0"/>
              <a:t>Pick-Six” Initiative is still being used:</a:t>
            </a:r>
          </a:p>
          <a:p>
            <a:pPr marL="1139825" lvl="2" indent="-225425"/>
            <a:r>
              <a:rPr lang="en-US" sz="2600" dirty="0"/>
              <a:t>Each grantor organization selected six compliance requirements for testing.</a:t>
            </a:r>
          </a:p>
          <a:p>
            <a:pPr marL="1139825" lvl="3" indent="-225425"/>
            <a:r>
              <a:rPr lang="en-US" sz="2600" i="1" dirty="0"/>
              <a:t>Note:  Activities Allowed or Unallowed and Allowable Costs/Cost Principles compliance areas are counted as one compliance requirement.</a:t>
            </a:r>
            <a:endParaRPr lang="en-US" sz="2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38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87A64F-A646-4D38-A3BE-D903A2CA91CB}"/>
              </a:ext>
            </a:extLst>
          </p:cNvPr>
          <p:cNvSpPr txBox="1"/>
          <p:nvPr/>
        </p:nvSpPr>
        <p:spPr>
          <a:xfrm>
            <a:off x="578888" y="3372293"/>
            <a:ext cx="2880828" cy="307190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Uniform Guidance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Link: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2021 Compliance Supplement Addendum_ Final (whitehouse.gov)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95EB1A1-11B9-438B-91DD-39859A85113D}"/>
              </a:ext>
            </a:extLst>
          </p:cNvPr>
          <p:cNvSpPr txBox="1">
            <a:spLocks/>
          </p:cNvSpPr>
          <p:nvPr/>
        </p:nvSpPr>
        <p:spPr>
          <a:xfrm>
            <a:off x="4091222" y="736357"/>
            <a:ext cx="8153396" cy="540310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 dirty="0"/>
              <a:t>The Uniform Guidance (UG) was revised effective November 13, 2020.</a:t>
            </a:r>
          </a:p>
          <a:p>
            <a:pPr marL="463550" indent="-238125"/>
            <a:r>
              <a:rPr lang="en-US" sz="2600" dirty="0"/>
              <a:t>Some agencies adopted the revisions as of that date, </a:t>
            </a:r>
            <a:r>
              <a:rPr lang="en-US" sz="2600" b="1" u="sng" dirty="0"/>
              <a:t>but </a:t>
            </a:r>
            <a:r>
              <a:rPr lang="en-US" sz="2600" dirty="0"/>
              <a:t>some agencies adopted the revisions later.</a:t>
            </a:r>
          </a:p>
          <a:p>
            <a:pPr marL="225425" indent="0">
              <a:buNone/>
            </a:pPr>
            <a:endParaRPr lang="en-US" sz="1300" dirty="0"/>
          </a:p>
          <a:p>
            <a:pPr marL="463550" indent="-238125"/>
            <a:r>
              <a:rPr lang="en-US" sz="2600" dirty="0"/>
              <a:t>Check the award’s terms and conditions to determine if UG revisions are applicable.</a:t>
            </a:r>
          </a:p>
          <a:p>
            <a:pPr marL="225425" indent="0">
              <a:buNone/>
            </a:pPr>
            <a:endParaRPr lang="en-US" sz="1300" dirty="0">
              <a:highlight>
                <a:srgbClr val="FFFF00"/>
              </a:highlight>
            </a:endParaRPr>
          </a:p>
          <a:p>
            <a:pPr marL="463550" indent="-238125"/>
            <a:r>
              <a:rPr lang="en-US" sz="2600" dirty="0">
                <a:solidFill>
                  <a:srgbClr val="FF0000"/>
                </a:solidFill>
              </a:rPr>
              <a:t>Assistance Listing </a:t>
            </a:r>
            <a:r>
              <a:rPr lang="en-US" sz="2600" dirty="0"/>
              <a:t>number is the new name for CFDA number.</a:t>
            </a:r>
          </a:p>
          <a:p>
            <a:pPr marL="225425" indent="0">
              <a:buNone/>
            </a:pPr>
            <a:endParaRPr lang="en-US" sz="1300" dirty="0"/>
          </a:p>
          <a:p>
            <a:pPr marL="463550" indent="-238125"/>
            <a:r>
              <a:rPr lang="en-US" sz="2600" dirty="0"/>
              <a:t>All UG changes are reflected in Part 3 of the 2021 Compliance Supplement.</a:t>
            </a:r>
          </a:p>
          <a:p>
            <a:pPr marL="225425" indent="0">
              <a:buNone/>
            </a:pPr>
            <a:endParaRPr lang="en-US" sz="1200" dirty="0"/>
          </a:p>
          <a:p>
            <a:pPr marL="463550" indent="-238125"/>
            <a:r>
              <a:rPr lang="en-US" sz="2600" dirty="0"/>
              <a:t>Revisions include higher procurement thresholds for:</a:t>
            </a:r>
          </a:p>
          <a:p>
            <a:pPr marL="920750" lvl="2" indent="-238125"/>
            <a:r>
              <a:rPr lang="en-US" dirty="0"/>
              <a:t>Micro-purchases ($10,000)</a:t>
            </a:r>
          </a:p>
          <a:p>
            <a:pPr marL="920750" lvl="2" indent="-238125"/>
            <a:r>
              <a:rPr lang="en-US" dirty="0"/>
              <a:t>Simple acquisitions ($250,000)</a:t>
            </a:r>
          </a:p>
          <a:p>
            <a:endParaRPr lang="en-US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7644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87A64F-A646-4D38-A3BE-D903A2CA91CB}"/>
              </a:ext>
            </a:extLst>
          </p:cNvPr>
          <p:cNvSpPr txBox="1"/>
          <p:nvPr/>
        </p:nvSpPr>
        <p:spPr>
          <a:xfrm>
            <a:off x="578888" y="3372293"/>
            <a:ext cx="2880828" cy="307190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Website Changes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1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C735C90-C641-41CF-AEBC-15E776816760}"/>
              </a:ext>
            </a:extLst>
          </p:cNvPr>
          <p:cNvSpPr txBox="1">
            <a:spLocks/>
          </p:cNvSpPr>
          <p:nvPr/>
        </p:nvSpPr>
        <p:spPr>
          <a:xfrm>
            <a:off x="4014743" y="1813069"/>
            <a:ext cx="7720054" cy="40844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sz="2400" dirty="0"/>
          </a:p>
        </p:txBody>
      </p:sp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A475986-073C-4A21-94FB-026DA6B86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24" y="2113005"/>
            <a:ext cx="6755121" cy="4589119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BF3960F9-A41F-41D5-96F1-A589ABCE3FC0}"/>
              </a:ext>
            </a:extLst>
          </p:cNvPr>
          <p:cNvSpPr txBox="1">
            <a:spLocks/>
          </p:cNvSpPr>
          <p:nvPr/>
        </p:nvSpPr>
        <p:spPr>
          <a:xfrm>
            <a:off x="4359442" y="1153769"/>
            <a:ext cx="7720054" cy="8027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SAM.gov </a:t>
            </a:r>
            <a:r>
              <a:rPr lang="en-US" sz="2400" dirty="0"/>
              <a:t>now includes assistance listings, exclusions (suspension and debarment) and more.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77626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11272742" cy="3918123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84AFC6-EF8F-4010-9ABC-BC3D4BA2F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69" y="1097339"/>
            <a:ext cx="10011831" cy="26238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Preparation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E8F46F-D590-45CD-AF41-A04DC11D1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17136"/>
            <a:ext cx="2112264" cy="1892808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33989" y="4521269"/>
            <a:ext cx="6720830" cy="1877811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4521270"/>
            <a:ext cx="2115455" cy="189020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671C5D-08B2-46D0-8A09-2D8E4D7171A1}"/>
              </a:ext>
            </a:extLst>
          </p:cNvPr>
          <p:cNvSpPr txBox="1"/>
          <p:nvPr/>
        </p:nvSpPr>
        <p:spPr>
          <a:xfrm>
            <a:off x="3058584" y="480973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/>
              <a:t>Tip 2. </a:t>
            </a:r>
            <a:r>
              <a:rPr lang="en-US" sz="2400" dirty="0"/>
              <a:t>Be Prepared!</a:t>
            </a:r>
          </a:p>
        </p:txBody>
      </p:sp>
    </p:spTree>
    <p:extLst>
      <p:ext uri="{BB962C8B-B14F-4D97-AF65-F5344CB8AC3E}">
        <p14:creationId xmlns:p14="http://schemas.microsoft.com/office/powerpoint/2010/main" val="1513384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D3CDB30C-1F82-41E6-A067-831D6E891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2DDA86DD-F997-4F66-A87C-5B58AB6D1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D241B827-437E-40A3-A732-669230D6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84" y="1054121"/>
            <a:ext cx="9465131" cy="11841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Preparation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0" y="2088293"/>
            <a:ext cx="9465564" cy="3711776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>
              <a:buNone/>
            </a:pPr>
            <a:r>
              <a:rPr lang="en-US" sz="5100" b="1" dirty="0"/>
              <a:t>Know the Requirements: </a:t>
            </a:r>
            <a:r>
              <a:rPr lang="en-US" sz="4400" dirty="0">
                <a:ea typeface="+mn-lt"/>
                <a:cs typeface="+mn-lt"/>
              </a:rPr>
              <a:t>Review applicable federal and state statutes and regulations, state policies and award documents.</a:t>
            </a:r>
          </a:p>
          <a:p>
            <a:pPr marL="463550" indent="-238125">
              <a:spcBef>
                <a:spcPct val="0"/>
              </a:spcBef>
              <a:spcAft>
                <a:spcPct val="15000"/>
              </a:spcAft>
              <a:buNone/>
            </a:pPr>
            <a:endParaRPr lang="en-US" sz="4400" dirty="0">
              <a:ea typeface="+mn-lt"/>
              <a:cs typeface="+mn-lt"/>
            </a:endParaRPr>
          </a:p>
          <a:p>
            <a:pPr marL="463550" indent="-238125">
              <a:spcBef>
                <a:spcPct val="0"/>
              </a:spcBef>
              <a:spcAft>
                <a:spcPct val="15000"/>
              </a:spcAft>
              <a:buFont typeface="Arial"/>
              <a:buChar char="•"/>
            </a:pPr>
            <a:r>
              <a:rPr lang="en-US" sz="4800" dirty="0">
                <a:ea typeface="+mn-lt"/>
                <a:cs typeface="+mn-lt"/>
              </a:rPr>
              <a:t>Become very familiar with requirements related to federal awards.</a:t>
            </a:r>
          </a:p>
          <a:p>
            <a:pPr marL="920750" lvl="3" indent="-238125">
              <a:spcBef>
                <a:spcPct val="0"/>
              </a:spcBef>
              <a:spcAft>
                <a:spcPct val="15000"/>
              </a:spcAft>
              <a:buFont typeface="Arial"/>
              <a:buChar char="•"/>
            </a:pPr>
            <a:r>
              <a:rPr lang="en-US" sz="3800" dirty="0">
                <a:ea typeface="+mn-lt"/>
                <a:cs typeface="+mn-lt"/>
              </a:rPr>
              <a:t>Code of Federal Regulations </a:t>
            </a:r>
            <a:r>
              <a:rPr lang="en-US" sz="3800" u="sng" dirty="0">
                <a:ea typeface="+mn-lt"/>
                <a:cs typeface="+mn-lt"/>
                <a:hlinkClick r:id="rId3"/>
              </a:rPr>
              <a:t>www.ecfr.gov</a:t>
            </a:r>
            <a:endParaRPr lang="en-US" sz="3800" dirty="0">
              <a:ea typeface="+mn-lt"/>
              <a:cs typeface="+mn-lt"/>
            </a:endParaRPr>
          </a:p>
          <a:p>
            <a:pPr marL="920750" lvl="4" indent="-238125">
              <a:spcBef>
                <a:spcPct val="0"/>
              </a:spcBef>
              <a:spcAft>
                <a:spcPct val="15000"/>
              </a:spcAft>
              <a:buFont typeface="Arial"/>
              <a:buChar char="•"/>
            </a:pPr>
            <a:r>
              <a:rPr lang="en-US" sz="3800" dirty="0">
                <a:ea typeface="+mn-lt"/>
                <a:cs typeface="+mn-lt"/>
              </a:rPr>
              <a:t>Discover U.S. Government Information </a:t>
            </a:r>
            <a:r>
              <a:rPr lang="en-US" sz="3800" u="sng" dirty="0">
                <a:ea typeface="+mn-lt"/>
                <a:cs typeface="+mn-lt"/>
                <a:hlinkClick r:id="rId4"/>
              </a:rPr>
              <a:t>www.govinfo.gov</a:t>
            </a:r>
            <a:endParaRPr lang="en-US" sz="3800" dirty="0">
              <a:ea typeface="+mn-lt"/>
              <a:cs typeface="+mn-lt"/>
            </a:endParaRPr>
          </a:p>
          <a:p>
            <a:pPr marL="920750" lvl="3" indent="-238125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3800" dirty="0">
                <a:ea typeface="+mn-lt"/>
                <a:cs typeface="+mn-lt"/>
              </a:rPr>
              <a:t>Understand the requirements reflected in the UG. </a:t>
            </a:r>
            <a:r>
              <a:rPr lang="en-US" sz="3800" u="sng" dirty="0">
                <a:ea typeface="+mn-lt"/>
                <a:cs typeface="+mn-lt"/>
                <a:hlinkClick r:id="rId3"/>
              </a:rPr>
              <a:t>www.ecfr.gov</a:t>
            </a:r>
            <a:endParaRPr lang="en-US" sz="3800" u="sng" dirty="0">
              <a:ea typeface="+mn-lt"/>
              <a:cs typeface="+mn-lt"/>
            </a:endParaRPr>
          </a:p>
          <a:p>
            <a:pPr marL="463550" lvl="2" indent="-238125">
              <a:lnSpc>
                <a:spcPct val="100000"/>
              </a:lnSpc>
              <a:spcBef>
                <a:spcPts val="0"/>
              </a:spcBef>
              <a:buNone/>
            </a:pPr>
            <a:endParaRPr lang="en-US" sz="4000" dirty="0">
              <a:ea typeface="+mn-lt"/>
              <a:cs typeface="+mn-lt"/>
            </a:endParaRPr>
          </a:p>
          <a:p>
            <a:pPr marL="463550" indent="-238125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5000" dirty="0">
                <a:ea typeface="+mn-lt"/>
                <a:cs typeface="+mn-lt"/>
              </a:rPr>
              <a:t>Explore the OMB Compliance Supplement.</a:t>
            </a:r>
          </a:p>
          <a:p>
            <a:pPr marL="920750" lvl="3" indent="-238125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4000" dirty="0">
                <a:ea typeface="+mn-lt"/>
                <a:cs typeface="+mn-lt"/>
              </a:rPr>
              <a:t>Suggested audit steps are reflected in the Compliance Supplement. </a:t>
            </a:r>
            <a:r>
              <a:rPr lang="en-US" sz="4000" u="sng" dirty="0">
                <a:ea typeface="+mn-lt"/>
                <a:cs typeface="+mn-lt"/>
                <a:hlinkClick r:id="rId5"/>
              </a:rPr>
              <a:t>www.whitehouse.gov</a:t>
            </a:r>
            <a:endParaRPr lang="en-US" sz="4000" dirty="0">
              <a:ea typeface="+mn-lt"/>
              <a:cs typeface="+mn-lt"/>
            </a:endParaRPr>
          </a:p>
          <a:p>
            <a:pPr lvl="1" indent="-346075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 sz="4000" dirty="0">
              <a:ea typeface="+mn-lt"/>
              <a:cs typeface="+mn-lt"/>
            </a:endParaRPr>
          </a:p>
          <a:p>
            <a:pPr marL="971550" lvl="1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 sz="40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40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74615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8FD74D4-C0F3-4E5B-9628-885593F0B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864" y="901283"/>
            <a:ext cx="4898135" cy="13466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Preparation - Changes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7CFD9A-AD7C-42E8-898D-F51A83B12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97864" y="2408844"/>
            <a:ext cx="4878978" cy="363534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b="1" dirty="0"/>
              <a:t>Identify Significant Changes:</a:t>
            </a:r>
          </a:p>
          <a:p>
            <a:pPr marL="463550"/>
            <a:endParaRPr lang="en-US" sz="2000" b="1" dirty="0"/>
          </a:p>
          <a:p>
            <a:pPr marL="463550" lvl="1"/>
            <a:r>
              <a:rPr lang="en-US" sz="2000" dirty="0"/>
              <a:t>Changes in Key Personnel or Organizational Structure.</a:t>
            </a:r>
          </a:p>
          <a:p>
            <a:pPr marL="463550" lvl="1"/>
            <a:endParaRPr lang="en-US" sz="2000" dirty="0"/>
          </a:p>
          <a:p>
            <a:pPr marL="463550" lvl="1"/>
            <a:r>
              <a:rPr lang="en-US" sz="2000" dirty="0"/>
              <a:t>New or Significant Upgrades/Mods to Existing Systems.</a:t>
            </a:r>
          </a:p>
          <a:p>
            <a:pPr marL="463550" lvl="1"/>
            <a:endParaRPr lang="en-US" sz="2000" dirty="0"/>
          </a:p>
          <a:p>
            <a:pPr marL="463550" lvl="1"/>
            <a:r>
              <a:rPr lang="en-US" sz="2000" dirty="0"/>
              <a:t>New Laws, Regulations, Executive Orders affecting your Entity. </a:t>
            </a:r>
          </a:p>
          <a:p>
            <a:pPr marL="463550" lvl="1"/>
            <a:endParaRPr lang="en-US" sz="2000" dirty="0"/>
          </a:p>
          <a:p>
            <a:pPr marL="463550" lvl="1"/>
            <a:r>
              <a:rPr lang="en-US" sz="2000" dirty="0"/>
              <a:t>Changes in Standards and Compliance Requirements.</a:t>
            </a:r>
          </a:p>
          <a:p>
            <a:pPr marL="457200" lvl="1"/>
            <a:endParaRPr lang="en-US" sz="1600" b="1" dirty="0"/>
          </a:p>
          <a:p>
            <a:pPr lvl="1"/>
            <a:endParaRPr lang="en-US" sz="1600" b="1" dirty="0"/>
          </a:p>
          <a:p>
            <a:pPr lvl="1"/>
            <a:endParaRPr lang="en-US" sz="1600" dirty="0"/>
          </a:p>
          <a:p>
            <a:pPr marL="457200" lvl="1"/>
            <a:endParaRPr lang="en-US" sz="1600" dirty="0"/>
          </a:p>
          <a:p>
            <a:pPr marL="457200" lvl="1"/>
            <a:endParaRPr lang="en-US" sz="1600" dirty="0"/>
          </a:p>
        </p:txBody>
      </p:sp>
      <p:pic>
        <p:nvPicPr>
          <p:cNvPr id="9" name="Picture 8" descr="A close up of colorful chameleon">
            <a:extLst>
              <a:ext uri="{FF2B5EF4-FFF2-40B4-BE49-F238E27FC236}">
                <a16:creationId xmlns:a16="http://schemas.microsoft.com/office/drawing/2014/main" id="{E93F36D7-82D8-4837-9E5D-C01C1434E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330" y="1845481"/>
            <a:ext cx="4738918" cy="3163227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5970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0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B4107AE-F2DD-480B-849D-603E7C9577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2023842"/>
              </p:ext>
            </p:extLst>
          </p:nvPr>
        </p:nvGraphicFramePr>
        <p:xfrm>
          <a:off x="952237" y="891540"/>
          <a:ext cx="10337975" cy="5071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858499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D3CDB30C-1F82-41E6-A067-831D6E891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2DDA86DD-F997-4F66-A87C-5B58AB6D1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D241B827-437E-40A3-A732-669230D6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84" y="1054121"/>
            <a:ext cx="9465131" cy="11841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Preparation - Changes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0" y="2088293"/>
            <a:ext cx="9465564" cy="3711776"/>
          </a:xfrm>
        </p:spPr>
        <p:txBody>
          <a:bodyPr vert="horz" lIns="91440" tIns="45720" rIns="91440" bIns="45720" rtlCol="0" anchor="t">
            <a:normAutofit fontScale="32500" lnSpcReduction="20000"/>
          </a:bodyPr>
          <a:lstStyle/>
          <a:p>
            <a:pPr marL="0" indent="0">
              <a:buNone/>
            </a:pPr>
            <a:r>
              <a:rPr lang="en-US" sz="9600" b="1" dirty="0">
                <a:ea typeface="+mn-lt"/>
                <a:cs typeface="+mn-lt"/>
              </a:rPr>
              <a:t>Identify Significant Changes:</a:t>
            </a:r>
          </a:p>
          <a:p>
            <a:pPr marL="0" indent="0">
              <a:buNone/>
            </a:pPr>
            <a:endParaRPr lang="en-US" sz="9600" b="1" dirty="0">
              <a:ea typeface="+mn-lt"/>
              <a:cs typeface="+mn-lt"/>
            </a:endParaRPr>
          </a:p>
          <a:p>
            <a:pPr marL="463550" lvl="1" indent="-238125"/>
            <a:r>
              <a:rPr lang="en-US" sz="9200" dirty="0">
                <a:ea typeface="+mn-lt"/>
                <a:cs typeface="+mn-lt"/>
              </a:rPr>
              <a:t>New or Redesigned Services or Activities Implemented.</a:t>
            </a:r>
          </a:p>
          <a:p>
            <a:pPr marL="463550" lvl="1" indent="-238125">
              <a:buNone/>
            </a:pPr>
            <a:endParaRPr lang="en-US" sz="9200" dirty="0">
              <a:ea typeface="+mn-lt"/>
              <a:cs typeface="+mn-lt"/>
            </a:endParaRPr>
          </a:p>
          <a:p>
            <a:pPr marL="463550" lvl="1" indent="-238125"/>
            <a:r>
              <a:rPr lang="en-US" sz="9200" dirty="0">
                <a:ea typeface="+mn-lt"/>
                <a:cs typeface="+mn-lt"/>
              </a:rPr>
              <a:t>Significant Contracts or Significant Amendments to Existing Contracts.</a:t>
            </a:r>
          </a:p>
          <a:p>
            <a:pPr marL="463550" lvl="1" indent="-238125">
              <a:buNone/>
            </a:pPr>
            <a:endParaRPr lang="en-US" sz="9200" dirty="0">
              <a:ea typeface="+mn-lt"/>
              <a:cs typeface="+mn-lt"/>
            </a:endParaRPr>
          </a:p>
          <a:p>
            <a:pPr marL="463550" lvl="1" indent="-238125"/>
            <a:r>
              <a:rPr lang="en-US" sz="9200" dirty="0">
                <a:ea typeface="+mn-lt"/>
                <a:cs typeface="+mn-lt"/>
              </a:rPr>
              <a:t>State or Federal Program Transfers between your Entity and Another.</a:t>
            </a:r>
          </a:p>
          <a:p>
            <a:pPr lvl="1"/>
            <a:endParaRPr lang="en-US" sz="9200" b="1" dirty="0">
              <a:ea typeface="+mn-lt"/>
              <a:cs typeface="+mn-lt"/>
            </a:endParaRPr>
          </a:p>
          <a:p>
            <a:pPr lvl="1"/>
            <a:endParaRPr lang="en-US" sz="9200" b="1" dirty="0">
              <a:ea typeface="+mn-lt"/>
              <a:cs typeface="+mn-lt"/>
            </a:endParaRPr>
          </a:p>
          <a:p>
            <a:pPr lvl="1"/>
            <a:endParaRPr lang="en-US" sz="9200" dirty="0">
              <a:ea typeface="+mn-lt"/>
              <a:cs typeface="+mn-lt"/>
            </a:endParaRP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5530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531" y="4233675"/>
            <a:ext cx="4424430" cy="201577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Preparation – Changes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Determine the Impact of Changes to: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0C3B59-DE2C-4611-8148-812575C5C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C5106-B2FA-4AEB-A6CC-79677F6C70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6"/>
          <a:stretch/>
        </p:blipFill>
        <p:spPr>
          <a:xfrm>
            <a:off x="1349531" y="1183707"/>
            <a:ext cx="10228659" cy="2485902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417733" y="4212709"/>
            <a:ext cx="5160457" cy="2036742"/>
          </a:xfr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indent="0">
              <a:buNone/>
            </a:pPr>
            <a:endParaRPr lang="en-US" sz="9600" b="1" dirty="0"/>
          </a:p>
          <a:p>
            <a:pPr marL="463550" lvl="1"/>
            <a:r>
              <a:rPr lang="en-US" sz="9600" dirty="0"/>
              <a:t>Accounting</a:t>
            </a:r>
          </a:p>
          <a:p>
            <a:pPr marL="463550" lvl="1"/>
            <a:endParaRPr lang="en-US" sz="9600" dirty="0"/>
          </a:p>
          <a:p>
            <a:pPr marL="463550" lvl="1"/>
            <a:r>
              <a:rPr lang="en-US" sz="9600" dirty="0"/>
              <a:t>Reporting</a:t>
            </a:r>
          </a:p>
          <a:p>
            <a:pPr marL="463550" lvl="1"/>
            <a:endParaRPr lang="en-US" sz="9600" dirty="0"/>
          </a:p>
          <a:p>
            <a:pPr marL="463550" lvl="1"/>
            <a:r>
              <a:rPr lang="en-US" sz="9600" dirty="0"/>
              <a:t>Policy and procedures</a:t>
            </a:r>
          </a:p>
          <a:p>
            <a:pPr marL="463550" lvl="1"/>
            <a:endParaRPr lang="en-US" sz="9600" dirty="0"/>
          </a:p>
          <a:p>
            <a:pPr marL="463550" lvl="1"/>
            <a:r>
              <a:rPr lang="en-US" sz="9600" dirty="0"/>
              <a:t>Controls</a:t>
            </a:r>
          </a:p>
          <a:p>
            <a:pPr marL="463550" lvl="1"/>
            <a:endParaRPr lang="en-US" sz="9600" dirty="0"/>
          </a:p>
          <a:p>
            <a:pPr marL="463550" lvl="1"/>
            <a:r>
              <a:rPr lang="en-US" sz="9600" dirty="0"/>
              <a:t>Compliance</a:t>
            </a:r>
          </a:p>
          <a:p>
            <a:pPr lvl="1"/>
            <a:endParaRPr lang="en-US" sz="800" dirty="0"/>
          </a:p>
          <a:p>
            <a:pPr marL="457200" lvl="1"/>
            <a:endParaRPr lang="en-US" sz="800" b="1" dirty="0"/>
          </a:p>
          <a:p>
            <a:pPr lvl="1"/>
            <a:endParaRPr lang="en-US" sz="800" b="1" dirty="0"/>
          </a:p>
          <a:p>
            <a:pPr lvl="1"/>
            <a:endParaRPr lang="en-US" sz="800" dirty="0"/>
          </a:p>
          <a:p>
            <a:pPr marL="457200" lvl="1"/>
            <a:endParaRPr lang="en-US" sz="800" dirty="0"/>
          </a:p>
          <a:p>
            <a:pPr marL="457200" lvl="1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651765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D3CDB30C-1F82-41E6-A067-831D6E891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2DDA86DD-F997-4F66-A87C-5B58AB6D1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D241B827-437E-40A3-A732-669230D6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84" y="1054121"/>
            <a:ext cx="9465131" cy="11841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Preparation - Changes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0" y="2088293"/>
            <a:ext cx="9465564" cy="3711776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 algn="just">
              <a:buNone/>
            </a:pPr>
            <a:r>
              <a:rPr lang="en-US" sz="11200" b="1" dirty="0">
                <a:ea typeface="+mn-lt"/>
                <a:cs typeface="+mn-lt"/>
              </a:rPr>
              <a:t>Plan to Address Change:</a:t>
            </a:r>
          </a:p>
          <a:p>
            <a:pPr marL="0" indent="0" algn="just">
              <a:buNone/>
            </a:pPr>
            <a:endParaRPr lang="en-US" sz="9600" dirty="0">
              <a:ea typeface="+mn-lt"/>
              <a:cs typeface="+mn-lt"/>
            </a:endParaRPr>
          </a:p>
          <a:p>
            <a:pPr marL="463550" lvl="1" indent="-238125" algn="just"/>
            <a:r>
              <a:rPr lang="en-US" sz="9600" dirty="0">
                <a:ea typeface="+mn-lt"/>
                <a:cs typeface="+mn-lt"/>
              </a:rPr>
              <a:t>Assign financial, budget, program and information technology (IT) key personnel to cooperatively work together:</a:t>
            </a:r>
          </a:p>
          <a:p>
            <a:pPr marL="463550" lvl="1" indent="-238125" algn="just">
              <a:buNone/>
            </a:pPr>
            <a:endParaRPr lang="en-US" sz="9200" dirty="0">
              <a:ea typeface="+mn-lt"/>
              <a:cs typeface="+mn-lt"/>
            </a:endParaRPr>
          </a:p>
          <a:p>
            <a:pPr marL="920750" lvl="3" indent="-238125" algn="just">
              <a:buFont typeface="Wingdings" panose="05000000000000000000" pitchFamily="2" charset="2"/>
              <a:buChar char="Ø"/>
            </a:pPr>
            <a:r>
              <a:rPr lang="en-US" sz="8600" dirty="0">
                <a:ea typeface="+mn-lt"/>
                <a:cs typeface="+mn-lt"/>
              </a:rPr>
              <a:t>To  address the impact of the changes.</a:t>
            </a:r>
          </a:p>
          <a:p>
            <a:pPr marL="682625" lvl="3" indent="0" algn="just">
              <a:buNone/>
            </a:pPr>
            <a:endParaRPr lang="en-US" sz="8600" dirty="0">
              <a:ea typeface="+mn-lt"/>
              <a:cs typeface="+mn-lt"/>
            </a:endParaRPr>
          </a:p>
          <a:p>
            <a:pPr marL="920750" lvl="3" indent="-238125" algn="just">
              <a:buFont typeface="Wingdings" panose="05000000000000000000" pitchFamily="2" charset="2"/>
              <a:buChar char="Ø"/>
            </a:pPr>
            <a:r>
              <a:rPr lang="en-US" sz="8600" dirty="0">
                <a:ea typeface="+mn-lt"/>
                <a:cs typeface="+mn-lt"/>
              </a:rPr>
              <a:t>Put a plan in place to successfully address impacted areas.</a:t>
            </a:r>
          </a:p>
          <a:p>
            <a:pPr marL="463550" lvl="1" indent="-238125" algn="just">
              <a:buNone/>
            </a:pPr>
            <a:endParaRPr lang="en-US" sz="9200" dirty="0">
              <a:ea typeface="+mn-lt"/>
              <a:cs typeface="+mn-lt"/>
            </a:endParaRPr>
          </a:p>
          <a:p>
            <a:pPr marL="463550" lvl="1" indent="-238125" algn="just"/>
            <a:r>
              <a:rPr lang="en-US" sz="9600" dirty="0">
                <a:ea typeface="+mn-lt"/>
                <a:cs typeface="+mn-lt"/>
              </a:rPr>
              <a:t>Know who on the team is responsible for each piece of the plan.</a:t>
            </a:r>
            <a:endParaRPr lang="en-US" sz="9600" b="1" dirty="0">
              <a:ea typeface="+mn-lt"/>
              <a:cs typeface="+mn-lt"/>
            </a:endParaRPr>
          </a:p>
          <a:p>
            <a:pPr lvl="1"/>
            <a:endParaRPr lang="en-US" sz="9200" dirty="0">
              <a:ea typeface="+mn-lt"/>
              <a:cs typeface="+mn-lt"/>
            </a:endParaRP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8052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984" y="4230093"/>
            <a:ext cx="4150581" cy="18001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Preparation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E53243-BC3F-446D-B2B2-496BA3AEBE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7" r="12083"/>
          <a:stretch/>
        </p:blipFill>
        <p:spPr>
          <a:xfrm>
            <a:off x="726308" y="457200"/>
            <a:ext cx="10800346" cy="345532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246415" y="3912525"/>
            <a:ext cx="6235268" cy="248827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28600" lvl="1" indent="0">
              <a:buNone/>
            </a:pPr>
            <a:r>
              <a:rPr lang="en-US" b="1" dirty="0"/>
              <a:t>Training </a:t>
            </a:r>
          </a:p>
          <a:p>
            <a:pPr marL="457200" lvl="1"/>
            <a:r>
              <a:rPr lang="en-US" dirty="0"/>
              <a:t>Onboarding, continuous updates training, videos or specific training to address higher risk areas. </a:t>
            </a:r>
          </a:p>
          <a:p>
            <a:pPr marL="228600" lvl="1" indent="0">
              <a:buNone/>
            </a:pPr>
            <a:r>
              <a:rPr lang="en-US" b="1" dirty="0"/>
              <a:t>Ask Questions </a:t>
            </a:r>
          </a:p>
          <a:p>
            <a:pPr marL="457200" lvl="1"/>
            <a:r>
              <a:rPr lang="en-US" dirty="0"/>
              <a:t>Federal Awarding Agency </a:t>
            </a:r>
          </a:p>
          <a:p>
            <a:pPr marL="457200" lvl="1"/>
            <a:r>
              <a:rPr lang="en-US" dirty="0"/>
              <a:t>State Accounting Office</a:t>
            </a:r>
          </a:p>
          <a:p>
            <a:pPr marL="457200" lvl="1"/>
            <a:r>
              <a:rPr lang="en-US" dirty="0"/>
              <a:t>Department of Audits and Accounts </a:t>
            </a:r>
          </a:p>
          <a:p>
            <a:pPr marL="457200" lvl="1"/>
            <a:endParaRPr lang="en-US" sz="1400" dirty="0"/>
          </a:p>
          <a:p>
            <a:pPr marL="457200" lvl="1"/>
            <a:endParaRPr lang="en-US" sz="1400" dirty="0"/>
          </a:p>
          <a:p>
            <a:pPr lvl="1"/>
            <a:endParaRPr lang="en-US" sz="1400" dirty="0"/>
          </a:p>
          <a:p>
            <a:pPr marL="457200" lvl="1"/>
            <a:endParaRPr lang="en-US" sz="1400" b="1" dirty="0"/>
          </a:p>
          <a:p>
            <a:pPr lvl="1"/>
            <a:endParaRPr lang="en-US" sz="1400" dirty="0"/>
          </a:p>
          <a:p>
            <a:pPr marL="457200" lvl="1"/>
            <a:endParaRPr lang="en-US" sz="1400" dirty="0"/>
          </a:p>
          <a:p>
            <a:pPr marL="457200" lvl="1"/>
            <a:endParaRPr lang="en-US" sz="1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BFF8DC-0AE7-4AD2-9B28-2E5F26D62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E0162AD-C6E5-4BF8-A453-76ADB3687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31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1548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531" y="4233675"/>
            <a:ext cx="4424430" cy="20157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Preparation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0C3B59-DE2C-4611-8148-812575C5C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34BEBD-862B-4A20-B3A6-FD301D8AD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31" y="1889653"/>
            <a:ext cx="10228659" cy="107401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29201" y="3176337"/>
            <a:ext cx="6548990" cy="3073114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>
              <a:buNone/>
            </a:pPr>
            <a:endParaRPr lang="en-US" sz="2000" b="1" dirty="0"/>
          </a:p>
          <a:p>
            <a:pPr marL="463550" lvl="2">
              <a:spcBef>
                <a:spcPts val="0"/>
              </a:spcBef>
            </a:pPr>
            <a:r>
              <a:rPr lang="en-US" dirty="0"/>
              <a:t>Clear, written policies and procedures for significant business transactions, information system, and applicable compliance requirements.</a:t>
            </a:r>
          </a:p>
          <a:p>
            <a:pPr marL="463550" lvl="2">
              <a:spcBef>
                <a:spcPts val="0"/>
              </a:spcBef>
            </a:pPr>
            <a:endParaRPr lang="en-US" dirty="0"/>
          </a:p>
          <a:p>
            <a:pPr marL="463550" lvl="2">
              <a:spcBef>
                <a:spcPts val="0"/>
              </a:spcBef>
            </a:pPr>
            <a:r>
              <a:rPr lang="en-US" dirty="0"/>
              <a:t>Simplify policies as much as possible while ensuring that they contain all federal and state requirements.</a:t>
            </a:r>
          </a:p>
          <a:p>
            <a:pPr marL="463550" lvl="2">
              <a:spcBef>
                <a:spcPts val="0"/>
              </a:spcBef>
            </a:pPr>
            <a:endParaRPr lang="en-US" dirty="0"/>
          </a:p>
          <a:p>
            <a:pPr marL="463550" lvl="2">
              <a:spcBef>
                <a:spcPts val="0"/>
              </a:spcBef>
            </a:pPr>
            <a:r>
              <a:rPr lang="en-US" dirty="0"/>
              <a:t>Periodically review and update policies.</a:t>
            </a:r>
          </a:p>
          <a:p>
            <a:pPr marL="463550" lvl="2">
              <a:spcBef>
                <a:spcPts val="0"/>
              </a:spcBef>
            </a:pPr>
            <a:endParaRPr lang="en-US" dirty="0"/>
          </a:p>
          <a:p>
            <a:pPr marL="463550" lvl="2">
              <a:spcBef>
                <a:spcPts val="0"/>
              </a:spcBef>
            </a:pPr>
            <a:r>
              <a:rPr lang="en-US" dirty="0"/>
              <a:t>Approved policies and procedures should be implemented.</a:t>
            </a:r>
          </a:p>
          <a:p>
            <a:pPr marL="457200" lvl="1"/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2196737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8FD74D4-C0F3-4E5B-9628-885593F0B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864" y="891539"/>
            <a:ext cx="4898135" cy="13466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Preparation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4FA8EC-281F-4A47-AF2E-9F85F2AAB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78707" y="2045368"/>
            <a:ext cx="4898135" cy="3998816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0">
              <a:buNone/>
            </a:pPr>
            <a:r>
              <a:rPr lang="en-US" b="1" dirty="0"/>
              <a:t>Maintain Documentation </a:t>
            </a:r>
            <a:r>
              <a:rPr lang="en-US" b="1" u="sng" dirty="0"/>
              <a:t>Throughout </a:t>
            </a:r>
            <a:r>
              <a:rPr lang="en-US" b="1" dirty="0"/>
              <a:t>the Year</a:t>
            </a:r>
          </a:p>
          <a:p>
            <a:pPr indent="0">
              <a:buNone/>
            </a:pPr>
            <a:endParaRPr lang="en-US" b="1" dirty="0"/>
          </a:p>
          <a:p>
            <a:pPr marL="463550" lvl="2">
              <a:spcBef>
                <a:spcPts val="0"/>
              </a:spcBef>
            </a:pPr>
            <a:r>
              <a:rPr lang="en-US" sz="2400" dirty="0"/>
              <a:t>To support financial transactions</a:t>
            </a:r>
          </a:p>
          <a:p>
            <a:pPr marL="463550" lvl="2">
              <a:spcBef>
                <a:spcPts val="0"/>
              </a:spcBef>
            </a:pPr>
            <a:endParaRPr lang="en-US" sz="2400" dirty="0"/>
          </a:p>
          <a:p>
            <a:pPr marL="463550" lvl="2">
              <a:spcBef>
                <a:spcPts val="0"/>
              </a:spcBef>
            </a:pPr>
            <a:r>
              <a:rPr lang="en-US" sz="2400" dirty="0"/>
              <a:t>To evidence controls (e.g. document independent reviews and approval, segregation of duties)</a:t>
            </a:r>
          </a:p>
          <a:p>
            <a:pPr marL="463550" lvl="2">
              <a:spcBef>
                <a:spcPts val="0"/>
              </a:spcBef>
            </a:pPr>
            <a:endParaRPr lang="en-US" sz="2400" dirty="0"/>
          </a:p>
          <a:p>
            <a:pPr marL="463550" lvl="2">
              <a:spcBef>
                <a:spcPts val="0"/>
              </a:spcBef>
            </a:pPr>
            <a:r>
              <a:rPr lang="en-US" sz="2400" dirty="0"/>
              <a:t>To evidence compliance activities performed</a:t>
            </a:r>
          </a:p>
          <a:p>
            <a:pPr marL="463550" lvl="2">
              <a:spcBef>
                <a:spcPts val="0"/>
              </a:spcBef>
            </a:pPr>
            <a:endParaRPr lang="en-US" sz="2400" dirty="0"/>
          </a:p>
          <a:p>
            <a:pPr marL="463550" lvl="2">
              <a:spcBef>
                <a:spcPts val="0"/>
              </a:spcBef>
            </a:pPr>
            <a:r>
              <a:rPr lang="en-US" sz="2400" dirty="0"/>
              <a:t>Approvals from federal awarding agencies providing waivers to requirements</a:t>
            </a:r>
          </a:p>
          <a:p>
            <a:pPr marL="457200" lvl="1"/>
            <a:endParaRPr lang="en-US" sz="1900" dirty="0"/>
          </a:p>
        </p:txBody>
      </p:sp>
      <p:pic>
        <p:nvPicPr>
          <p:cNvPr id="11" name="Picture 10" descr="Paper files on the table">
            <a:extLst>
              <a:ext uri="{FF2B5EF4-FFF2-40B4-BE49-F238E27FC236}">
                <a16:creationId xmlns:a16="http://schemas.microsoft.com/office/drawing/2014/main" id="{B7E88CDF-F9FE-4E2F-B18F-50E5DEFC89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0" r="12448"/>
          <a:stretch/>
        </p:blipFill>
        <p:spPr>
          <a:xfrm>
            <a:off x="6552330" y="891540"/>
            <a:ext cx="5639670" cy="507111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0092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11272742" cy="3918123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84AFC6-EF8F-4010-9ABC-BC3D4BA2F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69" y="1097339"/>
            <a:ext cx="10011831" cy="26238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solidFill>
                  <a:srgbClr val="FFFFFF"/>
                </a:solidFill>
              </a:rPr>
              <a:t>Audit Observations</a:t>
            </a:r>
            <a:br>
              <a:rPr lang="en-US" sz="6600" dirty="0">
                <a:solidFill>
                  <a:srgbClr val="FFFFFF"/>
                </a:solidFill>
              </a:rPr>
            </a:br>
            <a:r>
              <a:rPr lang="en-US" sz="6600" dirty="0">
                <a:solidFill>
                  <a:srgbClr val="FFFFFF"/>
                </a:solidFill>
                <a:cs typeface="Calibri Light"/>
              </a:rPr>
              <a:t>More Tips</a:t>
            </a:r>
            <a:endParaRPr lang="en-US" sz="6600" kern="1200" dirty="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E8F46F-D590-45CD-AF41-A04DC11D1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17136"/>
            <a:ext cx="2112264" cy="1892808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33989" y="4521269"/>
            <a:ext cx="6720830" cy="1877811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4521270"/>
            <a:ext cx="2115455" cy="189020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671C5D-08B2-46D0-8A09-2D8E4D7171A1}"/>
              </a:ext>
            </a:extLst>
          </p:cNvPr>
          <p:cNvSpPr txBox="1"/>
          <p:nvPr/>
        </p:nvSpPr>
        <p:spPr>
          <a:xfrm>
            <a:off x="3058584" y="4809734"/>
            <a:ext cx="609600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/>
              <a:t>Tip 3. </a:t>
            </a:r>
            <a:r>
              <a:rPr lang="en-US" sz="2400" dirty="0"/>
              <a:t>Learn from Audit Observations</a:t>
            </a:r>
          </a:p>
        </p:txBody>
      </p:sp>
    </p:spTree>
    <p:extLst>
      <p:ext uri="{BB962C8B-B14F-4D97-AF65-F5344CB8AC3E}">
        <p14:creationId xmlns:p14="http://schemas.microsoft.com/office/powerpoint/2010/main" val="34235519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FD74D4-C0F3-4E5B-9628-885593F0B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864" y="891539"/>
            <a:ext cx="4898135" cy="13466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Financial Reporting 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4FA8EC-281F-4A47-AF2E-9F85F2AAB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97864" y="1888959"/>
            <a:ext cx="4878978" cy="4155226"/>
          </a:xfr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0" indent="0">
              <a:buNone/>
            </a:pPr>
            <a:r>
              <a:rPr lang="en-US" sz="6000" b="1" dirty="0"/>
              <a:t>Review period 998 Journal Entries (JEs) and Post-Closing Adjustments (PCAs)</a:t>
            </a:r>
          </a:p>
          <a:p>
            <a:pPr marL="0" indent="0">
              <a:buNone/>
            </a:pPr>
            <a:endParaRPr lang="en-US" sz="2400" b="1" dirty="0"/>
          </a:p>
          <a:p>
            <a:pPr marL="463550" lvl="1"/>
            <a:r>
              <a:rPr lang="en-US" sz="5100" dirty="0"/>
              <a:t>Determine why are they occurring.</a:t>
            </a:r>
          </a:p>
          <a:p>
            <a:pPr marL="463550" lvl="1"/>
            <a:endParaRPr lang="en-US" sz="5100" dirty="0"/>
          </a:p>
          <a:p>
            <a:pPr marL="463550" lvl="1"/>
            <a:r>
              <a:rPr lang="en-US" sz="5100" dirty="0"/>
              <a:t>Create a listing of 998 JEs and PCAs you expect to make each year.</a:t>
            </a:r>
          </a:p>
          <a:p>
            <a:pPr marL="463550" lvl="1"/>
            <a:endParaRPr lang="en-US" sz="5100" dirty="0"/>
          </a:p>
          <a:p>
            <a:pPr marL="463550" lvl="1"/>
            <a:r>
              <a:rPr lang="en-US" sz="5100" dirty="0"/>
              <a:t>Can anything be put in place to reduce the number of 998 JEs/PCAs?</a:t>
            </a:r>
          </a:p>
          <a:p>
            <a:pPr marL="463550" lvl="1"/>
            <a:endParaRPr lang="en-US" sz="5100" dirty="0"/>
          </a:p>
          <a:p>
            <a:pPr marL="463550" lvl="1"/>
            <a:r>
              <a:rPr lang="en-US" sz="5100" dirty="0"/>
              <a:t>Can a process be put in place throughout the year to record transactions when they occur rather than performing 998 JEs/PCAs?</a:t>
            </a:r>
          </a:p>
          <a:p>
            <a:pPr marL="228600" lvl="1"/>
            <a:endParaRPr lang="en-US" sz="1700" dirty="0"/>
          </a:p>
        </p:txBody>
      </p:sp>
      <p:pic>
        <p:nvPicPr>
          <p:cNvPr id="5" name="Picture 4" descr="Person working with laptop and notepad">
            <a:extLst>
              <a:ext uri="{FF2B5EF4-FFF2-40B4-BE49-F238E27FC236}">
                <a16:creationId xmlns:a16="http://schemas.microsoft.com/office/drawing/2014/main" id="{0A33DDED-23B0-4141-BAD3-2A82292428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7" r="15300"/>
          <a:stretch/>
        </p:blipFill>
        <p:spPr>
          <a:xfrm>
            <a:off x="6552330" y="891540"/>
            <a:ext cx="5639670" cy="507111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56365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D3CDB30C-1F82-41E6-A067-831D6E891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DA86DD-F997-4F66-A87C-5B58AB6D1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D241B827-437E-40A3-A732-669230D6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84" y="1054121"/>
            <a:ext cx="9465131" cy="11841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>
                <a:cs typeface="Calibri Light"/>
              </a:rPr>
              <a:t>Financial Reporting 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0" y="2399099"/>
            <a:ext cx="9465564" cy="3400969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463550" indent="-238125">
              <a:buNone/>
            </a:pPr>
            <a:r>
              <a:rPr lang="en-US" b="1" dirty="0">
                <a:cs typeface="Calibri"/>
              </a:rPr>
              <a:t>Federal Revenue Reconciliations</a:t>
            </a:r>
            <a:endParaRPr lang="en-US" b="1" dirty="0"/>
          </a:p>
          <a:p>
            <a:pPr marL="463550" lvl="1" indent="-238125"/>
            <a:r>
              <a:rPr lang="en-US" dirty="0">
                <a:cs typeface="Calibri"/>
              </a:rPr>
              <a:t>Are reconciliations being performed monthly?</a:t>
            </a:r>
          </a:p>
          <a:p>
            <a:pPr marL="463550" lvl="1" indent="-238125"/>
            <a:r>
              <a:rPr lang="en-US" dirty="0">
                <a:cs typeface="Calibri"/>
              </a:rPr>
              <a:t>Reconcile Federal Expenditures to Federal Revenue</a:t>
            </a:r>
          </a:p>
          <a:p>
            <a:pPr marL="463550" lvl="1" indent="-238125">
              <a:buNone/>
            </a:pPr>
            <a:endParaRPr lang="en-US" dirty="0">
              <a:cs typeface="Calibri"/>
            </a:endParaRPr>
          </a:p>
          <a:p>
            <a:pPr marL="463550" indent="-238125">
              <a:buNone/>
            </a:pPr>
            <a:r>
              <a:rPr lang="en-US" b="1" dirty="0">
                <a:cs typeface="Calibri"/>
              </a:rPr>
              <a:t>Federal Receivable</a:t>
            </a:r>
          </a:p>
          <a:p>
            <a:pPr marL="463550" lvl="1" indent="-238125"/>
            <a:r>
              <a:rPr lang="en-US" dirty="0">
                <a:cs typeface="Calibri"/>
              </a:rPr>
              <a:t>Last year EB + Federal Revenue – Drawdowns = Current Year Receivable</a:t>
            </a:r>
          </a:p>
          <a:p>
            <a:pPr marL="463550" lvl="1" indent="-238125">
              <a:buNone/>
            </a:pPr>
            <a:endParaRPr lang="en-US" dirty="0">
              <a:cs typeface="Calibri"/>
            </a:endParaRPr>
          </a:p>
          <a:p>
            <a:pPr marL="463550" indent="-238125">
              <a:buNone/>
            </a:pPr>
            <a:r>
              <a:rPr lang="en-US" b="1" dirty="0">
                <a:cs typeface="Calibri"/>
              </a:rPr>
              <a:t>Inter-Organization Transfers</a:t>
            </a:r>
          </a:p>
          <a:p>
            <a:pPr marL="463550" lvl="1" indent="-238125"/>
            <a:r>
              <a:rPr lang="en-US" dirty="0">
                <a:cs typeface="Calibri"/>
              </a:rPr>
              <a:t>Agencies transferring money to each other should </a:t>
            </a:r>
            <a:r>
              <a:rPr lang="en-US" u="sng" dirty="0">
                <a:cs typeface="Calibri"/>
              </a:rPr>
              <a:t>touch base </a:t>
            </a:r>
            <a:r>
              <a:rPr lang="en-US" dirty="0">
                <a:cs typeface="Calibri"/>
              </a:rPr>
              <a:t>with each other and verify the amounts they are reporting to SAO on the Inter-Organization Form are in sync.  </a:t>
            </a:r>
            <a:r>
              <a:rPr lang="en-US" b="1" u="sng" dirty="0">
                <a:cs typeface="Calibri"/>
              </a:rPr>
              <a:t>Due To </a:t>
            </a:r>
            <a:r>
              <a:rPr lang="en-US" dirty="0">
                <a:cs typeface="Calibri"/>
              </a:rPr>
              <a:t>and </a:t>
            </a:r>
            <a:r>
              <a:rPr lang="en-US" b="1" u="sng" dirty="0">
                <a:cs typeface="Calibri"/>
              </a:rPr>
              <a:t>Due From </a:t>
            </a:r>
            <a:r>
              <a:rPr lang="en-US" dirty="0">
                <a:cs typeface="Calibri"/>
              </a:rPr>
              <a:t>should </a:t>
            </a:r>
            <a:r>
              <a:rPr lang="en-US" b="1" u="sng" dirty="0">
                <a:cs typeface="Calibri"/>
              </a:rPr>
              <a:t>Equal</a:t>
            </a:r>
            <a:r>
              <a:rPr lang="en-US" b="1" dirty="0"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30257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FD74D4-C0F3-4E5B-9628-885593F0B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864" y="891539"/>
            <a:ext cx="4898135" cy="13466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Financial Reporting 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4FA8EC-281F-4A47-AF2E-9F85F2AAB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97864" y="2399100"/>
            <a:ext cx="4878978" cy="364508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/>
              <a:t>Bank Reconciliation</a:t>
            </a:r>
          </a:p>
          <a:p>
            <a:pPr marL="463550" lvl="1"/>
            <a:r>
              <a:rPr lang="en-US" dirty="0"/>
              <a:t>Timely manner</a:t>
            </a:r>
          </a:p>
          <a:p>
            <a:pPr marL="463550" lvl="1"/>
            <a:endParaRPr lang="en-US" dirty="0"/>
          </a:p>
          <a:p>
            <a:pPr marL="463550" lvl="1"/>
            <a:r>
              <a:rPr lang="en-US" dirty="0"/>
              <a:t>Address outstanding items</a:t>
            </a:r>
          </a:p>
          <a:p>
            <a:pPr marL="463550" lvl="1"/>
            <a:endParaRPr lang="en-US" dirty="0"/>
          </a:p>
          <a:p>
            <a:pPr marL="463550" lvl="1"/>
            <a:r>
              <a:rPr lang="en-US" dirty="0"/>
              <a:t>Make sure outstanding items are addressed within a reasonable time period </a:t>
            </a:r>
          </a:p>
          <a:p>
            <a:pPr marL="463550" lvl="1"/>
            <a:endParaRPr lang="en-US" dirty="0"/>
          </a:p>
          <a:p>
            <a:pPr marL="463550" lvl="1"/>
            <a:r>
              <a:rPr lang="en-US" dirty="0"/>
              <a:t>Circle back – Ensure outstanding items are resolved</a:t>
            </a:r>
          </a:p>
          <a:p>
            <a:pPr marL="228600" lvl="1"/>
            <a:endParaRPr lang="en-US" sz="2000" dirty="0"/>
          </a:p>
        </p:txBody>
      </p:sp>
      <p:pic>
        <p:nvPicPr>
          <p:cNvPr id="9" name="Picture 8" descr="People working on a computer">
            <a:extLst>
              <a:ext uri="{FF2B5EF4-FFF2-40B4-BE49-F238E27FC236}">
                <a16:creationId xmlns:a16="http://schemas.microsoft.com/office/drawing/2014/main" id="{9793048D-CB0D-430C-96BA-094C999D63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66"/>
          <a:stretch/>
        </p:blipFill>
        <p:spPr>
          <a:xfrm>
            <a:off x="6552330" y="891540"/>
            <a:ext cx="5639670" cy="507111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1094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3436464-8D60-488B-86F4-6F5BCF22B1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2077654"/>
              </p:ext>
            </p:extLst>
          </p:nvPr>
        </p:nvGraphicFramePr>
        <p:xfrm>
          <a:off x="926859" y="714028"/>
          <a:ext cx="10337975" cy="5426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885160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D3CDB30C-1F82-41E6-A067-831D6E891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DA86DD-F997-4F66-A87C-5B58AB6D1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D241B827-437E-40A3-A732-669230D6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84" y="1054121"/>
            <a:ext cx="9465131" cy="11841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>
                <a:cs typeface="Calibri Light"/>
              </a:rPr>
              <a:t>Federal 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0" y="1997243"/>
            <a:ext cx="9465564" cy="380282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cs typeface="Calibri"/>
              </a:rPr>
              <a:t>Eligibility</a:t>
            </a:r>
          </a:p>
          <a:p>
            <a:pPr marL="463550" indent="-238125"/>
            <a:r>
              <a:rPr lang="en-US" sz="2400" dirty="0">
                <a:cs typeface="Calibri"/>
              </a:rPr>
              <a:t>Make sure the system captures the compliance requirements.</a:t>
            </a:r>
          </a:p>
          <a:p>
            <a:pPr marL="463550" indent="-238125">
              <a:buNone/>
            </a:pPr>
            <a:endParaRPr lang="en-US" sz="2400" dirty="0">
              <a:cs typeface="Calibri"/>
            </a:endParaRPr>
          </a:p>
          <a:p>
            <a:pPr marL="463550" indent="-238125"/>
            <a:r>
              <a:rPr lang="en-US" sz="2400" dirty="0">
                <a:cs typeface="Calibri"/>
              </a:rPr>
              <a:t>Spot check transactions to make sure the configurations in the system are working correctly. </a:t>
            </a:r>
          </a:p>
          <a:p>
            <a:pPr marL="463550" indent="-238125">
              <a:buNone/>
            </a:pPr>
            <a:endParaRPr lang="en-US" sz="2400" dirty="0">
              <a:cs typeface="Calibri"/>
            </a:endParaRPr>
          </a:p>
          <a:p>
            <a:pPr marL="463550" indent="-238125"/>
            <a:r>
              <a:rPr lang="en-US" sz="2400" dirty="0">
                <a:cs typeface="Calibri"/>
              </a:rPr>
              <a:t>Reconcile your eligibility payments to TeamWorks throughout the year.</a:t>
            </a:r>
          </a:p>
          <a:p>
            <a:pPr marL="463550" indent="-238125">
              <a:buNone/>
            </a:pPr>
            <a:endParaRPr lang="en-US" sz="2400" dirty="0">
              <a:cs typeface="Calibri"/>
            </a:endParaRPr>
          </a:p>
          <a:p>
            <a:pPr marL="463550" indent="-238125"/>
            <a:r>
              <a:rPr lang="en-US" sz="2400" dirty="0">
                <a:cs typeface="Calibri"/>
              </a:rPr>
              <a:t>Review your processes and make sure they are meeting or exceeding the Federal Requirements.  </a:t>
            </a:r>
          </a:p>
          <a:p>
            <a:pPr marL="228600" lvl="1" indent="0">
              <a:buNone/>
            </a:pPr>
            <a:endParaRPr lang="en-US" sz="2000" b="1" dirty="0">
              <a:cs typeface="Calibri"/>
            </a:endParaRPr>
          </a:p>
          <a:p>
            <a:pPr marL="0"/>
            <a:endParaRPr lang="en-US" sz="24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1555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D3CDB30C-1F82-41E6-A067-831D6E891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DA86DD-F997-4F66-A87C-5B58AB6D1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D241B827-437E-40A3-A732-669230D6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84" y="1054121"/>
            <a:ext cx="9465131" cy="11841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>
                <a:cs typeface="Calibri Light"/>
              </a:rPr>
              <a:t>Federal 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0" y="1997243"/>
            <a:ext cx="9465564" cy="38028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cs typeface="Calibri"/>
              </a:rPr>
              <a:t>Eligibility</a:t>
            </a:r>
          </a:p>
          <a:p>
            <a:pPr marL="463550" indent="-238125"/>
            <a:r>
              <a:rPr lang="en-US" sz="2400" dirty="0">
                <a:cs typeface="Calibri"/>
              </a:rPr>
              <a:t>Eligibility Requirements - All applicable program staff (e.g. intake staff, managers, etc.) should know the eligibility requirements</a:t>
            </a:r>
          </a:p>
          <a:p>
            <a:pPr marL="1377950" lvl="6" indent="-463550"/>
            <a:r>
              <a:rPr lang="en-US" sz="2000" dirty="0">
                <a:cs typeface="Calibri"/>
              </a:rPr>
              <a:t>Training</a:t>
            </a:r>
          </a:p>
          <a:p>
            <a:pPr marL="1377950" lvl="6" indent="-463550"/>
            <a:r>
              <a:rPr lang="en-US" sz="2000" dirty="0">
                <a:cs typeface="Calibri"/>
              </a:rPr>
              <a:t>Checklists</a:t>
            </a:r>
          </a:p>
          <a:p>
            <a:pPr marL="463550" lvl="4" indent="-463550">
              <a:buNone/>
            </a:pPr>
            <a:endParaRPr lang="en-US" sz="1200" dirty="0">
              <a:cs typeface="Calibri"/>
            </a:endParaRPr>
          </a:p>
          <a:p>
            <a:pPr marL="463550" lvl="1" indent="-238125"/>
            <a:r>
              <a:rPr lang="en-US" dirty="0">
                <a:cs typeface="Calibri"/>
              </a:rPr>
              <a:t>Ensure eligibility redeterminations are done timely</a:t>
            </a:r>
          </a:p>
          <a:p>
            <a:pPr marL="1377950" lvl="6" indent="-463550"/>
            <a:r>
              <a:rPr lang="en-US" sz="2000" dirty="0">
                <a:cs typeface="Calibri"/>
              </a:rPr>
              <a:t>If possible, set systems to flag redeterminations as they become due</a:t>
            </a:r>
          </a:p>
          <a:p>
            <a:pPr marL="1377950" lvl="6" indent="-463550"/>
            <a:r>
              <a:rPr lang="en-US" sz="2000" dirty="0">
                <a:cs typeface="Calibri"/>
              </a:rPr>
              <a:t>Generate Ad hoc reports to report upcoming redeterminations</a:t>
            </a:r>
          </a:p>
          <a:p>
            <a:pPr marL="1377950" lvl="6" indent="-463550"/>
            <a:r>
              <a:rPr lang="en-US" sz="2000" dirty="0">
                <a:cs typeface="Calibri"/>
              </a:rPr>
              <a:t>Oversee that the redeterminations occur</a:t>
            </a:r>
          </a:p>
          <a:p>
            <a:pPr marL="228600" lvl="1" indent="0">
              <a:buNone/>
            </a:pPr>
            <a:endParaRPr lang="en-US" sz="2000" b="1" dirty="0">
              <a:cs typeface="Calibri"/>
            </a:endParaRPr>
          </a:p>
          <a:p>
            <a:pPr marL="0"/>
            <a:endParaRPr lang="en-US" sz="24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55024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531" y="4233675"/>
            <a:ext cx="4424430" cy="20157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IT General Controls (ITGC) 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0C3B59-DE2C-4611-8148-812575C5C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ADD391-3ED7-46E5-B6F7-E52B3137B2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1"/>
          <a:stretch/>
        </p:blipFill>
        <p:spPr>
          <a:xfrm>
            <a:off x="1349531" y="1439861"/>
            <a:ext cx="10228659" cy="1973593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417733" y="4212709"/>
            <a:ext cx="5160457" cy="2036742"/>
          </a:xfr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indent="0">
              <a:buNone/>
            </a:pPr>
            <a:r>
              <a:rPr lang="en-US" sz="9600" b="1" dirty="0"/>
              <a:t>Inappropriate Segregation of Duties (</a:t>
            </a:r>
            <a:r>
              <a:rPr lang="en-US" sz="9600" b="1" dirty="0" err="1"/>
              <a:t>SoD</a:t>
            </a:r>
            <a:r>
              <a:rPr lang="en-US" sz="9600" b="1" dirty="0"/>
              <a:t>) and Access</a:t>
            </a:r>
          </a:p>
          <a:p>
            <a:pPr marL="0"/>
            <a:endParaRPr lang="en-US" sz="8000" dirty="0"/>
          </a:p>
          <a:p>
            <a:pPr marL="457200" lvl="1"/>
            <a:r>
              <a:rPr lang="en-US" sz="8000" dirty="0"/>
              <a:t>Review system roles periodically to remove inappropriate permissions to allow proper segregation of duties within the role.</a:t>
            </a:r>
          </a:p>
          <a:p>
            <a:pPr marL="457200" lvl="1"/>
            <a:endParaRPr lang="en-US" sz="8000" dirty="0"/>
          </a:p>
          <a:p>
            <a:pPr marL="457200" lvl="1"/>
            <a:r>
              <a:rPr lang="en-US" sz="8000" dirty="0"/>
              <a:t>Review user access and privileged IT access periodically in the system, database, and operating system to determine access is based on least privilege and appropriate segregation of duties exist.</a:t>
            </a:r>
          </a:p>
          <a:p>
            <a:pPr marL="457200" lvl="1"/>
            <a:endParaRPr lang="en-US" sz="1300" dirty="0"/>
          </a:p>
          <a:p>
            <a:pPr marL="228600" lvl="1"/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9007963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D3CDB30C-1F82-41E6-A067-831D6E891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DA86DD-F997-4F66-A87C-5B58AB6D1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D241B827-437E-40A3-A732-669230D6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84" y="1054121"/>
            <a:ext cx="9465131" cy="11841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>
                <a:cs typeface="Calibri Light"/>
              </a:rPr>
              <a:t>IT General Controls (ITGC) 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0" y="2399099"/>
            <a:ext cx="9465564" cy="34009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cs typeface="Calibri"/>
              </a:rPr>
              <a:t>Inappropriate Segregation of Duties (SoD) and Access</a:t>
            </a:r>
          </a:p>
          <a:p>
            <a:pPr marL="228600" lvl="1" indent="0">
              <a:buNone/>
            </a:pPr>
            <a:endParaRPr lang="en-US" dirty="0">
              <a:cs typeface="Calibri"/>
            </a:endParaRPr>
          </a:p>
          <a:p>
            <a:pPr marL="571500" lvl="1" indent="-342900"/>
            <a:r>
              <a:rPr lang="en-US" dirty="0">
                <a:cs typeface="Calibri"/>
              </a:rPr>
              <a:t>New user access requests reviewed to determine access is based on need and does not allow improper segregation of duties.</a:t>
            </a:r>
          </a:p>
          <a:p>
            <a:pPr marL="228600" lvl="1" indent="0">
              <a:buNone/>
            </a:pPr>
            <a:endParaRPr lang="en-US" dirty="0">
              <a:cs typeface="Calibri"/>
            </a:endParaRPr>
          </a:p>
          <a:p>
            <a:pPr marL="571500" lvl="1" indent="-342900"/>
            <a:r>
              <a:rPr lang="en-US" dirty="0">
                <a:cs typeface="Calibri"/>
              </a:rPr>
              <a:t>Terminated or transferred employee access removed in a timely manner from the </a:t>
            </a:r>
            <a:r>
              <a:rPr lang="en-US" dirty="0"/>
              <a:t>system, database, and operating system.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46194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43493-1EC8-41C9-B7B0-D07846866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811" y="1280262"/>
            <a:ext cx="9122584" cy="1325563"/>
          </a:xfrm>
        </p:spPr>
        <p:txBody>
          <a:bodyPr>
            <a:normAutofit/>
          </a:bodyPr>
          <a:lstStyle/>
          <a:p>
            <a:r>
              <a:rPr lang="en-US" dirty="0"/>
              <a:t>Thank you</a:t>
            </a: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A9616D99-AEFB-4C95-84EF-5DEC698D9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D0F97023-F626-4FC5-8C2D-753B5C7F4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1" name="Content Placeholder 10" descr="Yellow question mark">
            <a:extLst>
              <a:ext uri="{FF2B5EF4-FFF2-40B4-BE49-F238E27FC236}">
                <a16:creationId xmlns:a16="http://schemas.microsoft.com/office/drawing/2014/main" id="{1ED76EA4-D8DD-43ED-8634-D38E62558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69" y="3429000"/>
            <a:ext cx="3795172" cy="227699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67C6B1-D17F-4F7A-ABE1-8337E07B6CBF}"/>
              </a:ext>
            </a:extLst>
          </p:cNvPr>
          <p:cNvSpPr txBox="1"/>
          <p:nvPr/>
        </p:nvSpPr>
        <p:spPr>
          <a:xfrm>
            <a:off x="1668162" y="2605825"/>
            <a:ext cx="53257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Kristina Turner, Deputy State Auditor </a:t>
            </a:r>
          </a:p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404.657.4352 | </a:t>
            </a:r>
            <a:r>
              <a:rPr lang="en-US" sz="20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turnerka</a:t>
            </a:r>
            <a:r>
              <a:rPr lang="en-US" sz="2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@audits.ga.gov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Jessica Parent, Director</a:t>
            </a:r>
          </a:p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404.463.0173 | </a:t>
            </a:r>
            <a:r>
              <a:rPr lang="en-US" sz="2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parent@audits.ga.gov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83022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8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ADF80E5-EB5D-43D9-8D9C-FF64FCC971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450768"/>
              </p:ext>
            </p:extLst>
          </p:nvPr>
        </p:nvGraphicFramePr>
        <p:xfrm>
          <a:off x="926859" y="777568"/>
          <a:ext cx="10337975" cy="5612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83424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9DB63-3ECB-439B-9B4E-362C3AEA7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dirty="0"/>
              <a:t>Technology Advances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DE543-C947-4947-BCCB-28AD36A17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574" y="4098665"/>
            <a:ext cx="7485413" cy="2106872"/>
          </a:xfrm>
        </p:spPr>
        <p:txBody>
          <a:bodyPr anchor="b">
            <a:normAutofit/>
          </a:bodyPr>
          <a:lstStyle/>
          <a:p>
            <a:r>
              <a:rPr lang="en-US" dirty="0"/>
              <a:t>Robotic Process Automation</a:t>
            </a:r>
          </a:p>
          <a:p>
            <a:r>
              <a:rPr lang="en-US" dirty="0"/>
              <a:t>Innovation Hub</a:t>
            </a:r>
          </a:p>
          <a:p>
            <a:r>
              <a:rPr lang="en-US" dirty="0"/>
              <a:t>Client Portal</a:t>
            </a:r>
          </a:p>
          <a:p>
            <a:r>
              <a:rPr lang="en-US" dirty="0"/>
              <a:t>New Website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360F2D8-C3C7-4975-A524-A22FF9F7C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7" b="12363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378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43493-1EC8-41C9-B7B0-D07846866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811" y="1280262"/>
            <a:ext cx="9122584" cy="1325563"/>
          </a:xfrm>
        </p:spPr>
        <p:txBody>
          <a:bodyPr>
            <a:normAutofit/>
          </a:bodyPr>
          <a:lstStyle/>
          <a:p>
            <a:r>
              <a:rPr lang="en-US" dirty="0"/>
              <a:t>Robotic Process Automation (RPA)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631C00-3577-4FDD-9463-951F5D83C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4323" y="2585186"/>
            <a:ext cx="6737638" cy="3407286"/>
          </a:xfrm>
        </p:spPr>
        <p:txBody>
          <a:bodyPr>
            <a:normAutofit/>
          </a:bodyPr>
          <a:lstStyle/>
          <a:p>
            <a:r>
              <a:rPr lang="en-US" sz="2400" dirty="0"/>
              <a:t>Automated Processes to retrieve Audit Data from Various Public Websites</a:t>
            </a:r>
          </a:p>
          <a:p>
            <a:r>
              <a:rPr lang="en-US" sz="2400" dirty="0"/>
              <a:t>Automated Process to Publish Audit Reports</a:t>
            </a:r>
          </a:p>
          <a:p>
            <a:r>
              <a:rPr lang="en-US" sz="2400" dirty="0"/>
              <a:t>Automated Processes to create standard letters and reports</a:t>
            </a:r>
          </a:p>
          <a:p>
            <a:pPr marL="0" indent="0">
              <a:buNone/>
            </a:pPr>
            <a:r>
              <a:rPr lang="en-US" sz="2400" dirty="0"/>
              <a:t>Freeing up time to focus on improving the audit experience, client needs, and delivering quality services. </a:t>
            </a: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A9616D99-AEFB-4C95-84EF-5DEC698D9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D0F97023-F626-4FC5-8C2D-753B5C7F4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F51BCD6E-75B9-4744-9E45-4CDDD520B0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-188" r="145" b="15054"/>
          <a:stretch/>
        </p:blipFill>
        <p:spPr>
          <a:xfrm rot="21600000">
            <a:off x="8151962" y="3518870"/>
            <a:ext cx="2542433" cy="153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65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679245A0-EF2A-46FE-AC09-8CD34B197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D0E15A-BBD6-4E9A-AD33-AC3616F1F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1345"/>
            <a:ext cx="6151654" cy="148808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Innovation Hub</a:t>
            </a:r>
          </a:p>
        </p:txBody>
      </p:sp>
      <p:pic>
        <p:nvPicPr>
          <p:cNvPr id="3" name="Picture 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09B22A6D-10F3-4693-94EB-5DB85BB986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73" b="-2"/>
          <a:stretch/>
        </p:blipFill>
        <p:spPr>
          <a:xfrm>
            <a:off x="176057" y="1543440"/>
            <a:ext cx="8181870" cy="5133215"/>
          </a:xfrm>
          <a:prstGeom prst="rect">
            <a:avLst/>
          </a:prstGeom>
        </p:spPr>
      </p:pic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BD0CC050-367F-4235-A987-1AD875CCE2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74" r="2" b="2468"/>
          <a:stretch/>
        </p:blipFill>
        <p:spPr>
          <a:xfrm>
            <a:off x="8357927" y="1845427"/>
            <a:ext cx="3632165" cy="323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88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759</TotalTime>
  <Words>2041</Words>
  <Application>Microsoft Office PowerPoint</Application>
  <PresentationFormat>Widescreen</PresentationFormat>
  <Paragraphs>428</Paragraphs>
  <Slides>54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Arial</vt:lpstr>
      <vt:lpstr>Arial Nova</vt:lpstr>
      <vt:lpstr>Arial,Sans-Serif</vt:lpstr>
      <vt:lpstr>Calibri</vt:lpstr>
      <vt:lpstr>Calibri Light</vt:lpstr>
      <vt:lpstr>Source Sans Pro</vt:lpstr>
      <vt:lpstr>Source Sans Pro Bold</vt:lpstr>
      <vt:lpstr>Wingdings</vt:lpstr>
      <vt:lpstr>Office Theme</vt:lpstr>
      <vt:lpstr>PowerPoint Presentation</vt:lpstr>
      <vt:lpstr>Objectives</vt:lpstr>
      <vt:lpstr>PowerPoint Presentation</vt:lpstr>
      <vt:lpstr>PowerPoint Presentation</vt:lpstr>
      <vt:lpstr>PowerPoint Presentation</vt:lpstr>
      <vt:lpstr>PowerPoint Presentation</vt:lpstr>
      <vt:lpstr>Technology Advances</vt:lpstr>
      <vt:lpstr>Robotic Process Automation (RPA)</vt:lpstr>
      <vt:lpstr>Innovation Hub</vt:lpstr>
      <vt:lpstr>Client Portal –  Information at Your Fingertips</vt:lpstr>
      <vt:lpstr>Client Portal –  Information at Your Fingertips</vt:lpstr>
      <vt:lpstr>Client Portal –  Information at Your Fingertips</vt:lpstr>
      <vt:lpstr>PowerPoint Presentation</vt:lpstr>
      <vt:lpstr>PowerPoint Presentation</vt:lpstr>
      <vt:lpstr>Improved  Report Search</vt:lpstr>
      <vt:lpstr>PowerPoint Presentation</vt:lpstr>
      <vt:lpstr>PowerPoint Presentation</vt:lpstr>
      <vt:lpstr>PowerPoint Presentation</vt:lpstr>
      <vt:lpstr>Three Models Considered</vt:lpstr>
      <vt:lpstr>The Hybrid Model</vt:lpstr>
      <vt:lpstr>DOAA Guiding Principles for Workplace Location</vt:lpstr>
      <vt:lpstr>Hybrid Model – Performing Audits</vt:lpstr>
      <vt:lpstr>Hybrid Model – Performing Audits </vt:lpstr>
      <vt:lpstr>Tips for Preparing for a  Successful Single Audit  </vt:lpstr>
      <vt:lpstr>Single Audit: What, Why, Who, and How?</vt:lpstr>
      <vt:lpstr>What? – Single Audit </vt:lpstr>
      <vt:lpstr>Why? </vt:lpstr>
      <vt:lpstr>Who? – State of Georgia </vt:lpstr>
      <vt:lpstr>How? – Objectives</vt:lpstr>
      <vt:lpstr>How? – Objectives</vt:lpstr>
      <vt:lpstr>Everchanging Landscape</vt:lpstr>
      <vt:lpstr>GASB Effective Dates  (after GASB 95)</vt:lpstr>
      <vt:lpstr>PowerPoint Presentation</vt:lpstr>
      <vt:lpstr>PowerPoint Presentation</vt:lpstr>
      <vt:lpstr>PowerPoint Presentation</vt:lpstr>
      <vt:lpstr>PowerPoint Presentation</vt:lpstr>
      <vt:lpstr>Preparation</vt:lpstr>
      <vt:lpstr>Preparation</vt:lpstr>
      <vt:lpstr>Preparation - Changes</vt:lpstr>
      <vt:lpstr>Preparation - Changes</vt:lpstr>
      <vt:lpstr>Preparation – Changes Determine the Impact of Changes to:</vt:lpstr>
      <vt:lpstr>Preparation - Changes</vt:lpstr>
      <vt:lpstr>Preparation</vt:lpstr>
      <vt:lpstr>Preparation</vt:lpstr>
      <vt:lpstr>Preparation</vt:lpstr>
      <vt:lpstr>Audit Observations More Tips</vt:lpstr>
      <vt:lpstr>Financial Reporting </vt:lpstr>
      <vt:lpstr>Financial Reporting </vt:lpstr>
      <vt:lpstr>Financial Reporting </vt:lpstr>
      <vt:lpstr>Federal </vt:lpstr>
      <vt:lpstr>Federal </vt:lpstr>
      <vt:lpstr>IT General Controls (ITGC) </vt:lpstr>
      <vt:lpstr>IT General Controls (ITGC) 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Kristina Turner</dc:creator>
  <cp:lastModifiedBy>Jess Parent</cp:lastModifiedBy>
  <cp:revision>395</cp:revision>
  <dcterms:created xsi:type="dcterms:W3CDTF">2021-09-07T21:52:54Z</dcterms:created>
  <dcterms:modified xsi:type="dcterms:W3CDTF">2021-09-17T22:47:14Z</dcterms:modified>
</cp:coreProperties>
</file>