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2"/>
  </p:notesMasterIdLst>
  <p:sldIdLst>
    <p:sldId id="263" r:id="rId5"/>
    <p:sldId id="617" r:id="rId6"/>
    <p:sldId id="990" r:id="rId7"/>
    <p:sldId id="1075" r:id="rId8"/>
    <p:sldId id="944" r:id="rId9"/>
    <p:sldId id="945" r:id="rId10"/>
    <p:sldId id="946" r:id="rId11"/>
    <p:sldId id="948" r:id="rId12"/>
    <p:sldId id="991" r:id="rId13"/>
    <p:sldId id="975" r:id="rId14"/>
    <p:sldId id="1077" r:id="rId15"/>
    <p:sldId id="576" r:id="rId16"/>
    <p:sldId id="1197" r:id="rId17"/>
    <p:sldId id="620" r:id="rId18"/>
    <p:sldId id="415" r:id="rId19"/>
    <p:sldId id="1201" r:id="rId20"/>
    <p:sldId id="488" r:id="rId21"/>
    <p:sldId id="1199" r:id="rId22"/>
    <p:sldId id="580" r:id="rId23"/>
    <p:sldId id="581" r:id="rId24"/>
    <p:sldId id="582" r:id="rId25"/>
    <p:sldId id="583" r:id="rId26"/>
    <p:sldId id="584" r:id="rId27"/>
    <p:sldId id="585" r:id="rId28"/>
    <p:sldId id="586" r:id="rId29"/>
    <p:sldId id="587" r:id="rId30"/>
    <p:sldId id="588" r:id="rId31"/>
    <p:sldId id="589" r:id="rId32"/>
    <p:sldId id="590" r:id="rId33"/>
    <p:sldId id="591" r:id="rId34"/>
    <p:sldId id="982" r:id="rId35"/>
    <p:sldId id="983" r:id="rId36"/>
    <p:sldId id="594" r:id="rId37"/>
    <p:sldId id="595" r:id="rId38"/>
    <p:sldId id="596" r:id="rId39"/>
    <p:sldId id="597" r:id="rId40"/>
    <p:sldId id="598" r:id="rId41"/>
    <p:sldId id="599" r:id="rId42"/>
    <p:sldId id="600" r:id="rId43"/>
    <p:sldId id="984" r:id="rId44"/>
    <p:sldId id="985" r:id="rId45"/>
    <p:sldId id="931" r:id="rId46"/>
    <p:sldId id="604" r:id="rId47"/>
    <p:sldId id="531" r:id="rId48"/>
    <p:sldId id="606" r:id="rId49"/>
    <p:sldId id="607" r:id="rId50"/>
    <p:sldId id="988"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5F9A"/>
    <a:srgbClr val="0A4D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4E92B-BC76-4334-9382-6B7F44935661}" v="6" dt="2022-03-31T15:16:56.912"/>
    <p1510:client id="{D882DBD3-A4B2-46C4-B1BB-2E101B15AB44}" v="63" dt="2022-03-31T13:48:57.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13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dgm:spPr>
        <a:scene3d>
          <a:camera prst="orthographicFront"/>
          <a:lightRig rig="threePt" dir="t"/>
        </a:scene3d>
        <a:sp3d>
          <a:bevelT/>
        </a:sp3d>
      </dgm:spPr>
      <dgm:t>
        <a:bodyPr anchor="t"/>
        <a:lstStyle/>
        <a:p>
          <a:pPr marL="60325" indent="0" algn="l">
            <a:buNone/>
          </a:pPr>
          <a:r>
            <a:rPr lang="en-US" b="0"/>
            <a:t>The Board issued an Exposure Draft of a Concepts Statement on recognition of financial statement elements</a:t>
          </a:r>
          <a:endParaRPr lang="en-US"/>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b="0" dirty="0"/>
            <a:t>Recognition concepts are one of the components needed to complete the conceptual framework </a:t>
          </a:r>
          <a:endParaRPr lang="en-US" dirty="0">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dgm:spPr>
        <a:scene3d>
          <a:camera prst="orthographicFront"/>
          <a:lightRig rig="threePt" dir="t"/>
        </a:scene3d>
        <a:sp3d>
          <a:bevelT/>
        </a:sp3d>
      </dgm:spPr>
      <dgm:t>
        <a:bodyPr anchor="t"/>
        <a:lstStyle/>
        <a:p>
          <a:pPr marL="60325" indent="0" algn="l">
            <a:buNone/>
          </a:pPr>
          <a:r>
            <a:rPr lang="en-US" b="0" dirty="0"/>
            <a:t>A final Concepts Statement is scheduled to be considered for issuance in Q2 2023</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3">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E9014DF-09F1-48B0-9016-F451C6BFD2DE}" type="doc">
      <dgm:prSet loTypeId="urn:microsoft.com/office/officeart/2005/8/layout/hList1" loCatId="list" qsTypeId="urn:microsoft.com/office/officeart/2005/8/quickstyle/simple1" qsCatId="simple" csTypeId="urn:microsoft.com/office/officeart/2005/8/colors/accent2_3" csCatId="accent2" phldr="1"/>
      <dgm:spPr/>
      <dgm:t>
        <a:bodyPr/>
        <a:lstStyle/>
        <a:p>
          <a:endParaRPr lang="en-US"/>
        </a:p>
      </dgm:t>
    </dgm:pt>
    <dgm:pt modelId="{3128C290-CFF2-4792-BCAE-92ED38F75D49}">
      <dgm:prSet/>
      <dgm:spPr>
        <a:scene3d>
          <a:camera prst="orthographicFront"/>
          <a:lightRig rig="threePt" dir="t"/>
        </a:scene3d>
        <a:sp3d>
          <a:bevelT/>
        </a:sp3d>
      </dgm:spPr>
      <dgm:t>
        <a:bodyPr/>
        <a:lstStyle/>
        <a:p>
          <a:r>
            <a:rPr lang="en-US" b="0"/>
            <a:t>Short-Term Transactions</a:t>
          </a:r>
          <a:endParaRPr lang="en-US"/>
        </a:p>
      </dgm:t>
    </dgm:pt>
    <dgm:pt modelId="{F1B1BA79-200B-48ED-A432-0860836A2F6A}" type="parTrans" cxnId="{B35D99E0-E58C-4022-946E-DA3C2EE217D8}">
      <dgm:prSet/>
      <dgm:spPr/>
      <dgm:t>
        <a:bodyPr/>
        <a:lstStyle/>
        <a:p>
          <a:endParaRPr lang="en-US"/>
        </a:p>
      </dgm:t>
    </dgm:pt>
    <dgm:pt modelId="{E3C9A638-F5AF-4516-9AC1-6E88AD565340}" type="sibTrans" cxnId="{B35D99E0-E58C-4022-946E-DA3C2EE217D8}">
      <dgm:prSet/>
      <dgm:spPr/>
      <dgm:t>
        <a:bodyPr/>
        <a:lstStyle/>
        <a:p>
          <a:endParaRPr lang="en-US"/>
        </a:p>
      </dgm:t>
    </dgm:pt>
    <dgm:pt modelId="{AD290354-394C-4EF7-B70F-2FF816C69B34}">
      <dgm:prSet custT="1"/>
      <dgm:spPr>
        <a:scene3d>
          <a:camera prst="orthographicFront"/>
          <a:lightRig rig="threePt" dir="t"/>
        </a:scene3d>
        <a:sp3d>
          <a:bevelT/>
        </a:sp3d>
      </dgm:spPr>
      <dgm:t>
        <a:bodyPr/>
        <a:lstStyle/>
        <a:p>
          <a:pPr>
            <a:buNone/>
          </a:pPr>
          <a:r>
            <a:rPr lang="en-US" sz="2400" baseline="0"/>
            <a:t>	Period from inception to conclusion is one year or less</a:t>
          </a:r>
          <a:endParaRPr lang="en-US" sz="2400"/>
        </a:p>
      </dgm:t>
    </dgm:pt>
    <dgm:pt modelId="{64AC13CE-88E8-4247-A5A7-61F511463E69}" type="parTrans" cxnId="{9A2DC8DA-0E63-40B3-93CF-8EA367B897B6}">
      <dgm:prSet/>
      <dgm:spPr/>
      <dgm:t>
        <a:bodyPr/>
        <a:lstStyle/>
        <a:p>
          <a:endParaRPr lang="en-US"/>
        </a:p>
      </dgm:t>
    </dgm:pt>
    <dgm:pt modelId="{5DC84507-4857-44D7-A30B-B773AAB8FDD5}" type="sibTrans" cxnId="{9A2DC8DA-0E63-40B3-93CF-8EA367B897B6}">
      <dgm:prSet/>
      <dgm:spPr/>
      <dgm:t>
        <a:bodyPr/>
        <a:lstStyle/>
        <a:p>
          <a:endParaRPr lang="en-US"/>
        </a:p>
      </dgm:t>
    </dgm:pt>
    <dgm:pt modelId="{79CB088B-6F58-492D-8F27-ADC6704F4717}">
      <dgm:prSet/>
      <dgm:spPr>
        <a:scene3d>
          <a:camera prst="orthographicFront"/>
          <a:lightRig rig="threePt" dir="t"/>
        </a:scene3d>
        <a:sp3d>
          <a:bevelT/>
        </a:sp3d>
      </dgm:spPr>
      <dgm:t>
        <a:bodyPr/>
        <a:lstStyle/>
        <a:p>
          <a:r>
            <a:rPr lang="en-US" b="0"/>
            <a:t>Long-Term Transactions</a:t>
          </a:r>
          <a:endParaRPr lang="en-US"/>
        </a:p>
      </dgm:t>
    </dgm:pt>
    <dgm:pt modelId="{8315CCC9-E1BD-44FE-9CD4-1FB6F14FA654}" type="parTrans" cxnId="{047F3875-D732-4745-BCE1-DE8AEB82BC67}">
      <dgm:prSet/>
      <dgm:spPr/>
      <dgm:t>
        <a:bodyPr/>
        <a:lstStyle/>
        <a:p>
          <a:endParaRPr lang="en-US"/>
        </a:p>
      </dgm:t>
    </dgm:pt>
    <dgm:pt modelId="{333AE0DE-0D20-4EBD-83FD-9A022E391B29}" type="sibTrans" cxnId="{047F3875-D732-4745-BCE1-DE8AEB82BC67}">
      <dgm:prSet/>
      <dgm:spPr/>
      <dgm:t>
        <a:bodyPr/>
        <a:lstStyle/>
        <a:p>
          <a:endParaRPr lang="en-US"/>
        </a:p>
      </dgm:t>
    </dgm:pt>
    <dgm:pt modelId="{0E9EBBC7-475F-4D1D-83D4-5B39D0895A7B}">
      <dgm:prSet custT="1"/>
      <dgm:spPr>
        <a:scene3d>
          <a:camera prst="orthographicFront"/>
          <a:lightRig rig="threePt" dir="t"/>
        </a:scene3d>
        <a:sp3d>
          <a:bevelT/>
        </a:sp3d>
      </dgm:spPr>
      <dgm:t>
        <a:bodyPr/>
        <a:lstStyle/>
        <a:p>
          <a:pPr>
            <a:buNone/>
          </a:pPr>
          <a:r>
            <a:rPr lang="en-US" sz="2400" baseline="0"/>
            <a:t>	Period from inception to conclusion is more than one year</a:t>
          </a:r>
          <a:endParaRPr lang="en-US" sz="2400"/>
        </a:p>
      </dgm:t>
    </dgm:pt>
    <dgm:pt modelId="{172C12E9-5257-4FBF-AD41-83B6B676EC44}" type="parTrans" cxnId="{2D2C7960-2599-46AF-A9A2-C29BEF62021E}">
      <dgm:prSet/>
      <dgm:spPr/>
      <dgm:t>
        <a:bodyPr/>
        <a:lstStyle/>
        <a:p>
          <a:endParaRPr lang="en-US"/>
        </a:p>
      </dgm:t>
    </dgm:pt>
    <dgm:pt modelId="{A60F37E7-6067-479B-A084-416C184E2053}" type="sibTrans" cxnId="{2D2C7960-2599-46AF-A9A2-C29BEF62021E}">
      <dgm:prSet/>
      <dgm:spPr/>
      <dgm:t>
        <a:bodyPr/>
        <a:lstStyle/>
        <a:p>
          <a:endParaRPr lang="en-US"/>
        </a:p>
      </dgm:t>
    </dgm:pt>
    <dgm:pt modelId="{074C7AD9-7454-4C59-B990-059E99F892AF}" type="pres">
      <dgm:prSet presAssocID="{3E9014DF-09F1-48B0-9016-F451C6BFD2DE}" presName="Name0" presStyleCnt="0">
        <dgm:presLayoutVars>
          <dgm:dir/>
          <dgm:animLvl val="lvl"/>
          <dgm:resizeHandles val="exact"/>
        </dgm:presLayoutVars>
      </dgm:prSet>
      <dgm:spPr/>
    </dgm:pt>
    <dgm:pt modelId="{C968C820-E211-46B0-ADC8-2D523C5CC11C}" type="pres">
      <dgm:prSet presAssocID="{3128C290-CFF2-4792-BCAE-92ED38F75D49}" presName="composite" presStyleCnt="0"/>
      <dgm:spPr>
        <a:scene3d>
          <a:camera prst="orthographicFront"/>
          <a:lightRig rig="threePt" dir="t"/>
        </a:scene3d>
        <a:sp3d>
          <a:bevelT/>
        </a:sp3d>
      </dgm:spPr>
    </dgm:pt>
    <dgm:pt modelId="{A2000B3C-9DE7-457D-8545-385BFCF39F65}" type="pres">
      <dgm:prSet presAssocID="{3128C290-CFF2-4792-BCAE-92ED38F75D49}" presName="parTx" presStyleLbl="alignNode1" presStyleIdx="0" presStyleCnt="2">
        <dgm:presLayoutVars>
          <dgm:chMax val="0"/>
          <dgm:chPref val="0"/>
          <dgm:bulletEnabled val="1"/>
        </dgm:presLayoutVars>
      </dgm:prSet>
      <dgm:spPr/>
    </dgm:pt>
    <dgm:pt modelId="{D0DECC91-4131-4D5B-ACF8-54BF9ED36874}" type="pres">
      <dgm:prSet presAssocID="{3128C290-CFF2-4792-BCAE-92ED38F75D49}" presName="desTx" presStyleLbl="alignAccFollowNode1" presStyleIdx="0" presStyleCnt="2">
        <dgm:presLayoutVars>
          <dgm:bulletEnabled val="1"/>
        </dgm:presLayoutVars>
      </dgm:prSet>
      <dgm:spPr/>
    </dgm:pt>
    <dgm:pt modelId="{A7073364-7979-41D4-8364-CED494C61457}" type="pres">
      <dgm:prSet presAssocID="{E3C9A638-F5AF-4516-9AC1-6E88AD565340}" presName="space" presStyleCnt="0"/>
      <dgm:spPr>
        <a:scene3d>
          <a:camera prst="orthographicFront"/>
          <a:lightRig rig="threePt" dir="t"/>
        </a:scene3d>
        <a:sp3d>
          <a:bevelT/>
        </a:sp3d>
      </dgm:spPr>
    </dgm:pt>
    <dgm:pt modelId="{9557173F-6B3B-4C3F-9BC6-4CF4FB4ACD9F}" type="pres">
      <dgm:prSet presAssocID="{79CB088B-6F58-492D-8F27-ADC6704F4717}" presName="composite" presStyleCnt="0"/>
      <dgm:spPr>
        <a:scene3d>
          <a:camera prst="orthographicFront"/>
          <a:lightRig rig="threePt" dir="t"/>
        </a:scene3d>
        <a:sp3d>
          <a:bevelT/>
        </a:sp3d>
      </dgm:spPr>
    </dgm:pt>
    <dgm:pt modelId="{9A73264F-CF56-48AC-8F3F-3E448E418F80}" type="pres">
      <dgm:prSet presAssocID="{79CB088B-6F58-492D-8F27-ADC6704F4717}" presName="parTx" presStyleLbl="alignNode1" presStyleIdx="1" presStyleCnt="2">
        <dgm:presLayoutVars>
          <dgm:chMax val="0"/>
          <dgm:chPref val="0"/>
          <dgm:bulletEnabled val="1"/>
        </dgm:presLayoutVars>
      </dgm:prSet>
      <dgm:spPr/>
    </dgm:pt>
    <dgm:pt modelId="{B8E007A4-DAF4-4B4D-8892-4A617846D982}" type="pres">
      <dgm:prSet presAssocID="{79CB088B-6F58-492D-8F27-ADC6704F4717}" presName="desTx" presStyleLbl="alignAccFollowNode1" presStyleIdx="1" presStyleCnt="2">
        <dgm:presLayoutVars>
          <dgm:bulletEnabled val="1"/>
        </dgm:presLayoutVars>
      </dgm:prSet>
      <dgm:spPr/>
    </dgm:pt>
  </dgm:ptLst>
  <dgm:cxnLst>
    <dgm:cxn modelId="{E0D4C914-D36F-463A-91AC-3F2DDE28B3BB}" type="presOf" srcId="{79CB088B-6F58-492D-8F27-ADC6704F4717}" destId="{9A73264F-CF56-48AC-8F3F-3E448E418F80}" srcOrd="0" destOrd="0" presId="urn:microsoft.com/office/officeart/2005/8/layout/hList1"/>
    <dgm:cxn modelId="{2D2C7960-2599-46AF-A9A2-C29BEF62021E}" srcId="{79CB088B-6F58-492D-8F27-ADC6704F4717}" destId="{0E9EBBC7-475F-4D1D-83D4-5B39D0895A7B}" srcOrd="0" destOrd="0" parTransId="{172C12E9-5257-4FBF-AD41-83B6B676EC44}" sibTransId="{A60F37E7-6067-479B-A084-416C184E2053}"/>
    <dgm:cxn modelId="{02681452-6F96-4810-8A1C-81174088E981}" type="presOf" srcId="{AD290354-394C-4EF7-B70F-2FF816C69B34}" destId="{D0DECC91-4131-4D5B-ACF8-54BF9ED36874}" srcOrd="0" destOrd="0" presId="urn:microsoft.com/office/officeart/2005/8/layout/hList1"/>
    <dgm:cxn modelId="{047F3875-D732-4745-BCE1-DE8AEB82BC67}" srcId="{3E9014DF-09F1-48B0-9016-F451C6BFD2DE}" destId="{79CB088B-6F58-492D-8F27-ADC6704F4717}" srcOrd="1" destOrd="0" parTransId="{8315CCC9-E1BD-44FE-9CD4-1FB6F14FA654}" sibTransId="{333AE0DE-0D20-4EBD-83FD-9A022E391B29}"/>
    <dgm:cxn modelId="{21072A89-D258-4149-A50C-1E42C4A071D6}" type="presOf" srcId="{3128C290-CFF2-4792-BCAE-92ED38F75D49}" destId="{A2000B3C-9DE7-457D-8545-385BFCF39F65}" srcOrd="0" destOrd="0" presId="urn:microsoft.com/office/officeart/2005/8/layout/hList1"/>
    <dgm:cxn modelId="{FCEE80D1-A98E-4E92-9D6E-8EB96ADDA26D}" type="presOf" srcId="{3E9014DF-09F1-48B0-9016-F451C6BFD2DE}" destId="{074C7AD9-7454-4C59-B990-059E99F892AF}" srcOrd="0" destOrd="0" presId="urn:microsoft.com/office/officeart/2005/8/layout/hList1"/>
    <dgm:cxn modelId="{9A2DC8DA-0E63-40B3-93CF-8EA367B897B6}" srcId="{3128C290-CFF2-4792-BCAE-92ED38F75D49}" destId="{AD290354-394C-4EF7-B70F-2FF816C69B34}" srcOrd="0" destOrd="0" parTransId="{64AC13CE-88E8-4247-A5A7-61F511463E69}" sibTransId="{5DC84507-4857-44D7-A30B-B773AAB8FDD5}"/>
    <dgm:cxn modelId="{B35D99E0-E58C-4022-946E-DA3C2EE217D8}" srcId="{3E9014DF-09F1-48B0-9016-F451C6BFD2DE}" destId="{3128C290-CFF2-4792-BCAE-92ED38F75D49}" srcOrd="0" destOrd="0" parTransId="{F1B1BA79-200B-48ED-A432-0860836A2F6A}" sibTransId="{E3C9A638-F5AF-4516-9AC1-6E88AD565340}"/>
    <dgm:cxn modelId="{DB1908E5-7C2B-43C6-990C-8658A13BE4CB}" type="presOf" srcId="{0E9EBBC7-475F-4D1D-83D4-5B39D0895A7B}" destId="{B8E007A4-DAF4-4B4D-8892-4A617846D982}" srcOrd="0" destOrd="0" presId="urn:microsoft.com/office/officeart/2005/8/layout/hList1"/>
    <dgm:cxn modelId="{79FE2EFB-7A63-4CC2-8880-D8963F09EE8A}" type="presParOf" srcId="{074C7AD9-7454-4C59-B990-059E99F892AF}" destId="{C968C820-E211-46B0-ADC8-2D523C5CC11C}" srcOrd="0" destOrd="0" presId="urn:microsoft.com/office/officeart/2005/8/layout/hList1"/>
    <dgm:cxn modelId="{43ED2BE6-C2DC-4C3E-BC4C-1869875EB13F}" type="presParOf" srcId="{C968C820-E211-46B0-ADC8-2D523C5CC11C}" destId="{A2000B3C-9DE7-457D-8545-385BFCF39F65}" srcOrd="0" destOrd="0" presId="urn:microsoft.com/office/officeart/2005/8/layout/hList1"/>
    <dgm:cxn modelId="{D3D1D1E8-019A-4770-A5CA-186F38F61C7B}" type="presParOf" srcId="{C968C820-E211-46B0-ADC8-2D523C5CC11C}" destId="{D0DECC91-4131-4D5B-ACF8-54BF9ED36874}" srcOrd="1" destOrd="0" presId="urn:microsoft.com/office/officeart/2005/8/layout/hList1"/>
    <dgm:cxn modelId="{2AB1C0B2-47EF-4515-9B46-54DEB70AC894}" type="presParOf" srcId="{074C7AD9-7454-4C59-B990-059E99F892AF}" destId="{A7073364-7979-41D4-8364-CED494C61457}" srcOrd="1" destOrd="0" presId="urn:microsoft.com/office/officeart/2005/8/layout/hList1"/>
    <dgm:cxn modelId="{B984C6FA-987C-4E6F-AC42-EB84B7411E25}" type="presParOf" srcId="{074C7AD9-7454-4C59-B990-059E99F892AF}" destId="{9557173F-6B3B-4C3F-9BC6-4CF4FB4ACD9F}" srcOrd="2" destOrd="0" presId="urn:microsoft.com/office/officeart/2005/8/layout/hList1"/>
    <dgm:cxn modelId="{D6E6D668-F653-44D3-B519-04800085C791}" type="presParOf" srcId="{9557173F-6B3B-4C3F-9BC6-4CF4FB4ACD9F}" destId="{9A73264F-CF56-48AC-8F3F-3E448E418F80}" srcOrd="0" destOrd="0" presId="urn:microsoft.com/office/officeart/2005/8/layout/hList1"/>
    <dgm:cxn modelId="{FA7FF986-C6B3-4317-A57F-62C5F0D7CFBF}" type="presParOf" srcId="{9557173F-6B3B-4C3F-9BC6-4CF4FB4ACD9F}" destId="{B8E007A4-DAF4-4B4D-8892-4A617846D98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903568-686C-4405-B0BD-CF8129C820B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B38973F-3FD0-453E-8A1C-AFFBA6B380B5}">
      <dgm:prSet/>
      <dgm:spPr/>
      <dgm:t>
        <a:bodyPr/>
        <a:lstStyle/>
        <a:p>
          <a:r>
            <a:rPr lang="en-US" b="1"/>
            <a:t>Inception</a:t>
          </a:r>
          <a:r>
            <a:rPr lang="en-US"/>
            <a:t> </a:t>
          </a:r>
        </a:p>
      </dgm:t>
    </dgm:pt>
    <dgm:pt modelId="{734EFB7B-7952-407C-B146-D84DAABEF5CF}" type="parTrans" cxnId="{CA79AAB2-398D-4B48-8C40-1E0B787974FC}">
      <dgm:prSet/>
      <dgm:spPr/>
      <dgm:t>
        <a:bodyPr/>
        <a:lstStyle/>
        <a:p>
          <a:endParaRPr lang="en-US"/>
        </a:p>
      </dgm:t>
    </dgm:pt>
    <dgm:pt modelId="{C32661E5-15BF-4411-B367-3819315C6395}" type="sibTrans" cxnId="{CA79AAB2-398D-4B48-8C40-1E0B787974FC}">
      <dgm:prSet/>
      <dgm:spPr/>
      <dgm:t>
        <a:bodyPr/>
        <a:lstStyle/>
        <a:p>
          <a:endParaRPr lang="en-US"/>
        </a:p>
      </dgm:t>
    </dgm:pt>
    <dgm:pt modelId="{DE11C615-499A-4388-8B16-359AAF64F521}">
      <dgm:prSet/>
      <dgm:spPr/>
      <dgm:t>
        <a:bodyPr/>
        <a:lstStyle/>
        <a:p>
          <a:r>
            <a:rPr lang="en-US"/>
            <a:t>generally is when a party to the transaction takes an action that results in the initial recognition of an asset or liability</a:t>
          </a:r>
        </a:p>
      </dgm:t>
    </dgm:pt>
    <dgm:pt modelId="{794A9E53-C585-4140-A511-4B5C36C3DBB1}" type="parTrans" cxnId="{054069FF-FB66-40E4-A87B-ECDB5DDC532D}">
      <dgm:prSet/>
      <dgm:spPr/>
      <dgm:t>
        <a:bodyPr/>
        <a:lstStyle/>
        <a:p>
          <a:endParaRPr lang="en-US"/>
        </a:p>
      </dgm:t>
    </dgm:pt>
    <dgm:pt modelId="{E0269307-D7F2-4CCD-A5B7-34809C9042D3}" type="sibTrans" cxnId="{054069FF-FB66-40E4-A87B-ECDB5DDC532D}">
      <dgm:prSet/>
      <dgm:spPr/>
      <dgm:t>
        <a:bodyPr/>
        <a:lstStyle/>
        <a:p>
          <a:endParaRPr lang="en-US"/>
        </a:p>
      </dgm:t>
    </dgm:pt>
    <dgm:pt modelId="{15DEC2A2-6238-41D4-A0E0-EC6C10222B86}">
      <dgm:prSet/>
      <dgm:spPr/>
      <dgm:t>
        <a:bodyPr/>
        <a:lstStyle/>
        <a:p>
          <a:r>
            <a:rPr lang="en-US" b="1"/>
            <a:t>Conclusion</a:t>
          </a:r>
          <a:r>
            <a:rPr lang="en-US"/>
            <a:t> </a:t>
          </a:r>
        </a:p>
      </dgm:t>
    </dgm:pt>
    <dgm:pt modelId="{8B4B7756-2F9F-4CAD-9BB6-EEE680EEA0E0}" type="parTrans" cxnId="{889B4118-F162-4739-896A-D32C15E81EBC}">
      <dgm:prSet/>
      <dgm:spPr/>
      <dgm:t>
        <a:bodyPr/>
        <a:lstStyle/>
        <a:p>
          <a:endParaRPr lang="en-US"/>
        </a:p>
      </dgm:t>
    </dgm:pt>
    <dgm:pt modelId="{25021757-7ED5-4982-B3E2-6AE27EFB4BCD}" type="sibTrans" cxnId="{889B4118-F162-4739-896A-D32C15E81EBC}">
      <dgm:prSet/>
      <dgm:spPr/>
      <dgm:t>
        <a:bodyPr/>
        <a:lstStyle/>
        <a:p>
          <a:endParaRPr lang="en-US"/>
        </a:p>
      </dgm:t>
    </dgm:pt>
    <dgm:pt modelId="{D0CCED2C-8B84-48FB-8E8B-2A9D6D8436FD}">
      <dgm:prSet/>
      <dgm:spPr/>
      <dgm:t>
        <a:bodyPr/>
        <a:lstStyle/>
        <a:p>
          <a:r>
            <a:rPr lang="en-US"/>
            <a:t>generally is when the final payment of cash or other financial assets is due according to the terms of the binding arrangement (or estimated payments) </a:t>
          </a:r>
        </a:p>
      </dgm:t>
    </dgm:pt>
    <dgm:pt modelId="{D8B183F8-4E29-45A0-A8E9-C7C71D43EBF2}" type="parTrans" cxnId="{4EBF1F5F-BBA3-4110-905D-158BE5A5B9AF}">
      <dgm:prSet/>
      <dgm:spPr/>
      <dgm:t>
        <a:bodyPr/>
        <a:lstStyle/>
        <a:p>
          <a:endParaRPr lang="en-US"/>
        </a:p>
      </dgm:t>
    </dgm:pt>
    <dgm:pt modelId="{21988E03-1BC6-4531-9406-BED42E4F8250}" type="sibTrans" cxnId="{4EBF1F5F-BBA3-4110-905D-158BE5A5B9AF}">
      <dgm:prSet/>
      <dgm:spPr/>
      <dgm:t>
        <a:bodyPr/>
        <a:lstStyle/>
        <a:p>
          <a:endParaRPr lang="en-US"/>
        </a:p>
      </dgm:t>
    </dgm:pt>
    <dgm:pt modelId="{6A350093-65FB-4FB3-ADFC-2A19A23D7C1E}" type="pres">
      <dgm:prSet presAssocID="{61903568-686C-4405-B0BD-CF8129C820B1}" presName="vert0" presStyleCnt="0">
        <dgm:presLayoutVars>
          <dgm:dir/>
          <dgm:animOne val="branch"/>
          <dgm:animLvl val="lvl"/>
        </dgm:presLayoutVars>
      </dgm:prSet>
      <dgm:spPr/>
    </dgm:pt>
    <dgm:pt modelId="{D3A05F1C-C90A-4A2E-89EC-3EB1B44D674E}" type="pres">
      <dgm:prSet presAssocID="{4B38973F-3FD0-453E-8A1C-AFFBA6B380B5}" presName="thickLine" presStyleLbl="alignNode1" presStyleIdx="0" presStyleCnt="2"/>
      <dgm:spPr/>
    </dgm:pt>
    <dgm:pt modelId="{848D841F-F5EA-4B6C-B699-300F996AAD52}" type="pres">
      <dgm:prSet presAssocID="{4B38973F-3FD0-453E-8A1C-AFFBA6B380B5}" presName="horz1" presStyleCnt="0"/>
      <dgm:spPr/>
    </dgm:pt>
    <dgm:pt modelId="{E471AAB3-63D0-40BE-B086-6D96EDD3A0CF}" type="pres">
      <dgm:prSet presAssocID="{4B38973F-3FD0-453E-8A1C-AFFBA6B380B5}" presName="tx1" presStyleLbl="revTx" presStyleIdx="0" presStyleCnt="4"/>
      <dgm:spPr/>
    </dgm:pt>
    <dgm:pt modelId="{5B870AB6-69F9-42C0-B0B4-21E72B60F75A}" type="pres">
      <dgm:prSet presAssocID="{4B38973F-3FD0-453E-8A1C-AFFBA6B380B5}" presName="vert1" presStyleCnt="0"/>
      <dgm:spPr/>
    </dgm:pt>
    <dgm:pt modelId="{C9E72D6A-38B4-414D-A1CE-F1E952DE1DB3}" type="pres">
      <dgm:prSet presAssocID="{DE11C615-499A-4388-8B16-359AAF64F521}" presName="vertSpace2a" presStyleCnt="0"/>
      <dgm:spPr/>
    </dgm:pt>
    <dgm:pt modelId="{5FF41019-CEA9-42E6-B9F8-5ADBD1519E2B}" type="pres">
      <dgm:prSet presAssocID="{DE11C615-499A-4388-8B16-359AAF64F521}" presName="horz2" presStyleCnt="0"/>
      <dgm:spPr/>
    </dgm:pt>
    <dgm:pt modelId="{FE35F718-6177-44AD-8C26-00693358C269}" type="pres">
      <dgm:prSet presAssocID="{DE11C615-499A-4388-8B16-359AAF64F521}" presName="horzSpace2" presStyleCnt="0"/>
      <dgm:spPr/>
    </dgm:pt>
    <dgm:pt modelId="{3010B783-1227-4427-85DE-24A05436F631}" type="pres">
      <dgm:prSet presAssocID="{DE11C615-499A-4388-8B16-359AAF64F521}" presName="tx2" presStyleLbl="revTx" presStyleIdx="1" presStyleCnt="4"/>
      <dgm:spPr/>
    </dgm:pt>
    <dgm:pt modelId="{4B78EBA8-546E-49C6-A244-67164C706479}" type="pres">
      <dgm:prSet presAssocID="{DE11C615-499A-4388-8B16-359AAF64F521}" presName="vert2" presStyleCnt="0"/>
      <dgm:spPr/>
    </dgm:pt>
    <dgm:pt modelId="{EECDA9B7-3FBD-41A8-814C-522F0258EAAC}" type="pres">
      <dgm:prSet presAssocID="{DE11C615-499A-4388-8B16-359AAF64F521}" presName="thinLine2b" presStyleLbl="callout" presStyleIdx="0" presStyleCnt="2"/>
      <dgm:spPr/>
    </dgm:pt>
    <dgm:pt modelId="{B64F0FE0-881E-4578-A503-1E8BAFC33452}" type="pres">
      <dgm:prSet presAssocID="{DE11C615-499A-4388-8B16-359AAF64F521}" presName="vertSpace2b" presStyleCnt="0"/>
      <dgm:spPr/>
    </dgm:pt>
    <dgm:pt modelId="{76D72B36-893F-419E-9736-FDEE2EF932AD}" type="pres">
      <dgm:prSet presAssocID="{15DEC2A2-6238-41D4-A0E0-EC6C10222B86}" presName="thickLine" presStyleLbl="alignNode1" presStyleIdx="1" presStyleCnt="2"/>
      <dgm:spPr/>
    </dgm:pt>
    <dgm:pt modelId="{8D7D16F7-ACF4-4FCB-ADC9-E71FC968D31A}" type="pres">
      <dgm:prSet presAssocID="{15DEC2A2-6238-41D4-A0E0-EC6C10222B86}" presName="horz1" presStyleCnt="0"/>
      <dgm:spPr/>
    </dgm:pt>
    <dgm:pt modelId="{C0D09827-1625-40C3-A481-5754C6FF93C6}" type="pres">
      <dgm:prSet presAssocID="{15DEC2A2-6238-41D4-A0E0-EC6C10222B86}" presName="tx1" presStyleLbl="revTx" presStyleIdx="2" presStyleCnt="4"/>
      <dgm:spPr/>
    </dgm:pt>
    <dgm:pt modelId="{498D8A1C-BFDB-4C81-B006-873B55041730}" type="pres">
      <dgm:prSet presAssocID="{15DEC2A2-6238-41D4-A0E0-EC6C10222B86}" presName="vert1" presStyleCnt="0"/>
      <dgm:spPr/>
    </dgm:pt>
    <dgm:pt modelId="{BEB3EF50-45B4-44B5-A55A-14A8A5EF7252}" type="pres">
      <dgm:prSet presAssocID="{D0CCED2C-8B84-48FB-8E8B-2A9D6D8436FD}" presName="vertSpace2a" presStyleCnt="0"/>
      <dgm:spPr/>
    </dgm:pt>
    <dgm:pt modelId="{F5CA3208-B536-47D4-B03D-CD89E79BFC49}" type="pres">
      <dgm:prSet presAssocID="{D0CCED2C-8B84-48FB-8E8B-2A9D6D8436FD}" presName="horz2" presStyleCnt="0"/>
      <dgm:spPr/>
    </dgm:pt>
    <dgm:pt modelId="{A9B2D734-95BD-4F80-983A-63657BA857A6}" type="pres">
      <dgm:prSet presAssocID="{D0CCED2C-8B84-48FB-8E8B-2A9D6D8436FD}" presName="horzSpace2" presStyleCnt="0"/>
      <dgm:spPr/>
    </dgm:pt>
    <dgm:pt modelId="{2378C0ED-6B91-44CB-8175-6940C8427702}" type="pres">
      <dgm:prSet presAssocID="{D0CCED2C-8B84-48FB-8E8B-2A9D6D8436FD}" presName="tx2" presStyleLbl="revTx" presStyleIdx="3" presStyleCnt="4"/>
      <dgm:spPr/>
    </dgm:pt>
    <dgm:pt modelId="{CC724B0F-D253-4128-B83B-E082CF79F2A4}" type="pres">
      <dgm:prSet presAssocID="{D0CCED2C-8B84-48FB-8E8B-2A9D6D8436FD}" presName="vert2" presStyleCnt="0"/>
      <dgm:spPr/>
    </dgm:pt>
    <dgm:pt modelId="{B7858819-919E-400D-9DDF-9A9AB7F13A00}" type="pres">
      <dgm:prSet presAssocID="{D0CCED2C-8B84-48FB-8E8B-2A9D6D8436FD}" presName="thinLine2b" presStyleLbl="callout" presStyleIdx="1" presStyleCnt="2"/>
      <dgm:spPr/>
    </dgm:pt>
    <dgm:pt modelId="{739A5E63-6599-4D03-A9ED-6E9727B6F7E1}" type="pres">
      <dgm:prSet presAssocID="{D0CCED2C-8B84-48FB-8E8B-2A9D6D8436FD}" presName="vertSpace2b" presStyleCnt="0"/>
      <dgm:spPr/>
    </dgm:pt>
  </dgm:ptLst>
  <dgm:cxnLst>
    <dgm:cxn modelId="{889B4118-F162-4739-896A-D32C15E81EBC}" srcId="{61903568-686C-4405-B0BD-CF8129C820B1}" destId="{15DEC2A2-6238-41D4-A0E0-EC6C10222B86}" srcOrd="1" destOrd="0" parTransId="{8B4B7756-2F9F-4CAD-9BB6-EEE680EEA0E0}" sibTransId="{25021757-7ED5-4982-B3E2-6AE27EFB4BCD}"/>
    <dgm:cxn modelId="{B0868640-D65A-4238-A53C-7BE72883A86F}" type="presOf" srcId="{DE11C615-499A-4388-8B16-359AAF64F521}" destId="{3010B783-1227-4427-85DE-24A05436F631}" srcOrd="0" destOrd="0" presId="urn:microsoft.com/office/officeart/2008/layout/LinedList"/>
    <dgm:cxn modelId="{4EBF1F5F-BBA3-4110-905D-158BE5A5B9AF}" srcId="{15DEC2A2-6238-41D4-A0E0-EC6C10222B86}" destId="{D0CCED2C-8B84-48FB-8E8B-2A9D6D8436FD}" srcOrd="0" destOrd="0" parTransId="{D8B183F8-4E29-45A0-A8E9-C7C71D43EBF2}" sibTransId="{21988E03-1BC6-4531-9406-BED42E4F8250}"/>
    <dgm:cxn modelId="{1E91475A-466B-4F73-9975-588EC33843FF}" type="presOf" srcId="{15DEC2A2-6238-41D4-A0E0-EC6C10222B86}" destId="{C0D09827-1625-40C3-A481-5754C6FF93C6}" srcOrd="0" destOrd="0" presId="urn:microsoft.com/office/officeart/2008/layout/LinedList"/>
    <dgm:cxn modelId="{205EDD89-025D-4782-B66C-9C0F8A8E0AFE}" type="presOf" srcId="{4B38973F-3FD0-453E-8A1C-AFFBA6B380B5}" destId="{E471AAB3-63D0-40BE-B086-6D96EDD3A0CF}" srcOrd="0" destOrd="0" presId="urn:microsoft.com/office/officeart/2008/layout/LinedList"/>
    <dgm:cxn modelId="{611D578F-79A7-4ACB-B756-7AE106D75969}" type="presOf" srcId="{61903568-686C-4405-B0BD-CF8129C820B1}" destId="{6A350093-65FB-4FB3-ADFC-2A19A23D7C1E}" srcOrd="0" destOrd="0" presId="urn:microsoft.com/office/officeart/2008/layout/LinedList"/>
    <dgm:cxn modelId="{FA3F1397-128B-42F7-A80D-2302D68B5A1A}" type="presOf" srcId="{D0CCED2C-8B84-48FB-8E8B-2A9D6D8436FD}" destId="{2378C0ED-6B91-44CB-8175-6940C8427702}" srcOrd="0" destOrd="0" presId="urn:microsoft.com/office/officeart/2008/layout/LinedList"/>
    <dgm:cxn modelId="{CA79AAB2-398D-4B48-8C40-1E0B787974FC}" srcId="{61903568-686C-4405-B0BD-CF8129C820B1}" destId="{4B38973F-3FD0-453E-8A1C-AFFBA6B380B5}" srcOrd="0" destOrd="0" parTransId="{734EFB7B-7952-407C-B146-D84DAABEF5CF}" sibTransId="{C32661E5-15BF-4411-B367-3819315C6395}"/>
    <dgm:cxn modelId="{054069FF-FB66-40E4-A87B-ECDB5DDC532D}" srcId="{4B38973F-3FD0-453E-8A1C-AFFBA6B380B5}" destId="{DE11C615-499A-4388-8B16-359AAF64F521}" srcOrd="0" destOrd="0" parTransId="{794A9E53-C585-4140-A511-4B5C36C3DBB1}" sibTransId="{E0269307-D7F2-4CCD-A5B7-34809C9042D3}"/>
    <dgm:cxn modelId="{06B80123-5201-42F2-90E5-5903451865EF}" type="presParOf" srcId="{6A350093-65FB-4FB3-ADFC-2A19A23D7C1E}" destId="{D3A05F1C-C90A-4A2E-89EC-3EB1B44D674E}" srcOrd="0" destOrd="0" presId="urn:microsoft.com/office/officeart/2008/layout/LinedList"/>
    <dgm:cxn modelId="{A47E4E85-1B68-43A3-B716-C004ED5B36B6}" type="presParOf" srcId="{6A350093-65FB-4FB3-ADFC-2A19A23D7C1E}" destId="{848D841F-F5EA-4B6C-B699-300F996AAD52}" srcOrd="1" destOrd="0" presId="urn:microsoft.com/office/officeart/2008/layout/LinedList"/>
    <dgm:cxn modelId="{45FC3210-E85E-45BE-A03D-245A482B493E}" type="presParOf" srcId="{848D841F-F5EA-4B6C-B699-300F996AAD52}" destId="{E471AAB3-63D0-40BE-B086-6D96EDD3A0CF}" srcOrd="0" destOrd="0" presId="urn:microsoft.com/office/officeart/2008/layout/LinedList"/>
    <dgm:cxn modelId="{14EF7389-91A2-43D1-BBD8-4ED2378B0860}" type="presParOf" srcId="{848D841F-F5EA-4B6C-B699-300F996AAD52}" destId="{5B870AB6-69F9-42C0-B0B4-21E72B60F75A}" srcOrd="1" destOrd="0" presId="urn:microsoft.com/office/officeart/2008/layout/LinedList"/>
    <dgm:cxn modelId="{3233BBA9-B092-471C-976D-57E95EAA9F8B}" type="presParOf" srcId="{5B870AB6-69F9-42C0-B0B4-21E72B60F75A}" destId="{C9E72D6A-38B4-414D-A1CE-F1E952DE1DB3}" srcOrd="0" destOrd="0" presId="urn:microsoft.com/office/officeart/2008/layout/LinedList"/>
    <dgm:cxn modelId="{0C67A54B-E37B-462F-8B1D-D1CB6A2528D3}" type="presParOf" srcId="{5B870AB6-69F9-42C0-B0B4-21E72B60F75A}" destId="{5FF41019-CEA9-42E6-B9F8-5ADBD1519E2B}" srcOrd="1" destOrd="0" presId="urn:microsoft.com/office/officeart/2008/layout/LinedList"/>
    <dgm:cxn modelId="{9880B5EF-F519-4735-A9E4-7A5EB2E184F5}" type="presParOf" srcId="{5FF41019-CEA9-42E6-B9F8-5ADBD1519E2B}" destId="{FE35F718-6177-44AD-8C26-00693358C269}" srcOrd="0" destOrd="0" presId="urn:microsoft.com/office/officeart/2008/layout/LinedList"/>
    <dgm:cxn modelId="{DF7A6594-2375-4F2C-9A07-44FF495F8BFA}" type="presParOf" srcId="{5FF41019-CEA9-42E6-B9F8-5ADBD1519E2B}" destId="{3010B783-1227-4427-85DE-24A05436F631}" srcOrd="1" destOrd="0" presId="urn:microsoft.com/office/officeart/2008/layout/LinedList"/>
    <dgm:cxn modelId="{AB44B594-F81A-4F48-B2DE-59460D744BD4}" type="presParOf" srcId="{5FF41019-CEA9-42E6-B9F8-5ADBD1519E2B}" destId="{4B78EBA8-546E-49C6-A244-67164C706479}" srcOrd="2" destOrd="0" presId="urn:microsoft.com/office/officeart/2008/layout/LinedList"/>
    <dgm:cxn modelId="{B67B1288-44DF-4179-AA93-D0F9B2BC6C68}" type="presParOf" srcId="{5B870AB6-69F9-42C0-B0B4-21E72B60F75A}" destId="{EECDA9B7-3FBD-41A8-814C-522F0258EAAC}" srcOrd="2" destOrd="0" presId="urn:microsoft.com/office/officeart/2008/layout/LinedList"/>
    <dgm:cxn modelId="{C58997B1-D8E4-4968-A873-BE37B2032237}" type="presParOf" srcId="{5B870AB6-69F9-42C0-B0B4-21E72B60F75A}" destId="{B64F0FE0-881E-4578-A503-1E8BAFC33452}" srcOrd="3" destOrd="0" presId="urn:microsoft.com/office/officeart/2008/layout/LinedList"/>
    <dgm:cxn modelId="{8FEBD013-028B-4E6A-8218-2A654C7109D4}" type="presParOf" srcId="{6A350093-65FB-4FB3-ADFC-2A19A23D7C1E}" destId="{76D72B36-893F-419E-9736-FDEE2EF932AD}" srcOrd="2" destOrd="0" presId="urn:microsoft.com/office/officeart/2008/layout/LinedList"/>
    <dgm:cxn modelId="{D694C742-251C-4C4C-BDF9-7D0CD657BAC0}" type="presParOf" srcId="{6A350093-65FB-4FB3-ADFC-2A19A23D7C1E}" destId="{8D7D16F7-ACF4-4FCB-ADC9-E71FC968D31A}" srcOrd="3" destOrd="0" presId="urn:microsoft.com/office/officeart/2008/layout/LinedList"/>
    <dgm:cxn modelId="{EBA22929-BD7E-46C1-AC36-22FC3238250B}" type="presParOf" srcId="{8D7D16F7-ACF4-4FCB-ADC9-E71FC968D31A}" destId="{C0D09827-1625-40C3-A481-5754C6FF93C6}" srcOrd="0" destOrd="0" presId="urn:microsoft.com/office/officeart/2008/layout/LinedList"/>
    <dgm:cxn modelId="{EC516632-0E1A-4053-AB2A-14FFB33C1B37}" type="presParOf" srcId="{8D7D16F7-ACF4-4FCB-ADC9-E71FC968D31A}" destId="{498D8A1C-BFDB-4C81-B006-873B55041730}" srcOrd="1" destOrd="0" presId="urn:microsoft.com/office/officeart/2008/layout/LinedList"/>
    <dgm:cxn modelId="{8484371A-7EEF-4770-9481-3D0B313FC003}" type="presParOf" srcId="{498D8A1C-BFDB-4C81-B006-873B55041730}" destId="{BEB3EF50-45B4-44B5-A55A-14A8A5EF7252}" srcOrd="0" destOrd="0" presId="urn:microsoft.com/office/officeart/2008/layout/LinedList"/>
    <dgm:cxn modelId="{6756F601-A38B-4A8B-9381-6E9F69FA7A89}" type="presParOf" srcId="{498D8A1C-BFDB-4C81-B006-873B55041730}" destId="{F5CA3208-B536-47D4-B03D-CD89E79BFC49}" srcOrd="1" destOrd="0" presId="urn:microsoft.com/office/officeart/2008/layout/LinedList"/>
    <dgm:cxn modelId="{97B71594-1651-4E9B-BEF8-62E02847487C}" type="presParOf" srcId="{F5CA3208-B536-47D4-B03D-CD89E79BFC49}" destId="{A9B2D734-95BD-4F80-983A-63657BA857A6}" srcOrd="0" destOrd="0" presId="urn:microsoft.com/office/officeart/2008/layout/LinedList"/>
    <dgm:cxn modelId="{2D5A8A6F-815A-443B-B610-D172F61976D3}" type="presParOf" srcId="{F5CA3208-B536-47D4-B03D-CD89E79BFC49}" destId="{2378C0ED-6B91-44CB-8175-6940C8427702}" srcOrd="1" destOrd="0" presId="urn:microsoft.com/office/officeart/2008/layout/LinedList"/>
    <dgm:cxn modelId="{D0BDDAF2-8630-431C-808E-7BBE9485F8A2}" type="presParOf" srcId="{F5CA3208-B536-47D4-B03D-CD89E79BFC49}" destId="{CC724B0F-D253-4128-B83B-E082CF79F2A4}" srcOrd="2" destOrd="0" presId="urn:microsoft.com/office/officeart/2008/layout/LinedList"/>
    <dgm:cxn modelId="{B7EA5AC5-0815-47D9-AFB8-A520AF5327C3}" type="presParOf" srcId="{498D8A1C-BFDB-4C81-B006-873B55041730}" destId="{B7858819-919E-400D-9DDF-9A9AB7F13A00}" srcOrd="2" destOrd="0" presId="urn:microsoft.com/office/officeart/2008/layout/LinedList"/>
    <dgm:cxn modelId="{376A5520-1294-4438-910B-3901933C330A}" type="presParOf" srcId="{498D8A1C-BFDB-4C81-B006-873B55041730}" destId="{739A5E63-6599-4D03-A9ED-6E9727B6F7E1}" srcOrd="3"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4ECC018-75DA-46A2-B712-03927D54150C}"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US"/>
        </a:p>
      </dgm:t>
    </dgm:pt>
    <dgm:pt modelId="{DE6966A8-2873-4892-BDDC-B440388D6CBB}">
      <dgm:prSet custT="1"/>
      <dgm:spPr/>
      <dgm:t>
        <a:bodyPr/>
        <a:lstStyle/>
        <a:p>
          <a:pPr>
            <a:spcAft>
              <a:spcPts val="0"/>
            </a:spcAft>
          </a:pPr>
          <a:r>
            <a:rPr lang="en-US" sz="2400" b="0">
              <a:solidFill>
                <a:schemeClr val="accent1">
                  <a:lumMod val="40000"/>
                  <a:lumOff val="60000"/>
                </a:schemeClr>
              </a:solidFill>
            </a:rPr>
            <a:t>Financial statements presented in</a:t>
          </a:r>
        </a:p>
        <a:p>
          <a:pPr>
            <a:spcAft>
              <a:spcPts val="0"/>
            </a:spcAft>
          </a:pPr>
          <a:r>
            <a:rPr lang="en-US" sz="2400" b="1" i="1">
              <a:solidFill>
                <a:schemeClr val="accent1">
                  <a:lumMod val="40000"/>
                  <a:lumOff val="60000"/>
                </a:schemeClr>
              </a:solidFill>
            </a:rPr>
            <a:t>current and noncurrent activity</a:t>
          </a:r>
        </a:p>
        <a:p>
          <a:pPr>
            <a:spcAft>
              <a:spcPts val="0"/>
            </a:spcAft>
          </a:pPr>
          <a:r>
            <a:rPr lang="en-US" sz="2400" b="0">
              <a:solidFill>
                <a:schemeClr val="accent1">
                  <a:lumMod val="40000"/>
                  <a:lumOff val="60000"/>
                </a:schemeClr>
              </a:solidFill>
            </a:rPr>
            <a:t>format</a:t>
          </a:r>
          <a:endParaRPr lang="en-US" sz="2400">
            <a:solidFill>
              <a:schemeClr val="accent1">
                <a:lumMod val="40000"/>
                <a:lumOff val="60000"/>
              </a:schemeClr>
            </a:solidFill>
          </a:endParaRPr>
        </a:p>
      </dgm:t>
    </dgm:pt>
    <dgm:pt modelId="{DEDF31E1-5FB9-4787-BFD6-0B83D1A455F3}" type="parTrans" cxnId="{5B9B6CE4-CD6D-412C-A308-9833E8F89D93}">
      <dgm:prSet/>
      <dgm:spPr/>
      <dgm:t>
        <a:bodyPr/>
        <a:lstStyle/>
        <a:p>
          <a:endParaRPr lang="en-US" sz="2400"/>
        </a:p>
      </dgm:t>
    </dgm:pt>
    <dgm:pt modelId="{B280F4B3-E999-4DCA-A7AD-E901FF9DA8B1}" type="sibTrans" cxnId="{5B9B6CE4-CD6D-412C-A308-9833E8F89D93}">
      <dgm:prSet/>
      <dgm:spPr/>
      <dgm:t>
        <a:bodyPr/>
        <a:lstStyle/>
        <a:p>
          <a:endParaRPr lang="en-US" sz="2400"/>
        </a:p>
      </dgm:t>
    </dgm:pt>
    <dgm:pt modelId="{08018153-20BE-49B5-B7AB-C2105E5C7FC2}">
      <dgm:prSet custT="1"/>
      <dgm:spPr/>
      <dgm:t>
        <a:bodyPr/>
        <a:lstStyle/>
        <a:p>
          <a:r>
            <a:rPr lang="en-US" sz="2000" b="1" i="0"/>
            <a:t>Current activity</a:t>
          </a:r>
          <a:r>
            <a:rPr lang="en-US" sz="2000" b="0"/>
            <a:t>—</a:t>
          </a:r>
        </a:p>
        <a:p>
          <a:r>
            <a:rPr lang="en-US" sz="2000" b="0"/>
            <a:t>all other</a:t>
          </a:r>
          <a:endParaRPr lang="en-US" sz="2000"/>
        </a:p>
      </dgm:t>
    </dgm:pt>
    <dgm:pt modelId="{DE0A5D2A-C793-45FB-B7ED-8A2FA6B821F7}" type="parTrans" cxnId="{202406B0-651A-49A3-B0E3-05F27C80C4DC}">
      <dgm:prSet/>
      <dgm:spPr/>
      <dgm:t>
        <a:bodyPr/>
        <a:lstStyle/>
        <a:p>
          <a:endParaRPr lang="en-US" sz="2400"/>
        </a:p>
      </dgm:t>
    </dgm:pt>
    <dgm:pt modelId="{D10F6BD8-0B03-4C8F-BC0B-AEF55C7EDCD4}" type="sibTrans" cxnId="{202406B0-651A-49A3-B0E3-05F27C80C4DC}">
      <dgm:prSet/>
      <dgm:spPr/>
      <dgm:t>
        <a:bodyPr/>
        <a:lstStyle/>
        <a:p>
          <a:endParaRPr lang="en-US" sz="2400"/>
        </a:p>
      </dgm:t>
    </dgm:pt>
    <dgm:pt modelId="{35C20B87-89DB-4E73-9C95-037386CFD735}">
      <dgm:prSet custT="1"/>
      <dgm:spPr/>
      <dgm:t>
        <a:bodyPr/>
        <a:lstStyle/>
        <a:p>
          <a:pPr>
            <a:spcAft>
              <a:spcPts val="0"/>
            </a:spcAft>
          </a:pPr>
          <a:r>
            <a:rPr lang="en-US" sz="2000" b="1" i="0"/>
            <a:t>Noncurrent activity</a:t>
          </a:r>
          <a:r>
            <a:rPr lang="en-US" sz="2000" b="0"/>
            <a:t>—related to purchase and disposition of capital</a:t>
          </a:r>
        </a:p>
        <a:p>
          <a:pPr>
            <a:spcAft>
              <a:spcPct val="35000"/>
            </a:spcAft>
          </a:pPr>
          <a:r>
            <a:rPr lang="en-US" sz="2000" b="0"/>
            <a:t>assets and issuance and repayment of long-term debt</a:t>
          </a:r>
          <a:endParaRPr lang="en-US" sz="2000"/>
        </a:p>
      </dgm:t>
    </dgm:pt>
    <dgm:pt modelId="{63C3DA23-6913-405E-ACAB-24CD3905FC6D}" type="parTrans" cxnId="{A5F4CB67-5AA7-4EB8-961A-410F749C54CC}">
      <dgm:prSet/>
      <dgm:spPr/>
      <dgm:t>
        <a:bodyPr/>
        <a:lstStyle/>
        <a:p>
          <a:endParaRPr lang="en-US"/>
        </a:p>
      </dgm:t>
    </dgm:pt>
    <dgm:pt modelId="{6EC4AF69-4B7B-4526-9B3F-1990DC4BE897}" type="sibTrans" cxnId="{A5F4CB67-5AA7-4EB8-961A-410F749C54CC}">
      <dgm:prSet/>
      <dgm:spPr/>
      <dgm:t>
        <a:bodyPr/>
        <a:lstStyle/>
        <a:p>
          <a:endParaRPr lang="en-US"/>
        </a:p>
      </dgm:t>
    </dgm:pt>
    <dgm:pt modelId="{9571F601-9D8B-4AD7-AB46-9C3BFC8D993D}" type="pres">
      <dgm:prSet presAssocID="{B4ECC018-75DA-46A2-B712-03927D54150C}" presName="hierChild1" presStyleCnt="0">
        <dgm:presLayoutVars>
          <dgm:orgChart val="1"/>
          <dgm:chPref val="1"/>
          <dgm:dir/>
          <dgm:animOne val="branch"/>
          <dgm:animLvl val="lvl"/>
          <dgm:resizeHandles/>
        </dgm:presLayoutVars>
      </dgm:prSet>
      <dgm:spPr/>
    </dgm:pt>
    <dgm:pt modelId="{EC475CFF-59DF-48E0-8772-05F90518AB2B}" type="pres">
      <dgm:prSet presAssocID="{DE6966A8-2873-4892-BDDC-B440388D6CBB}" presName="hierRoot1" presStyleCnt="0">
        <dgm:presLayoutVars>
          <dgm:hierBranch val="init"/>
        </dgm:presLayoutVars>
      </dgm:prSet>
      <dgm:spPr/>
    </dgm:pt>
    <dgm:pt modelId="{1D2EFC5E-2AEB-4C47-8384-46B3A8AAAF5B}" type="pres">
      <dgm:prSet presAssocID="{DE6966A8-2873-4892-BDDC-B440388D6CBB}" presName="rootComposite1" presStyleCnt="0"/>
      <dgm:spPr/>
    </dgm:pt>
    <dgm:pt modelId="{8933BFA2-5F64-4740-BDC6-CCA45E61ADDD}" type="pres">
      <dgm:prSet presAssocID="{DE6966A8-2873-4892-BDDC-B440388D6CBB}" presName="rootText1" presStyleLbl="node0" presStyleIdx="0" presStyleCnt="1" custScaleX="160395">
        <dgm:presLayoutVars>
          <dgm:chPref val="3"/>
        </dgm:presLayoutVars>
      </dgm:prSet>
      <dgm:spPr/>
    </dgm:pt>
    <dgm:pt modelId="{36922C21-EA1C-4D8C-8AB2-CD6A6071B911}" type="pres">
      <dgm:prSet presAssocID="{DE6966A8-2873-4892-BDDC-B440388D6CBB}" presName="rootConnector1" presStyleLbl="node1" presStyleIdx="0" presStyleCnt="0"/>
      <dgm:spPr/>
    </dgm:pt>
    <dgm:pt modelId="{731DFA28-13A8-4177-A182-44CA88409919}" type="pres">
      <dgm:prSet presAssocID="{DE6966A8-2873-4892-BDDC-B440388D6CBB}" presName="hierChild2" presStyleCnt="0"/>
      <dgm:spPr/>
    </dgm:pt>
    <dgm:pt modelId="{567D205F-6679-4CF8-ADC5-57E952AB3C47}" type="pres">
      <dgm:prSet presAssocID="{DE0A5D2A-C793-45FB-B7ED-8A2FA6B821F7}" presName="Name37" presStyleLbl="parChTrans1D2" presStyleIdx="0" presStyleCnt="2"/>
      <dgm:spPr/>
    </dgm:pt>
    <dgm:pt modelId="{F8EDE835-71CC-41ED-B245-6509C0149D86}" type="pres">
      <dgm:prSet presAssocID="{08018153-20BE-49B5-B7AB-C2105E5C7FC2}" presName="hierRoot2" presStyleCnt="0">
        <dgm:presLayoutVars>
          <dgm:hierBranch val="init"/>
        </dgm:presLayoutVars>
      </dgm:prSet>
      <dgm:spPr/>
    </dgm:pt>
    <dgm:pt modelId="{8777C712-30C1-4A68-966B-A31B107D9690}" type="pres">
      <dgm:prSet presAssocID="{08018153-20BE-49B5-B7AB-C2105E5C7FC2}" presName="rootComposite" presStyleCnt="0"/>
      <dgm:spPr/>
    </dgm:pt>
    <dgm:pt modelId="{65C5F0F8-8A35-4044-BEBA-E1B6BEB2D79F}" type="pres">
      <dgm:prSet presAssocID="{08018153-20BE-49B5-B7AB-C2105E5C7FC2}" presName="rootText" presStyleLbl="node2" presStyleIdx="0" presStyleCnt="2">
        <dgm:presLayoutVars>
          <dgm:chPref val="3"/>
        </dgm:presLayoutVars>
      </dgm:prSet>
      <dgm:spPr/>
    </dgm:pt>
    <dgm:pt modelId="{427AB6D3-F454-43B3-90BB-303D896CD51F}" type="pres">
      <dgm:prSet presAssocID="{08018153-20BE-49B5-B7AB-C2105E5C7FC2}" presName="rootConnector" presStyleLbl="node2" presStyleIdx="0" presStyleCnt="2"/>
      <dgm:spPr/>
    </dgm:pt>
    <dgm:pt modelId="{0D44CD54-9C9A-4EE2-B5C0-2EDAD9B2037D}" type="pres">
      <dgm:prSet presAssocID="{08018153-20BE-49B5-B7AB-C2105E5C7FC2}" presName="hierChild4" presStyleCnt="0"/>
      <dgm:spPr/>
    </dgm:pt>
    <dgm:pt modelId="{2C81D4FB-F83E-4A38-A16C-AABDCFAEA97B}" type="pres">
      <dgm:prSet presAssocID="{08018153-20BE-49B5-B7AB-C2105E5C7FC2}" presName="hierChild5" presStyleCnt="0"/>
      <dgm:spPr/>
    </dgm:pt>
    <dgm:pt modelId="{74C91625-C3CA-4510-B490-2253014F305C}" type="pres">
      <dgm:prSet presAssocID="{63C3DA23-6913-405E-ACAB-24CD3905FC6D}" presName="Name37" presStyleLbl="parChTrans1D2" presStyleIdx="1" presStyleCnt="2"/>
      <dgm:spPr/>
    </dgm:pt>
    <dgm:pt modelId="{EF92A2ED-43F6-48CB-B2BD-8F17026E42AB}" type="pres">
      <dgm:prSet presAssocID="{35C20B87-89DB-4E73-9C95-037386CFD735}" presName="hierRoot2" presStyleCnt="0">
        <dgm:presLayoutVars>
          <dgm:hierBranch val="init"/>
        </dgm:presLayoutVars>
      </dgm:prSet>
      <dgm:spPr/>
    </dgm:pt>
    <dgm:pt modelId="{AFE0D257-4107-41F2-B9E4-9BD0E38003A7}" type="pres">
      <dgm:prSet presAssocID="{35C20B87-89DB-4E73-9C95-037386CFD735}" presName="rootComposite" presStyleCnt="0"/>
      <dgm:spPr/>
    </dgm:pt>
    <dgm:pt modelId="{2BB67718-B844-482C-A3B5-BD4034331BA1}" type="pres">
      <dgm:prSet presAssocID="{35C20B87-89DB-4E73-9C95-037386CFD735}" presName="rootText" presStyleLbl="node2" presStyleIdx="1" presStyleCnt="2">
        <dgm:presLayoutVars>
          <dgm:chPref val="3"/>
        </dgm:presLayoutVars>
      </dgm:prSet>
      <dgm:spPr/>
    </dgm:pt>
    <dgm:pt modelId="{1819DB05-6A77-4AF9-9BBA-D10B1DF30B11}" type="pres">
      <dgm:prSet presAssocID="{35C20B87-89DB-4E73-9C95-037386CFD735}" presName="rootConnector" presStyleLbl="node2" presStyleIdx="1" presStyleCnt="2"/>
      <dgm:spPr/>
    </dgm:pt>
    <dgm:pt modelId="{009D1028-3347-45BE-85DC-ADAF4D0215B8}" type="pres">
      <dgm:prSet presAssocID="{35C20B87-89DB-4E73-9C95-037386CFD735}" presName="hierChild4" presStyleCnt="0"/>
      <dgm:spPr/>
    </dgm:pt>
    <dgm:pt modelId="{5959546B-4C67-4989-A850-677989637608}" type="pres">
      <dgm:prSet presAssocID="{35C20B87-89DB-4E73-9C95-037386CFD735}" presName="hierChild5" presStyleCnt="0"/>
      <dgm:spPr/>
    </dgm:pt>
    <dgm:pt modelId="{834EA6FD-9C86-4F23-9041-129CB6BA6EE4}" type="pres">
      <dgm:prSet presAssocID="{DE6966A8-2873-4892-BDDC-B440388D6CBB}" presName="hierChild3" presStyleCnt="0"/>
      <dgm:spPr/>
    </dgm:pt>
  </dgm:ptLst>
  <dgm:cxnLst>
    <dgm:cxn modelId="{B44C4E08-8654-42D6-812D-89C5134B1428}" type="presOf" srcId="{35C20B87-89DB-4E73-9C95-037386CFD735}" destId="{1819DB05-6A77-4AF9-9BBA-D10B1DF30B11}" srcOrd="1" destOrd="0" presId="urn:microsoft.com/office/officeart/2005/8/layout/orgChart1"/>
    <dgm:cxn modelId="{A2BD7F0A-0171-4395-9AB4-2134389A4C93}" type="presOf" srcId="{DE0A5D2A-C793-45FB-B7ED-8A2FA6B821F7}" destId="{567D205F-6679-4CF8-ADC5-57E952AB3C47}" srcOrd="0" destOrd="0" presId="urn:microsoft.com/office/officeart/2005/8/layout/orgChart1"/>
    <dgm:cxn modelId="{866BE112-2524-40EC-8416-EF40FB38BBDE}" type="presOf" srcId="{08018153-20BE-49B5-B7AB-C2105E5C7FC2}" destId="{65C5F0F8-8A35-4044-BEBA-E1B6BEB2D79F}" srcOrd="0" destOrd="0" presId="urn:microsoft.com/office/officeart/2005/8/layout/orgChart1"/>
    <dgm:cxn modelId="{770B2061-F49F-4603-97DD-F0B2ED475899}" type="presOf" srcId="{08018153-20BE-49B5-B7AB-C2105E5C7FC2}" destId="{427AB6D3-F454-43B3-90BB-303D896CD51F}" srcOrd="1" destOrd="0" presId="urn:microsoft.com/office/officeart/2005/8/layout/orgChart1"/>
    <dgm:cxn modelId="{A5F4CB67-5AA7-4EB8-961A-410F749C54CC}" srcId="{DE6966A8-2873-4892-BDDC-B440388D6CBB}" destId="{35C20B87-89DB-4E73-9C95-037386CFD735}" srcOrd="1" destOrd="0" parTransId="{63C3DA23-6913-405E-ACAB-24CD3905FC6D}" sibTransId="{6EC4AF69-4B7B-4526-9B3F-1990DC4BE897}"/>
    <dgm:cxn modelId="{4706D56F-7CA8-42AC-91FE-DA3F0F00B635}" type="presOf" srcId="{63C3DA23-6913-405E-ACAB-24CD3905FC6D}" destId="{74C91625-C3CA-4510-B490-2253014F305C}" srcOrd="0" destOrd="0" presId="urn:microsoft.com/office/officeart/2005/8/layout/orgChart1"/>
    <dgm:cxn modelId="{311BF192-67D8-4CE9-BB1E-C34DB092A409}" type="presOf" srcId="{DE6966A8-2873-4892-BDDC-B440388D6CBB}" destId="{8933BFA2-5F64-4740-BDC6-CCA45E61ADDD}" srcOrd="0" destOrd="0" presId="urn:microsoft.com/office/officeart/2005/8/layout/orgChart1"/>
    <dgm:cxn modelId="{E643F6A8-3872-430A-9AD2-3FB42351AD18}" type="presOf" srcId="{B4ECC018-75DA-46A2-B712-03927D54150C}" destId="{9571F601-9D8B-4AD7-AB46-9C3BFC8D993D}" srcOrd="0" destOrd="0" presId="urn:microsoft.com/office/officeart/2005/8/layout/orgChart1"/>
    <dgm:cxn modelId="{202406B0-651A-49A3-B0E3-05F27C80C4DC}" srcId="{DE6966A8-2873-4892-BDDC-B440388D6CBB}" destId="{08018153-20BE-49B5-B7AB-C2105E5C7FC2}" srcOrd="0" destOrd="0" parTransId="{DE0A5D2A-C793-45FB-B7ED-8A2FA6B821F7}" sibTransId="{D10F6BD8-0B03-4C8F-BC0B-AEF55C7EDCD4}"/>
    <dgm:cxn modelId="{5C4A66B2-D6D3-4DF9-9F09-6416C6BB15F8}" type="presOf" srcId="{DE6966A8-2873-4892-BDDC-B440388D6CBB}" destId="{36922C21-EA1C-4D8C-8AB2-CD6A6071B911}" srcOrd="1" destOrd="0" presId="urn:microsoft.com/office/officeart/2005/8/layout/orgChart1"/>
    <dgm:cxn modelId="{F3832DC9-A103-40F1-B88E-E13E876CB09B}" type="presOf" srcId="{35C20B87-89DB-4E73-9C95-037386CFD735}" destId="{2BB67718-B844-482C-A3B5-BD4034331BA1}" srcOrd="0" destOrd="0" presId="urn:microsoft.com/office/officeart/2005/8/layout/orgChart1"/>
    <dgm:cxn modelId="{5B9B6CE4-CD6D-412C-A308-9833E8F89D93}" srcId="{B4ECC018-75DA-46A2-B712-03927D54150C}" destId="{DE6966A8-2873-4892-BDDC-B440388D6CBB}" srcOrd="0" destOrd="0" parTransId="{DEDF31E1-5FB9-4787-BFD6-0B83D1A455F3}" sibTransId="{B280F4B3-E999-4DCA-A7AD-E901FF9DA8B1}"/>
    <dgm:cxn modelId="{1A6C5DD9-B951-4EAE-A7C0-B2CC88AC1C0A}" type="presParOf" srcId="{9571F601-9D8B-4AD7-AB46-9C3BFC8D993D}" destId="{EC475CFF-59DF-48E0-8772-05F90518AB2B}" srcOrd="0" destOrd="0" presId="urn:microsoft.com/office/officeart/2005/8/layout/orgChart1"/>
    <dgm:cxn modelId="{BC496F4C-9088-408D-AF3E-133DC62776C8}" type="presParOf" srcId="{EC475CFF-59DF-48E0-8772-05F90518AB2B}" destId="{1D2EFC5E-2AEB-4C47-8384-46B3A8AAAF5B}" srcOrd="0" destOrd="0" presId="urn:microsoft.com/office/officeart/2005/8/layout/orgChart1"/>
    <dgm:cxn modelId="{9CF9E939-E47B-4CC1-9B39-0ACD40119661}" type="presParOf" srcId="{1D2EFC5E-2AEB-4C47-8384-46B3A8AAAF5B}" destId="{8933BFA2-5F64-4740-BDC6-CCA45E61ADDD}" srcOrd="0" destOrd="0" presId="urn:microsoft.com/office/officeart/2005/8/layout/orgChart1"/>
    <dgm:cxn modelId="{36A666F3-698D-491C-911C-0EF6F7B8DDE8}" type="presParOf" srcId="{1D2EFC5E-2AEB-4C47-8384-46B3A8AAAF5B}" destId="{36922C21-EA1C-4D8C-8AB2-CD6A6071B911}" srcOrd="1" destOrd="0" presId="urn:microsoft.com/office/officeart/2005/8/layout/orgChart1"/>
    <dgm:cxn modelId="{866088C2-C00B-4A41-90E7-5E55570AD211}" type="presParOf" srcId="{EC475CFF-59DF-48E0-8772-05F90518AB2B}" destId="{731DFA28-13A8-4177-A182-44CA88409919}" srcOrd="1" destOrd="0" presId="urn:microsoft.com/office/officeart/2005/8/layout/orgChart1"/>
    <dgm:cxn modelId="{238B1C20-CFB0-4B16-B3A3-A9D384EE69C9}" type="presParOf" srcId="{731DFA28-13A8-4177-A182-44CA88409919}" destId="{567D205F-6679-4CF8-ADC5-57E952AB3C47}" srcOrd="0" destOrd="0" presId="urn:microsoft.com/office/officeart/2005/8/layout/orgChart1"/>
    <dgm:cxn modelId="{603C7DAA-0345-4A79-9320-C9869DBB6917}" type="presParOf" srcId="{731DFA28-13A8-4177-A182-44CA88409919}" destId="{F8EDE835-71CC-41ED-B245-6509C0149D86}" srcOrd="1" destOrd="0" presId="urn:microsoft.com/office/officeart/2005/8/layout/orgChart1"/>
    <dgm:cxn modelId="{269F9CC4-056E-4B55-90F8-7CEF36C46631}" type="presParOf" srcId="{F8EDE835-71CC-41ED-B245-6509C0149D86}" destId="{8777C712-30C1-4A68-966B-A31B107D9690}" srcOrd="0" destOrd="0" presId="urn:microsoft.com/office/officeart/2005/8/layout/orgChart1"/>
    <dgm:cxn modelId="{33572313-AEA0-48D1-92D0-F2EA9B9C60D4}" type="presParOf" srcId="{8777C712-30C1-4A68-966B-A31B107D9690}" destId="{65C5F0F8-8A35-4044-BEBA-E1B6BEB2D79F}" srcOrd="0" destOrd="0" presId="urn:microsoft.com/office/officeart/2005/8/layout/orgChart1"/>
    <dgm:cxn modelId="{0D1851BA-78C4-4C14-AF62-7A1EB4618D5F}" type="presParOf" srcId="{8777C712-30C1-4A68-966B-A31B107D9690}" destId="{427AB6D3-F454-43B3-90BB-303D896CD51F}" srcOrd="1" destOrd="0" presId="urn:microsoft.com/office/officeart/2005/8/layout/orgChart1"/>
    <dgm:cxn modelId="{B74449C3-487E-4F80-8EC1-D4FE2FCB53AB}" type="presParOf" srcId="{F8EDE835-71CC-41ED-B245-6509C0149D86}" destId="{0D44CD54-9C9A-4EE2-B5C0-2EDAD9B2037D}" srcOrd="1" destOrd="0" presId="urn:microsoft.com/office/officeart/2005/8/layout/orgChart1"/>
    <dgm:cxn modelId="{A3DA700E-9368-4042-9253-764F55E427F2}" type="presParOf" srcId="{F8EDE835-71CC-41ED-B245-6509C0149D86}" destId="{2C81D4FB-F83E-4A38-A16C-AABDCFAEA97B}" srcOrd="2" destOrd="0" presId="urn:microsoft.com/office/officeart/2005/8/layout/orgChart1"/>
    <dgm:cxn modelId="{22362F57-6259-442E-A49E-EBA532278E90}" type="presParOf" srcId="{731DFA28-13A8-4177-A182-44CA88409919}" destId="{74C91625-C3CA-4510-B490-2253014F305C}" srcOrd="2" destOrd="0" presId="urn:microsoft.com/office/officeart/2005/8/layout/orgChart1"/>
    <dgm:cxn modelId="{DFACEE26-1859-4DA6-889B-03436F8B7BA3}" type="presParOf" srcId="{731DFA28-13A8-4177-A182-44CA88409919}" destId="{EF92A2ED-43F6-48CB-B2BD-8F17026E42AB}" srcOrd="3" destOrd="0" presId="urn:microsoft.com/office/officeart/2005/8/layout/orgChart1"/>
    <dgm:cxn modelId="{C0157B54-D593-4CDD-9066-0E687B511B94}" type="presParOf" srcId="{EF92A2ED-43F6-48CB-B2BD-8F17026E42AB}" destId="{AFE0D257-4107-41F2-B9E4-9BD0E38003A7}" srcOrd="0" destOrd="0" presId="urn:microsoft.com/office/officeart/2005/8/layout/orgChart1"/>
    <dgm:cxn modelId="{04B25E25-7A39-49E4-9240-1CCF89AEE77C}" type="presParOf" srcId="{AFE0D257-4107-41F2-B9E4-9BD0E38003A7}" destId="{2BB67718-B844-482C-A3B5-BD4034331BA1}" srcOrd="0" destOrd="0" presId="urn:microsoft.com/office/officeart/2005/8/layout/orgChart1"/>
    <dgm:cxn modelId="{233A695C-3F07-4918-84BA-9510F6ADB3EB}" type="presParOf" srcId="{AFE0D257-4107-41F2-B9E4-9BD0E38003A7}" destId="{1819DB05-6A77-4AF9-9BBA-D10B1DF30B11}" srcOrd="1" destOrd="0" presId="urn:microsoft.com/office/officeart/2005/8/layout/orgChart1"/>
    <dgm:cxn modelId="{8E6AD445-F3E7-4F06-98E1-85F6D0354CE0}" type="presParOf" srcId="{EF92A2ED-43F6-48CB-B2BD-8F17026E42AB}" destId="{009D1028-3347-45BE-85DC-ADAF4D0215B8}" srcOrd="1" destOrd="0" presId="urn:microsoft.com/office/officeart/2005/8/layout/orgChart1"/>
    <dgm:cxn modelId="{699CBD14-2D74-4CD1-B8E9-643F7A3FC421}" type="presParOf" srcId="{EF92A2ED-43F6-48CB-B2BD-8F17026E42AB}" destId="{5959546B-4C67-4989-A850-677989637608}" srcOrd="2" destOrd="0" presId="urn:microsoft.com/office/officeart/2005/8/layout/orgChart1"/>
    <dgm:cxn modelId="{7B7C0E48-BA14-4878-BAFC-DE9B52833D7B}" type="presParOf" srcId="{EC475CFF-59DF-48E0-8772-05F90518AB2B}" destId="{834EA6FD-9C86-4F23-9041-129CB6BA6EE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21BE35F-A488-4BB6-88B9-EA0C92AD88C4}"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en-US"/>
        </a:p>
      </dgm:t>
    </dgm:pt>
    <dgm:pt modelId="{A1CFF737-A991-4A8F-B411-BA2FA6BE730F}">
      <dgm:prSet custT="1"/>
      <dgm:spPr>
        <a:scene3d>
          <a:camera prst="orthographicFront"/>
          <a:lightRig rig="threePt" dir="t"/>
        </a:scene3d>
        <a:sp3d>
          <a:bevelT/>
        </a:sp3d>
      </dgm:spPr>
      <dgm:t>
        <a:bodyPr/>
        <a:lstStyle/>
        <a:p>
          <a:r>
            <a:rPr lang="en-US" sz="2600" b="0" i="0" dirty="0"/>
            <a:t>PREPARERS:</a:t>
          </a:r>
        </a:p>
        <a:p>
          <a:r>
            <a:rPr lang="en-US" sz="2600" b="0" i="0" dirty="0"/>
            <a:t>Remember Users are Different </a:t>
          </a:r>
          <a:endParaRPr lang="en-US" sz="2600" dirty="0"/>
        </a:p>
      </dgm:t>
    </dgm:pt>
    <dgm:pt modelId="{0B07EF14-5FFD-48FD-BD63-5981C4A1D4D2}" type="parTrans" cxnId="{5F362818-5E0B-4E7E-9476-69EFDC337897}">
      <dgm:prSet/>
      <dgm:spPr/>
      <dgm:t>
        <a:bodyPr/>
        <a:lstStyle/>
        <a:p>
          <a:endParaRPr lang="en-US"/>
        </a:p>
      </dgm:t>
    </dgm:pt>
    <dgm:pt modelId="{56FD6592-C276-4FF4-9580-7F6B8ACD6832}" type="sibTrans" cxnId="{5F362818-5E0B-4E7E-9476-69EFDC337897}">
      <dgm:prSet/>
      <dgm:spPr/>
      <dgm:t>
        <a:bodyPr/>
        <a:lstStyle/>
        <a:p>
          <a:endParaRPr lang="en-US"/>
        </a:p>
      </dgm:t>
    </dgm:pt>
    <dgm:pt modelId="{751AB319-0340-4BF4-A96B-8A31A549FD44}">
      <dgm:prSet custT="1"/>
      <dgm:spPr>
        <a:scene3d>
          <a:camera prst="orthographicFront"/>
          <a:lightRig rig="threePt" dir="t"/>
        </a:scene3d>
        <a:sp3d>
          <a:bevelT/>
        </a:sp3d>
      </dgm:spPr>
      <dgm:t>
        <a:bodyPr/>
        <a:lstStyle/>
        <a:p>
          <a:r>
            <a:rPr lang="en-US" sz="1800" b="0" i="0" dirty="0"/>
            <a:t>Continue to provide objective and readable explanations and interpretations that users can understand.</a:t>
          </a:r>
          <a:endParaRPr lang="en-US" sz="1800" dirty="0"/>
        </a:p>
      </dgm:t>
    </dgm:pt>
    <dgm:pt modelId="{A8947CBC-5781-44BB-8C16-8CFE40AB39A3}" type="parTrans" cxnId="{7FE4876F-6F12-4768-8C61-BF324AD5500F}">
      <dgm:prSet/>
      <dgm:spPr/>
      <dgm:t>
        <a:bodyPr/>
        <a:lstStyle/>
        <a:p>
          <a:endParaRPr lang="en-US"/>
        </a:p>
      </dgm:t>
    </dgm:pt>
    <dgm:pt modelId="{5B9E437C-7F8D-46A9-8861-48D003C77806}" type="sibTrans" cxnId="{7FE4876F-6F12-4768-8C61-BF324AD5500F}">
      <dgm:prSet/>
      <dgm:spPr/>
      <dgm:t>
        <a:bodyPr/>
        <a:lstStyle/>
        <a:p>
          <a:endParaRPr lang="en-US"/>
        </a:p>
      </dgm:t>
    </dgm:pt>
    <dgm:pt modelId="{3CA55DC9-A9AE-4E7C-A9F6-B19F57CB8111}">
      <dgm:prSet custT="1"/>
      <dgm:spPr>
        <a:scene3d>
          <a:camera prst="orthographicFront"/>
          <a:lightRig rig="threePt" dir="t"/>
        </a:scene3d>
        <a:sp3d>
          <a:bevelT/>
        </a:sp3d>
      </dgm:spPr>
      <dgm:t>
        <a:bodyPr/>
        <a:lstStyle/>
        <a:p>
          <a:r>
            <a:rPr lang="en-US" sz="1800" b="0" i="0" dirty="0"/>
            <a:t>Users have different levels of knowledge and sophistication.</a:t>
          </a:r>
          <a:endParaRPr lang="en-US" sz="1800" dirty="0"/>
        </a:p>
      </dgm:t>
    </dgm:pt>
    <dgm:pt modelId="{CED5B59D-BC69-4BEB-AF78-0FE451E27633}" type="parTrans" cxnId="{7D03AB84-0E7C-4047-9E0D-511E28EF73AD}">
      <dgm:prSet/>
      <dgm:spPr/>
      <dgm:t>
        <a:bodyPr/>
        <a:lstStyle/>
        <a:p>
          <a:endParaRPr lang="en-US"/>
        </a:p>
      </dgm:t>
    </dgm:pt>
    <dgm:pt modelId="{85020304-3E63-445F-A22C-A43D434607FC}" type="sibTrans" cxnId="{7D03AB84-0E7C-4047-9E0D-511E28EF73AD}">
      <dgm:prSet/>
      <dgm:spPr/>
      <dgm:t>
        <a:bodyPr/>
        <a:lstStyle/>
        <a:p>
          <a:endParaRPr lang="en-US"/>
        </a:p>
      </dgm:t>
    </dgm:pt>
    <dgm:pt modelId="{E70554A9-1960-45FA-A615-0AA3EA47807F}" type="pres">
      <dgm:prSet presAssocID="{721BE35F-A488-4BB6-88B9-EA0C92AD88C4}" presName="Name0" presStyleCnt="0">
        <dgm:presLayoutVars>
          <dgm:dir/>
          <dgm:animLvl val="lvl"/>
          <dgm:resizeHandles val="exact"/>
        </dgm:presLayoutVars>
      </dgm:prSet>
      <dgm:spPr/>
    </dgm:pt>
    <dgm:pt modelId="{E25E610C-2EED-43EE-89B0-7A06FC79248B}" type="pres">
      <dgm:prSet presAssocID="{A1CFF737-A991-4A8F-B411-BA2FA6BE730F}" presName="linNode" presStyleCnt="0"/>
      <dgm:spPr/>
    </dgm:pt>
    <dgm:pt modelId="{F7904B59-FCBE-40AC-A24E-2850A124BAB8}" type="pres">
      <dgm:prSet presAssocID="{A1CFF737-A991-4A8F-B411-BA2FA6BE730F}" presName="parentText" presStyleLbl="node1" presStyleIdx="0" presStyleCnt="1" custScaleX="130304" custLinFactNeighborX="-544">
        <dgm:presLayoutVars>
          <dgm:chMax val="1"/>
          <dgm:bulletEnabled val="1"/>
        </dgm:presLayoutVars>
      </dgm:prSet>
      <dgm:spPr/>
    </dgm:pt>
    <dgm:pt modelId="{A87E2A31-851C-4BC2-81BD-DC8B8DE88BE2}" type="pres">
      <dgm:prSet presAssocID="{A1CFF737-A991-4A8F-B411-BA2FA6BE730F}" presName="descendantText" presStyleLbl="alignAccFollowNode1" presStyleIdx="0" presStyleCnt="1">
        <dgm:presLayoutVars>
          <dgm:bulletEnabled val="1"/>
        </dgm:presLayoutVars>
      </dgm:prSet>
      <dgm:spPr/>
    </dgm:pt>
  </dgm:ptLst>
  <dgm:cxnLst>
    <dgm:cxn modelId="{5F362818-5E0B-4E7E-9476-69EFDC337897}" srcId="{721BE35F-A488-4BB6-88B9-EA0C92AD88C4}" destId="{A1CFF737-A991-4A8F-B411-BA2FA6BE730F}" srcOrd="0" destOrd="0" parTransId="{0B07EF14-5FFD-48FD-BD63-5981C4A1D4D2}" sibTransId="{56FD6592-C276-4FF4-9580-7F6B8ACD6832}"/>
    <dgm:cxn modelId="{5BBD434C-369F-4460-9A51-53B13B900AA4}" type="presOf" srcId="{A1CFF737-A991-4A8F-B411-BA2FA6BE730F}" destId="{F7904B59-FCBE-40AC-A24E-2850A124BAB8}" srcOrd="0" destOrd="0" presId="urn:microsoft.com/office/officeart/2005/8/layout/vList5"/>
    <dgm:cxn modelId="{7FE4876F-6F12-4768-8C61-BF324AD5500F}" srcId="{A1CFF737-A991-4A8F-B411-BA2FA6BE730F}" destId="{751AB319-0340-4BF4-A96B-8A31A549FD44}" srcOrd="1" destOrd="0" parTransId="{A8947CBC-5781-44BB-8C16-8CFE40AB39A3}" sibTransId="{5B9E437C-7F8D-46A9-8861-48D003C77806}"/>
    <dgm:cxn modelId="{7500EE7D-9488-4DA8-8045-D230E5D298D6}" type="presOf" srcId="{3CA55DC9-A9AE-4E7C-A9F6-B19F57CB8111}" destId="{A87E2A31-851C-4BC2-81BD-DC8B8DE88BE2}" srcOrd="0" destOrd="0" presId="urn:microsoft.com/office/officeart/2005/8/layout/vList5"/>
    <dgm:cxn modelId="{7D03AB84-0E7C-4047-9E0D-511E28EF73AD}" srcId="{A1CFF737-A991-4A8F-B411-BA2FA6BE730F}" destId="{3CA55DC9-A9AE-4E7C-A9F6-B19F57CB8111}" srcOrd="0" destOrd="0" parTransId="{CED5B59D-BC69-4BEB-AF78-0FE451E27633}" sibTransId="{85020304-3E63-445F-A22C-A43D434607FC}"/>
    <dgm:cxn modelId="{DBF9E094-2127-48FF-8526-5EFC25126020}" type="presOf" srcId="{721BE35F-A488-4BB6-88B9-EA0C92AD88C4}" destId="{E70554A9-1960-45FA-A615-0AA3EA47807F}" srcOrd="0" destOrd="0" presId="urn:microsoft.com/office/officeart/2005/8/layout/vList5"/>
    <dgm:cxn modelId="{0A5EB6D1-7822-4E11-A525-3435CA49562B}" type="presOf" srcId="{751AB319-0340-4BF4-A96B-8A31A549FD44}" destId="{A87E2A31-851C-4BC2-81BD-DC8B8DE88BE2}" srcOrd="0" destOrd="1" presId="urn:microsoft.com/office/officeart/2005/8/layout/vList5"/>
    <dgm:cxn modelId="{274037A5-1DA0-4B0C-98AB-80760B9D5079}" type="presParOf" srcId="{E70554A9-1960-45FA-A615-0AA3EA47807F}" destId="{E25E610C-2EED-43EE-89B0-7A06FC79248B}" srcOrd="0" destOrd="0" presId="urn:microsoft.com/office/officeart/2005/8/layout/vList5"/>
    <dgm:cxn modelId="{466CEF81-3826-4BF4-BF85-85F0863CED61}" type="presParOf" srcId="{E25E610C-2EED-43EE-89B0-7A06FC79248B}" destId="{F7904B59-FCBE-40AC-A24E-2850A124BAB8}" srcOrd="0" destOrd="0" presId="urn:microsoft.com/office/officeart/2005/8/layout/vList5"/>
    <dgm:cxn modelId="{A47B366D-7DAC-46F7-9BBB-13A6A856FDC0}" type="presParOf" srcId="{E25E610C-2EED-43EE-89B0-7A06FC79248B}" destId="{A87E2A31-851C-4BC2-81BD-DC8B8DE88B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21BE35F-A488-4BB6-88B9-EA0C92AD88C4}"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en-US"/>
        </a:p>
      </dgm:t>
    </dgm:pt>
    <dgm:pt modelId="{A1CFF737-A991-4A8F-B411-BA2FA6BE730F}">
      <dgm:prSet custT="1"/>
      <dgm:spPr>
        <a:scene3d>
          <a:camera prst="orthographicFront"/>
          <a:lightRig rig="threePt" dir="t"/>
        </a:scene3d>
        <a:sp3d>
          <a:bevelT/>
        </a:sp3d>
      </dgm:spPr>
      <dgm:t>
        <a:bodyPr/>
        <a:lstStyle/>
        <a:p>
          <a:r>
            <a:rPr lang="en-US" sz="2600" dirty="0"/>
            <a:t>Telling Your Story</a:t>
          </a:r>
        </a:p>
        <a:p>
          <a:endParaRPr lang="en-US" sz="2800" dirty="0"/>
        </a:p>
      </dgm:t>
    </dgm:pt>
    <dgm:pt modelId="{0B07EF14-5FFD-48FD-BD63-5981C4A1D4D2}" type="parTrans" cxnId="{5F362818-5E0B-4E7E-9476-69EFDC337897}">
      <dgm:prSet/>
      <dgm:spPr/>
      <dgm:t>
        <a:bodyPr/>
        <a:lstStyle/>
        <a:p>
          <a:endParaRPr lang="en-US"/>
        </a:p>
      </dgm:t>
    </dgm:pt>
    <dgm:pt modelId="{56FD6592-C276-4FF4-9580-7F6B8ACD6832}" type="sibTrans" cxnId="{5F362818-5E0B-4E7E-9476-69EFDC337897}">
      <dgm:prSet/>
      <dgm:spPr/>
      <dgm:t>
        <a:bodyPr/>
        <a:lstStyle/>
        <a:p>
          <a:endParaRPr lang="en-US"/>
        </a:p>
      </dgm:t>
    </dgm:pt>
    <dgm:pt modelId="{3CA55DC9-A9AE-4E7C-A9F6-B19F57CB8111}">
      <dgm:prSet custT="1"/>
      <dgm:spPr>
        <a:scene3d>
          <a:camera prst="orthographicFront"/>
          <a:lightRig rig="threePt" dir="t"/>
        </a:scene3d>
        <a:sp3d>
          <a:bevelT/>
        </a:sp3d>
      </dgm:spPr>
      <dgm:t>
        <a:bodyPr/>
        <a:lstStyle/>
        <a:p>
          <a:r>
            <a:rPr lang="en-US" sz="1800" b="0" i="0" dirty="0"/>
            <a:t>Focus on the primary government.</a:t>
          </a:r>
          <a:endParaRPr lang="en-US" sz="1800" dirty="0"/>
        </a:p>
      </dgm:t>
    </dgm:pt>
    <dgm:pt modelId="{CED5B59D-BC69-4BEB-AF78-0FE451E27633}" type="parTrans" cxnId="{7D03AB84-0E7C-4047-9E0D-511E28EF73AD}">
      <dgm:prSet/>
      <dgm:spPr/>
      <dgm:t>
        <a:bodyPr/>
        <a:lstStyle/>
        <a:p>
          <a:endParaRPr lang="en-US"/>
        </a:p>
      </dgm:t>
    </dgm:pt>
    <dgm:pt modelId="{85020304-3E63-445F-A22C-A43D434607FC}" type="sibTrans" cxnId="{7D03AB84-0E7C-4047-9E0D-511E28EF73AD}">
      <dgm:prSet/>
      <dgm:spPr/>
      <dgm:t>
        <a:bodyPr/>
        <a:lstStyle/>
        <a:p>
          <a:endParaRPr lang="en-US"/>
        </a:p>
      </dgm:t>
    </dgm:pt>
    <dgm:pt modelId="{532B694F-DF17-49F1-B34D-F0C27B922C0B}">
      <dgm:prSet custT="1"/>
      <dgm:spPr>
        <a:scene3d>
          <a:camera prst="orthographicFront"/>
          <a:lightRig rig="threePt" dir="t"/>
        </a:scene3d>
        <a:sp3d>
          <a:bevelT/>
        </a:sp3d>
      </dgm:spPr>
      <dgm:t>
        <a:bodyPr/>
        <a:lstStyle/>
        <a:p>
          <a:r>
            <a:rPr lang="en-US" sz="1800" dirty="0"/>
            <a:t>Discuss comparative results of current year and prior year, focusing on current year</a:t>
          </a:r>
        </a:p>
      </dgm:t>
    </dgm:pt>
    <dgm:pt modelId="{6A31AAB0-2137-4494-8D95-009666E4B3EF}" type="parTrans" cxnId="{6193629E-D817-4A7B-A8E8-0BAB3951A42C}">
      <dgm:prSet/>
      <dgm:spPr/>
      <dgm:t>
        <a:bodyPr/>
        <a:lstStyle/>
        <a:p>
          <a:endParaRPr lang="en-US"/>
        </a:p>
      </dgm:t>
    </dgm:pt>
    <dgm:pt modelId="{2796CAB4-05D0-42F4-87A1-8CE9806D0FAA}" type="sibTrans" cxnId="{6193629E-D817-4A7B-A8E8-0BAB3951A42C}">
      <dgm:prSet/>
      <dgm:spPr/>
      <dgm:t>
        <a:bodyPr/>
        <a:lstStyle/>
        <a:p>
          <a:endParaRPr lang="en-US"/>
        </a:p>
      </dgm:t>
    </dgm:pt>
    <dgm:pt modelId="{73A88FE8-C646-44AE-8288-434B42537BDA}">
      <dgm:prSet custT="1"/>
      <dgm:spPr>
        <a:scene3d>
          <a:camera prst="orthographicFront"/>
          <a:lightRig rig="threePt" dir="t"/>
        </a:scene3d>
        <a:sp3d>
          <a:bevelT/>
        </a:sp3d>
      </dgm:spPr>
      <dgm:t>
        <a:bodyPr/>
        <a:lstStyle/>
        <a:p>
          <a:r>
            <a:rPr lang="en-US" sz="1800" dirty="0"/>
            <a:t>Avoid unnecessary duplication and “boilerplate” discussions.</a:t>
          </a:r>
        </a:p>
      </dgm:t>
    </dgm:pt>
    <dgm:pt modelId="{14BAE0C2-54AD-45CD-90BE-386F2D19ECB0}" type="parTrans" cxnId="{FA64CA03-BD80-4912-980D-DAE38680BEE7}">
      <dgm:prSet/>
      <dgm:spPr/>
      <dgm:t>
        <a:bodyPr/>
        <a:lstStyle/>
        <a:p>
          <a:endParaRPr lang="en-US"/>
        </a:p>
      </dgm:t>
    </dgm:pt>
    <dgm:pt modelId="{3D28FABA-4690-4BFC-B3B1-C18875E3E34A}" type="sibTrans" cxnId="{FA64CA03-BD80-4912-980D-DAE38680BEE7}">
      <dgm:prSet/>
      <dgm:spPr/>
      <dgm:t>
        <a:bodyPr/>
        <a:lstStyle/>
        <a:p>
          <a:endParaRPr lang="en-US"/>
        </a:p>
      </dgm:t>
    </dgm:pt>
    <dgm:pt modelId="{E70554A9-1960-45FA-A615-0AA3EA47807F}" type="pres">
      <dgm:prSet presAssocID="{721BE35F-A488-4BB6-88B9-EA0C92AD88C4}" presName="Name0" presStyleCnt="0">
        <dgm:presLayoutVars>
          <dgm:dir/>
          <dgm:animLvl val="lvl"/>
          <dgm:resizeHandles val="exact"/>
        </dgm:presLayoutVars>
      </dgm:prSet>
      <dgm:spPr/>
    </dgm:pt>
    <dgm:pt modelId="{E25E610C-2EED-43EE-89B0-7A06FC79248B}" type="pres">
      <dgm:prSet presAssocID="{A1CFF737-A991-4A8F-B411-BA2FA6BE730F}" presName="linNode" presStyleCnt="0"/>
      <dgm:spPr/>
    </dgm:pt>
    <dgm:pt modelId="{F7904B59-FCBE-40AC-A24E-2850A124BAB8}" type="pres">
      <dgm:prSet presAssocID="{A1CFF737-A991-4A8F-B411-BA2FA6BE730F}" presName="parentText" presStyleLbl="node1" presStyleIdx="0" presStyleCnt="1" custLinFactNeighborY="2374">
        <dgm:presLayoutVars>
          <dgm:chMax val="1"/>
          <dgm:bulletEnabled val="1"/>
        </dgm:presLayoutVars>
      </dgm:prSet>
      <dgm:spPr/>
    </dgm:pt>
    <dgm:pt modelId="{A87E2A31-851C-4BC2-81BD-DC8B8DE88BE2}" type="pres">
      <dgm:prSet presAssocID="{A1CFF737-A991-4A8F-B411-BA2FA6BE730F}" presName="descendantText" presStyleLbl="alignAccFollowNode1" presStyleIdx="0" presStyleCnt="1" custLinFactNeighborX="3547" custLinFactNeighborY="-360">
        <dgm:presLayoutVars>
          <dgm:bulletEnabled val="1"/>
        </dgm:presLayoutVars>
      </dgm:prSet>
      <dgm:spPr/>
    </dgm:pt>
  </dgm:ptLst>
  <dgm:cxnLst>
    <dgm:cxn modelId="{FA64CA03-BD80-4912-980D-DAE38680BEE7}" srcId="{A1CFF737-A991-4A8F-B411-BA2FA6BE730F}" destId="{73A88FE8-C646-44AE-8288-434B42537BDA}" srcOrd="2" destOrd="0" parTransId="{14BAE0C2-54AD-45CD-90BE-386F2D19ECB0}" sibTransId="{3D28FABA-4690-4BFC-B3B1-C18875E3E34A}"/>
    <dgm:cxn modelId="{5F362818-5E0B-4E7E-9476-69EFDC337897}" srcId="{721BE35F-A488-4BB6-88B9-EA0C92AD88C4}" destId="{A1CFF737-A991-4A8F-B411-BA2FA6BE730F}" srcOrd="0" destOrd="0" parTransId="{0B07EF14-5FFD-48FD-BD63-5981C4A1D4D2}" sibTransId="{56FD6592-C276-4FF4-9580-7F6B8ACD6832}"/>
    <dgm:cxn modelId="{AAB64943-AF6E-4197-BE54-3C1E11013E00}" type="presOf" srcId="{532B694F-DF17-49F1-B34D-F0C27B922C0B}" destId="{A87E2A31-851C-4BC2-81BD-DC8B8DE88BE2}" srcOrd="0" destOrd="1" presId="urn:microsoft.com/office/officeart/2005/8/layout/vList5"/>
    <dgm:cxn modelId="{5BBD434C-369F-4460-9A51-53B13B900AA4}" type="presOf" srcId="{A1CFF737-A991-4A8F-B411-BA2FA6BE730F}" destId="{F7904B59-FCBE-40AC-A24E-2850A124BAB8}" srcOrd="0" destOrd="0" presId="urn:microsoft.com/office/officeart/2005/8/layout/vList5"/>
    <dgm:cxn modelId="{7500EE7D-9488-4DA8-8045-D230E5D298D6}" type="presOf" srcId="{3CA55DC9-A9AE-4E7C-A9F6-B19F57CB8111}" destId="{A87E2A31-851C-4BC2-81BD-DC8B8DE88BE2}" srcOrd="0" destOrd="0" presId="urn:microsoft.com/office/officeart/2005/8/layout/vList5"/>
    <dgm:cxn modelId="{7D03AB84-0E7C-4047-9E0D-511E28EF73AD}" srcId="{A1CFF737-A991-4A8F-B411-BA2FA6BE730F}" destId="{3CA55DC9-A9AE-4E7C-A9F6-B19F57CB8111}" srcOrd="0" destOrd="0" parTransId="{CED5B59D-BC69-4BEB-AF78-0FE451E27633}" sibTransId="{85020304-3E63-445F-A22C-A43D434607FC}"/>
    <dgm:cxn modelId="{DBF9E094-2127-48FF-8526-5EFC25126020}" type="presOf" srcId="{721BE35F-A488-4BB6-88B9-EA0C92AD88C4}" destId="{E70554A9-1960-45FA-A615-0AA3EA47807F}" srcOrd="0" destOrd="0" presId="urn:microsoft.com/office/officeart/2005/8/layout/vList5"/>
    <dgm:cxn modelId="{6193629E-D817-4A7B-A8E8-0BAB3951A42C}" srcId="{A1CFF737-A991-4A8F-B411-BA2FA6BE730F}" destId="{532B694F-DF17-49F1-B34D-F0C27B922C0B}" srcOrd="1" destOrd="0" parTransId="{6A31AAB0-2137-4494-8D95-009666E4B3EF}" sibTransId="{2796CAB4-05D0-42F4-87A1-8CE9806D0FAA}"/>
    <dgm:cxn modelId="{8EF189B1-C32A-4197-8FED-5156F6B10908}" type="presOf" srcId="{73A88FE8-C646-44AE-8288-434B42537BDA}" destId="{A87E2A31-851C-4BC2-81BD-DC8B8DE88BE2}" srcOrd="0" destOrd="2" presId="urn:microsoft.com/office/officeart/2005/8/layout/vList5"/>
    <dgm:cxn modelId="{274037A5-1DA0-4B0C-98AB-80760B9D5079}" type="presParOf" srcId="{E70554A9-1960-45FA-A615-0AA3EA47807F}" destId="{E25E610C-2EED-43EE-89B0-7A06FC79248B}" srcOrd="0" destOrd="0" presId="urn:microsoft.com/office/officeart/2005/8/layout/vList5"/>
    <dgm:cxn modelId="{466CEF81-3826-4BF4-BF85-85F0863CED61}" type="presParOf" srcId="{E25E610C-2EED-43EE-89B0-7A06FC79248B}" destId="{F7904B59-FCBE-40AC-A24E-2850A124BAB8}" srcOrd="0" destOrd="0" presId="urn:microsoft.com/office/officeart/2005/8/layout/vList5"/>
    <dgm:cxn modelId="{A47B366D-7DAC-46F7-9BBB-13A6A856FDC0}" type="presParOf" srcId="{E25E610C-2EED-43EE-89B0-7A06FC79248B}" destId="{A87E2A31-851C-4BC2-81BD-DC8B8DE88B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21BE35F-A488-4BB6-88B9-EA0C92AD88C4}"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A1CFF737-A991-4A8F-B411-BA2FA6BE730F}">
      <dgm:prSet custT="1"/>
      <dgm:spPr/>
      <dgm:t>
        <a:bodyPr/>
        <a:lstStyle/>
        <a:p>
          <a:r>
            <a:rPr lang="en-US" sz="4000" dirty="0"/>
            <a:t>Do Some House-Keeping</a:t>
          </a:r>
        </a:p>
        <a:p>
          <a:endParaRPr lang="en-US" sz="4900" dirty="0"/>
        </a:p>
      </dgm:t>
    </dgm:pt>
    <dgm:pt modelId="{0B07EF14-5FFD-48FD-BD63-5981C4A1D4D2}" type="parTrans" cxnId="{5F362818-5E0B-4E7E-9476-69EFDC337897}">
      <dgm:prSet/>
      <dgm:spPr/>
      <dgm:t>
        <a:bodyPr/>
        <a:lstStyle/>
        <a:p>
          <a:endParaRPr lang="en-US"/>
        </a:p>
      </dgm:t>
    </dgm:pt>
    <dgm:pt modelId="{56FD6592-C276-4FF4-9580-7F6B8ACD6832}" type="sibTrans" cxnId="{5F362818-5E0B-4E7E-9476-69EFDC337897}">
      <dgm:prSet/>
      <dgm:spPr/>
      <dgm:t>
        <a:bodyPr/>
        <a:lstStyle/>
        <a:p>
          <a:endParaRPr lang="en-US"/>
        </a:p>
      </dgm:t>
    </dgm:pt>
    <dgm:pt modelId="{3CA55DC9-A9AE-4E7C-A9F6-B19F57CB8111}">
      <dgm:prSet/>
      <dgm:spPr/>
      <dgm:t>
        <a:bodyPr/>
        <a:lstStyle/>
        <a:p>
          <a:r>
            <a:rPr lang="en-US" b="0" dirty="0"/>
            <a:t>Move budgetary analysis and discussion of infrastructure assets modified approach (if applicable) to the relevant parts of RSI</a:t>
          </a:r>
          <a:r>
            <a:rPr lang="en-US" dirty="0"/>
            <a:t> </a:t>
          </a:r>
        </a:p>
      </dgm:t>
    </dgm:pt>
    <dgm:pt modelId="{CED5B59D-BC69-4BEB-AF78-0FE451E27633}" type="parTrans" cxnId="{7D03AB84-0E7C-4047-9E0D-511E28EF73AD}">
      <dgm:prSet/>
      <dgm:spPr/>
      <dgm:t>
        <a:bodyPr/>
        <a:lstStyle/>
        <a:p>
          <a:endParaRPr lang="en-US"/>
        </a:p>
      </dgm:t>
    </dgm:pt>
    <dgm:pt modelId="{85020304-3E63-445F-A22C-A43D434607FC}" type="sibTrans" cxnId="{7D03AB84-0E7C-4047-9E0D-511E28EF73AD}">
      <dgm:prSet/>
      <dgm:spPr/>
      <dgm:t>
        <a:bodyPr/>
        <a:lstStyle/>
        <a:p>
          <a:endParaRPr lang="en-US"/>
        </a:p>
      </dgm:t>
    </dgm:pt>
    <dgm:pt modelId="{D5123F0F-9B3B-4F42-8C73-3E272DA63753}">
      <dgm:prSet/>
      <dgm:spPr/>
      <dgm:t>
        <a:bodyPr/>
        <a:lstStyle/>
        <a:p>
          <a:r>
            <a:rPr lang="en-US"/>
            <a:t>Use five required sections -</a:t>
          </a:r>
        </a:p>
      </dgm:t>
    </dgm:pt>
    <dgm:pt modelId="{77D0C306-19E8-48D5-BA91-C0B8771DCF83}" type="parTrans" cxnId="{8EC68017-3A06-40B1-95AF-D1D2C1230C91}">
      <dgm:prSet/>
      <dgm:spPr/>
      <dgm:t>
        <a:bodyPr/>
        <a:lstStyle/>
        <a:p>
          <a:endParaRPr lang="en-US"/>
        </a:p>
      </dgm:t>
    </dgm:pt>
    <dgm:pt modelId="{A35C3788-FBC2-4410-A174-FEAF26431F42}" type="sibTrans" cxnId="{8EC68017-3A06-40B1-95AF-D1D2C1230C91}">
      <dgm:prSet/>
      <dgm:spPr/>
      <dgm:t>
        <a:bodyPr/>
        <a:lstStyle/>
        <a:p>
          <a:endParaRPr lang="en-US"/>
        </a:p>
      </dgm:t>
    </dgm:pt>
    <dgm:pt modelId="{EEB8C0B1-B621-40DD-B91F-76788DA6041E}">
      <dgm:prSet/>
      <dgm:spPr/>
      <dgm:t>
        <a:bodyPr/>
        <a:lstStyle/>
        <a:p>
          <a:endParaRPr lang="en-US"/>
        </a:p>
      </dgm:t>
    </dgm:pt>
    <dgm:pt modelId="{71E6C2D8-BFC2-4E82-B9F9-E96DF224FC8C}" type="parTrans" cxnId="{F9E80A13-AA16-4CB9-B44A-8AD7CB1977A6}">
      <dgm:prSet/>
      <dgm:spPr/>
      <dgm:t>
        <a:bodyPr/>
        <a:lstStyle/>
        <a:p>
          <a:endParaRPr lang="en-US"/>
        </a:p>
      </dgm:t>
    </dgm:pt>
    <dgm:pt modelId="{B3DD28C3-A9AE-4217-A67A-A3F35D8608EC}" type="sibTrans" cxnId="{F9E80A13-AA16-4CB9-B44A-8AD7CB1977A6}">
      <dgm:prSet/>
      <dgm:spPr/>
      <dgm:t>
        <a:bodyPr/>
        <a:lstStyle/>
        <a:p>
          <a:endParaRPr lang="en-US"/>
        </a:p>
      </dgm:t>
    </dgm:pt>
    <dgm:pt modelId="{1B24A1E4-66ED-41C7-8BF0-78DDD65644F9}">
      <dgm:prSet/>
      <dgm:spPr/>
      <dgm:t>
        <a:bodyPr/>
        <a:lstStyle/>
        <a:p>
          <a:pPr>
            <a:buFont typeface="+mj-lt"/>
            <a:buAutoNum type="arabicPeriod"/>
          </a:pPr>
          <a:r>
            <a:rPr lang="en-US"/>
            <a:t>Introduction</a:t>
          </a:r>
        </a:p>
      </dgm:t>
    </dgm:pt>
    <dgm:pt modelId="{36876AE8-72E9-48FB-A4B4-EAB6214EC1A2}" type="parTrans" cxnId="{C6D17A90-C7E8-402B-AE17-2EB80595D5E9}">
      <dgm:prSet/>
      <dgm:spPr/>
      <dgm:t>
        <a:bodyPr/>
        <a:lstStyle/>
        <a:p>
          <a:endParaRPr lang="en-US"/>
        </a:p>
      </dgm:t>
    </dgm:pt>
    <dgm:pt modelId="{9B6EA146-8369-4B1E-9D37-8B2AD61E498B}" type="sibTrans" cxnId="{C6D17A90-C7E8-402B-AE17-2EB80595D5E9}">
      <dgm:prSet/>
      <dgm:spPr/>
      <dgm:t>
        <a:bodyPr/>
        <a:lstStyle/>
        <a:p>
          <a:endParaRPr lang="en-US"/>
        </a:p>
      </dgm:t>
    </dgm:pt>
    <dgm:pt modelId="{2562BDA3-70A5-4494-9E8A-B0D66A988A03}">
      <dgm:prSet/>
      <dgm:spPr/>
      <dgm:t>
        <a:bodyPr/>
        <a:lstStyle/>
        <a:p>
          <a:pPr>
            <a:buFont typeface="+mj-lt"/>
            <a:buAutoNum type="arabicPeriod"/>
          </a:pPr>
          <a:r>
            <a:rPr lang="en-US"/>
            <a:t>Financial summary</a:t>
          </a:r>
        </a:p>
      </dgm:t>
    </dgm:pt>
    <dgm:pt modelId="{A6E21731-A88E-4577-904F-5E5393DEBA11}" type="parTrans" cxnId="{F13CCA75-092F-4883-A4FA-97BC6A89F9CD}">
      <dgm:prSet/>
      <dgm:spPr/>
      <dgm:t>
        <a:bodyPr/>
        <a:lstStyle/>
        <a:p>
          <a:endParaRPr lang="en-US"/>
        </a:p>
      </dgm:t>
    </dgm:pt>
    <dgm:pt modelId="{3EC75C5D-633A-40AD-A7F4-2C9C28807242}" type="sibTrans" cxnId="{F13CCA75-092F-4883-A4FA-97BC6A89F9CD}">
      <dgm:prSet/>
      <dgm:spPr/>
      <dgm:t>
        <a:bodyPr/>
        <a:lstStyle/>
        <a:p>
          <a:endParaRPr lang="en-US"/>
        </a:p>
      </dgm:t>
    </dgm:pt>
    <dgm:pt modelId="{4BF19182-6473-4F76-8B9B-6BFFB9207531}">
      <dgm:prSet/>
      <dgm:spPr/>
      <dgm:t>
        <a:bodyPr/>
        <a:lstStyle/>
        <a:p>
          <a:pPr>
            <a:buFont typeface="+mj-lt"/>
            <a:buAutoNum type="arabicPeriod"/>
          </a:pPr>
          <a:r>
            <a:rPr lang="en-US"/>
            <a:t>Detailed analysis</a:t>
          </a:r>
        </a:p>
      </dgm:t>
    </dgm:pt>
    <dgm:pt modelId="{A7A72D03-157C-4C29-B64D-19F99F37F147}" type="parTrans" cxnId="{672DCC8E-36F2-4E76-AB45-2DD28A137BE2}">
      <dgm:prSet/>
      <dgm:spPr/>
      <dgm:t>
        <a:bodyPr/>
        <a:lstStyle/>
        <a:p>
          <a:endParaRPr lang="en-US"/>
        </a:p>
      </dgm:t>
    </dgm:pt>
    <dgm:pt modelId="{55AD5084-19D1-4C98-AAA5-66A38D5531C8}" type="sibTrans" cxnId="{672DCC8E-36F2-4E76-AB45-2DD28A137BE2}">
      <dgm:prSet/>
      <dgm:spPr/>
      <dgm:t>
        <a:bodyPr/>
        <a:lstStyle/>
        <a:p>
          <a:endParaRPr lang="en-US"/>
        </a:p>
      </dgm:t>
    </dgm:pt>
    <dgm:pt modelId="{5835BB5B-76E5-4FC5-87BF-65C184B2842D}">
      <dgm:prSet/>
      <dgm:spPr/>
      <dgm:t>
        <a:bodyPr/>
        <a:lstStyle/>
        <a:p>
          <a:pPr>
            <a:buFont typeface="+mj-lt"/>
            <a:buAutoNum type="arabicPeriod"/>
          </a:pPr>
          <a:r>
            <a:rPr lang="en-US"/>
            <a:t>Significant capital assets and long-term debt activity</a:t>
          </a:r>
        </a:p>
      </dgm:t>
    </dgm:pt>
    <dgm:pt modelId="{F1082710-0F82-4458-AE3B-629375E9DE35}" type="parTrans" cxnId="{0FB7DCC1-01F1-4D94-A4D0-2D75E41D95B4}">
      <dgm:prSet/>
      <dgm:spPr/>
      <dgm:t>
        <a:bodyPr/>
        <a:lstStyle/>
        <a:p>
          <a:endParaRPr lang="en-US"/>
        </a:p>
      </dgm:t>
    </dgm:pt>
    <dgm:pt modelId="{2F43C898-24D3-4BBE-A7C1-D2C4AD831AD3}" type="sibTrans" cxnId="{0FB7DCC1-01F1-4D94-A4D0-2D75E41D95B4}">
      <dgm:prSet/>
      <dgm:spPr/>
      <dgm:t>
        <a:bodyPr/>
        <a:lstStyle/>
        <a:p>
          <a:endParaRPr lang="en-US"/>
        </a:p>
      </dgm:t>
    </dgm:pt>
    <dgm:pt modelId="{1377A583-AF9D-44A4-8CBE-257C61254B00}">
      <dgm:prSet/>
      <dgm:spPr/>
      <dgm:t>
        <a:bodyPr/>
        <a:lstStyle/>
        <a:p>
          <a:pPr>
            <a:buFont typeface="+mj-lt"/>
            <a:buAutoNum type="arabicPeriod"/>
          </a:pPr>
          <a:r>
            <a:rPr lang="en-US"/>
            <a:t>Currently known facts, decisions, or conditions</a:t>
          </a:r>
        </a:p>
      </dgm:t>
    </dgm:pt>
    <dgm:pt modelId="{604BDBC3-7B82-4CED-AA76-BEE1A77193A6}" type="parTrans" cxnId="{144C0C61-B22F-4798-9492-9AFB85CF5EEA}">
      <dgm:prSet/>
      <dgm:spPr/>
      <dgm:t>
        <a:bodyPr/>
        <a:lstStyle/>
        <a:p>
          <a:endParaRPr lang="en-US"/>
        </a:p>
      </dgm:t>
    </dgm:pt>
    <dgm:pt modelId="{DDA7EE95-AD7F-4DD4-81E4-27E6541ECFC8}" type="sibTrans" cxnId="{144C0C61-B22F-4798-9492-9AFB85CF5EEA}">
      <dgm:prSet/>
      <dgm:spPr/>
      <dgm:t>
        <a:bodyPr/>
        <a:lstStyle/>
        <a:p>
          <a:endParaRPr lang="en-US"/>
        </a:p>
      </dgm:t>
    </dgm:pt>
    <dgm:pt modelId="{CD31F0BE-4C6D-4403-8A2B-089935DE12FF}" type="pres">
      <dgm:prSet presAssocID="{721BE35F-A488-4BB6-88B9-EA0C92AD88C4}" presName="Name0" presStyleCnt="0">
        <dgm:presLayoutVars>
          <dgm:dir/>
          <dgm:animLvl val="lvl"/>
          <dgm:resizeHandles val="exact"/>
        </dgm:presLayoutVars>
      </dgm:prSet>
      <dgm:spPr/>
    </dgm:pt>
    <dgm:pt modelId="{C261CDC7-8615-48A7-824A-C5A6247DD32A}" type="pres">
      <dgm:prSet presAssocID="{A1CFF737-A991-4A8F-B411-BA2FA6BE730F}" presName="linNode" presStyleCnt="0"/>
      <dgm:spPr/>
    </dgm:pt>
    <dgm:pt modelId="{7F716C45-8318-4B12-8077-A753E9C55A1E}" type="pres">
      <dgm:prSet presAssocID="{A1CFF737-A991-4A8F-B411-BA2FA6BE730F}" presName="parentText" presStyleLbl="node1" presStyleIdx="0" presStyleCnt="1" custScaleX="105527" custScaleY="90913">
        <dgm:presLayoutVars>
          <dgm:chMax val="1"/>
          <dgm:bulletEnabled val="1"/>
        </dgm:presLayoutVars>
      </dgm:prSet>
      <dgm:spPr/>
    </dgm:pt>
    <dgm:pt modelId="{FA4B5FCB-E62A-4385-B206-958BDFFE26BA}" type="pres">
      <dgm:prSet presAssocID="{A1CFF737-A991-4A8F-B411-BA2FA6BE730F}" presName="descendantText" presStyleLbl="alignAccFollowNode1" presStyleIdx="0" presStyleCnt="1">
        <dgm:presLayoutVars>
          <dgm:bulletEnabled val="1"/>
        </dgm:presLayoutVars>
      </dgm:prSet>
      <dgm:spPr/>
    </dgm:pt>
  </dgm:ptLst>
  <dgm:cxnLst>
    <dgm:cxn modelId="{745DBB0D-518E-4A52-A7EB-5A8C2BA73C72}" type="presOf" srcId="{721BE35F-A488-4BB6-88B9-EA0C92AD88C4}" destId="{CD31F0BE-4C6D-4403-8A2B-089935DE12FF}" srcOrd="0" destOrd="0" presId="urn:microsoft.com/office/officeart/2005/8/layout/vList5"/>
    <dgm:cxn modelId="{F9E80A13-AA16-4CB9-B44A-8AD7CB1977A6}" srcId="{A1CFF737-A991-4A8F-B411-BA2FA6BE730F}" destId="{EEB8C0B1-B621-40DD-B91F-76788DA6041E}" srcOrd="1" destOrd="0" parTransId="{71E6C2D8-BFC2-4E82-B9F9-E96DF224FC8C}" sibTransId="{B3DD28C3-A9AE-4217-A67A-A3F35D8608EC}"/>
    <dgm:cxn modelId="{8EC68017-3A06-40B1-95AF-D1D2C1230C91}" srcId="{A1CFF737-A991-4A8F-B411-BA2FA6BE730F}" destId="{D5123F0F-9B3B-4F42-8C73-3E272DA63753}" srcOrd="2" destOrd="0" parTransId="{77D0C306-19E8-48D5-BA91-C0B8771DCF83}" sibTransId="{A35C3788-FBC2-4410-A174-FEAF26431F42}"/>
    <dgm:cxn modelId="{5F362818-5E0B-4E7E-9476-69EFDC337897}" srcId="{721BE35F-A488-4BB6-88B9-EA0C92AD88C4}" destId="{A1CFF737-A991-4A8F-B411-BA2FA6BE730F}" srcOrd="0" destOrd="0" parTransId="{0B07EF14-5FFD-48FD-BD63-5981C4A1D4D2}" sibTransId="{56FD6592-C276-4FF4-9580-7F6B8ACD6832}"/>
    <dgm:cxn modelId="{566A8922-F0F4-4AFA-8026-4E72529A4D7D}" type="presOf" srcId="{1377A583-AF9D-44A4-8CBE-257C61254B00}" destId="{FA4B5FCB-E62A-4385-B206-958BDFFE26BA}" srcOrd="0" destOrd="7" presId="urn:microsoft.com/office/officeart/2005/8/layout/vList5"/>
    <dgm:cxn modelId="{4C13B12B-964B-435B-A322-767B48EA528C}" type="presOf" srcId="{5835BB5B-76E5-4FC5-87BF-65C184B2842D}" destId="{FA4B5FCB-E62A-4385-B206-958BDFFE26BA}" srcOrd="0" destOrd="6" presId="urn:microsoft.com/office/officeart/2005/8/layout/vList5"/>
    <dgm:cxn modelId="{144C0C61-B22F-4798-9492-9AFB85CF5EEA}" srcId="{D5123F0F-9B3B-4F42-8C73-3E272DA63753}" destId="{1377A583-AF9D-44A4-8CBE-257C61254B00}" srcOrd="4" destOrd="0" parTransId="{604BDBC3-7B82-4CED-AA76-BEE1A77193A6}" sibTransId="{DDA7EE95-AD7F-4DD4-81E4-27E6541ECFC8}"/>
    <dgm:cxn modelId="{F13CCA75-092F-4883-A4FA-97BC6A89F9CD}" srcId="{D5123F0F-9B3B-4F42-8C73-3E272DA63753}" destId="{2562BDA3-70A5-4494-9E8A-B0D66A988A03}" srcOrd="1" destOrd="0" parTransId="{A6E21731-A88E-4577-904F-5E5393DEBA11}" sibTransId="{3EC75C5D-633A-40AD-A7F4-2C9C28807242}"/>
    <dgm:cxn modelId="{7D03AB84-0E7C-4047-9E0D-511E28EF73AD}" srcId="{A1CFF737-A991-4A8F-B411-BA2FA6BE730F}" destId="{3CA55DC9-A9AE-4E7C-A9F6-B19F57CB8111}" srcOrd="0" destOrd="0" parTransId="{CED5B59D-BC69-4BEB-AF78-0FE451E27633}" sibTransId="{85020304-3E63-445F-A22C-A43D434607FC}"/>
    <dgm:cxn modelId="{62FCC68C-AA17-41E3-BE83-7E083D9BAA22}" type="presOf" srcId="{A1CFF737-A991-4A8F-B411-BA2FA6BE730F}" destId="{7F716C45-8318-4B12-8077-A753E9C55A1E}" srcOrd="0" destOrd="0" presId="urn:microsoft.com/office/officeart/2005/8/layout/vList5"/>
    <dgm:cxn modelId="{672DCC8E-36F2-4E76-AB45-2DD28A137BE2}" srcId="{D5123F0F-9B3B-4F42-8C73-3E272DA63753}" destId="{4BF19182-6473-4F76-8B9B-6BFFB9207531}" srcOrd="2" destOrd="0" parTransId="{A7A72D03-157C-4C29-B64D-19F99F37F147}" sibTransId="{55AD5084-19D1-4C98-AAA5-66A38D5531C8}"/>
    <dgm:cxn modelId="{C6D17A90-C7E8-402B-AE17-2EB80595D5E9}" srcId="{D5123F0F-9B3B-4F42-8C73-3E272DA63753}" destId="{1B24A1E4-66ED-41C7-8BF0-78DDD65644F9}" srcOrd="0" destOrd="0" parTransId="{36876AE8-72E9-48FB-A4B4-EAB6214EC1A2}" sibTransId="{9B6EA146-8369-4B1E-9D37-8B2AD61E498B}"/>
    <dgm:cxn modelId="{F039FDA5-AE9C-4E75-B2E0-6EFA0BAEE1BF}" type="presOf" srcId="{D5123F0F-9B3B-4F42-8C73-3E272DA63753}" destId="{FA4B5FCB-E62A-4385-B206-958BDFFE26BA}" srcOrd="0" destOrd="2" presId="urn:microsoft.com/office/officeart/2005/8/layout/vList5"/>
    <dgm:cxn modelId="{36357DBE-2675-4167-86BA-48274008DB41}" type="presOf" srcId="{1B24A1E4-66ED-41C7-8BF0-78DDD65644F9}" destId="{FA4B5FCB-E62A-4385-B206-958BDFFE26BA}" srcOrd="0" destOrd="3" presId="urn:microsoft.com/office/officeart/2005/8/layout/vList5"/>
    <dgm:cxn modelId="{263882C1-FC83-4F20-A683-E027BEB2F819}" type="presOf" srcId="{3CA55DC9-A9AE-4E7C-A9F6-B19F57CB8111}" destId="{FA4B5FCB-E62A-4385-B206-958BDFFE26BA}" srcOrd="0" destOrd="0" presId="urn:microsoft.com/office/officeart/2005/8/layout/vList5"/>
    <dgm:cxn modelId="{0FB7DCC1-01F1-4D94-A4D0-2D75E41D95B4}" srcId="{D5123F0F-9B3B-4F42-8C73-3E272DA63753}" destId="{5835BB5B-76E5-4FC5-87BF-65C184B2842D}" srcOrd="3" destOrd="0" parTransId="{F1082710-0F82-4458-AE3B-629375E9DE35}" sibTransId="{2F43C898-24D3-4BBE-A7C1-D2C4AD831AD3}"/>
    <dgm:cxn modelId="{8DCE87C6-9C18-438A-89D5-8BA47624B92A}" type="presOf" srcId="{EEB8C0B1-B621-40DD-B91F-76788DA6041E}" destId="{FA4B5FCB-E62A-4385-B206-958BDFFE26BA}" srcOrd="0" destOrd="1" presId="urn:microsoft.com/office/officeart/2005/8/layout/vList5"/>
    <dgm:cxn modelId="{3E768EE3-C275-4674-B84A-01534E93C2F2}" type="presOf" srcId="{2562BDA3-70A5-4494-9E8A-B0D66A988A03}" destId="{FA4B5FCB-E62A-4385-B206-958BDFFE26BA}" srcOrd="0" destOrd="4" presId="urn:microsoft.com/office/officeart/2005/8/layout/vList5"/>
    <dgm:cxn modelId="{8FDEB7F7-1333-4D93-95B4-6743D913EAFE}" type="presOf" srcId="{4BF19182-6473-4F76-8B9B-6BFFB9207531}" destId="{FA4B5FCB-E62A-4385-B206-958BDFFE26BA}" srcOrd="0" destOrd="5" presId="urn:microsoft.com/office/officeart/2005/8/layout/vList5"/>
    <dgm:cxn modelId="{1CF33251-5021-4E31-8FB8-FAB8503F5FB6}" type="presParOf" srcId="{CD31F0BE-4C6D-4403-8A2B-089935DE12FF}" destId="{C261CDC7-8615-48A7-824A-C5A6247DD32A}" srcOrd="0" destOrd="0" presId="urn:microsoft.com/office/officeart/2005/8/layout/vList5"/>
    <dgm:cxn modelId="{B3FC7D28-DED2-49BF-8C64-65E252E923D0}" type="presParOf" srcId="{C261CDC7-8615-48A7-824A-C5A6247DD32A}" destId="{7F716C45-8318-4B12-8077-A753E9C55A1E}" srcOrd="0" destOrd="0" presId="urn:microsoft.com/office/officeart/2005/8/layout/vList5"/>
    <dgm:cxn modelId="{F9FC86D3-094E-4FC8-98F9-1AEF2D0BCC2E}" type="presParOf" srcId="{C261CDC7-8615-48A7-824A-C5A6247DD32A}" destId="{FA4B5FCB-E62A-4385-B206-958BDFFE26B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21BE35F-A488-4BB6-88B9-EA0C92AD88C4}"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en-US"/>
        </a:p>
      </dgm:t>
    </dgm:pt>
    <dgm:pt modelId="{A1CFF737-A991-4A8F-B411-BA2FA6BE730F}">
      <dgm:prSet custT="1"/>
      <dgm:spPr>
        <a:scene3d>
          <a:camera prst="orthographicFront"/>
          <a:lightRig rig="threePt" dir="t"/>
        </a:scene3d>
        <a:sp3d>
          <a:bevelT/>
        </a:sp3d>
      </dgm:spPr>
      <dgm:t>
        <a:bodyPr/>
        <a:lstStyle/>
        <a:p>
          <a:r>
            <a:rPr lang="en-US" sz="2600" dirty="0"/>
            <a:t>EXAMPLES</a:t>
          </a:r>
        </a:p>
        <a:p>
          <a:r>
            <a:rPr lang="en-US" sz="2600" dirty="0"/>
            <a:t>Currently known facts, decisions, or conditions</a:t>
          </a:r>
        </a:p>
        <a:p>
          <a:endParaRPr lang="en-US" sz="2800" dirty="0"/>
        </a:p>
      </dgm:t>
    </dgm:pt>
    <dgm:pt modelId="{0B07EF14-5FFD-48FD-BD63-5981C4A1D4D2}" type="parTrans" cxnId="{5F362818-5E0B-4E7E-9476-69EFDC337897}">
      <dgm:prSet/>
      <dgm:spPr/>
      <dgm:t>
        <a:bodyPr/>
        <a:lstStyle/>
        <a:p>
          <a:endParaRPr lang="en-US"/>
        </a:p>
      </dgm:t>
    </dgm:pt>
    <dgm:pt modelId="{56FD6592-C276-4FF4-9580-7F6B8ACD6832}" type="sibTrans" cxnId="{5F362818-5E0B-4E7E-9476-69EFDC337897}">
      <dgm:prSet/>
      <dgm:spPr/>
      <dgm:t>
        <a:bodyPr/>
        <a:lstStyle/>
        <a:p>
          <a:endParaRPr lang="en-US"/>
        </a:p>
      </dgm:t>
    </dgm:pt>
    <dgm:pt modelId="{3CA55DC9-A9AE-4E7C-A9F6-B19F57CB8111}">
      <dgm:prSet custT="1"/>
      <dgm:spPr>
        <a:scene3d>
          <a:camera prst="orthographicFront"/>
          <a:lightRig rig="threePt" dir="t"/>
        </a:scene3d>
        <a:sp3d>
          <a:bevelT/>
        </a:sp3d>
      </dgm:spPr>
      <dgm:t>
        <a:bodyPr/>
        <a:lstStyle/>
        <a:p>
          <a:r>
            <a:rPr lang="en-US" sz="1400" b="0" dirty="0"/>
            <a:t>Trends in relevant economic and demographic data</a:t>
          </a:r>
          <a:endParaRPr lang="en-US" sz="1400" dirty="0"/>
        </a:p>
      </dgm:t>
    </dgm:pt>
    <dgm:pt modelId="{CED5B59D-BC69-4BEB-AF78-0FE451E27633}" type="parTrans" cxnId="{7D03AB84-0E7C-4047-9E0D-511E28EF73AD}">
      <dgm:prSet/>
      <dgm:spPr/>
      <dgm:t>
        <a:bodyPr/>
        <a:lstStyle/>
        <a:p>
          <a:endParaRPr lang="en-US"/>
        </a:p>
      </dgm:t>
    </dgm:pt>
    <dgm:pt modelId="{85020304-3E63-445F-A22C-A43D434607FC}" type="sibTrans" cxnId="{7D03AB84-0E7C-4047-9E0D-511E28EF73AD}">
      <dgm:prSet/>
      <dgm:spPr/>
      <dgm:t>
        <a:bodyPr/>
        <a:lstStyle/>
        <a:p>
          <a:endParaRPr lang="en-US"/>
        </a:p>
      </dgm:t>
    </dgm:pt>
    <dgm:pt modelId="{3DAAF2C5-7C1F-4170-8678-413348C7A008}">
      <dgm:prSet custT="1"/>
      <dgm:spPr>
        <a:scene3d>
          <a:camera prst="orthographicFront"/>
          <a:lightRig rig="threePt" dir="t"/>
        </a:scene3d>
        <a:sp3d>
          <a:bevelT/>
        </a:sp3d>
      </dgm:spPr>
      <dgm:t>
        <a:bodyPr/>
        <a:lstStyle/>
        <a:p>
          <a:endParaRPr lang="en-US" sz="1800" dirty="0"/>
        </a:p>
      </dgm:t>
    </dgm:pt>
    <dgm:pt modelId="{B867134B-00BF-449F-8450-D0EBBF602D4D}" type="parTrans" cxnId="{9553BA1F-3F42-4C4E-B3C6-20E747A806E2}">
      <dgm:prSet/>
      <dgm:spPr/>
      <dgm:t>
        <a:bodyPr/>
        <a:lstStyle/>
        <a:p>
          <a:endParaRPr lang="en-US"/>
        </a:p>
      </dgm:t>
    </dgm:pt>
    <dgm:pt modelId="{15324AE2-B55B-4C15-8C81-FC7B346BBC3B}" type="sibTrans" cxnId="{9553BA1F-3F42-4C4E-B3C6-20E747A806E2}">
      <dgm:prSet/>
      <dgm:spPr/>
      <dgm:t>
        <a:bodyPr/>
        <a:lstStyle/>
        <a:p>
          <a:endParaRPr lang="en-US"/>
        </a:p>
      </dgm:t>
    </dgm:pt>
    <dgm:pt modelId="{A4D7C893-871C-45C6-A4AA-A056ACFCE01E}">
      <dgm:prSet custT="1"/>
      <dgm:spPr>
        <a:scene3d>
          <a:camera prst="orthographicFront"/>
          <a:lightRig rig="threePt" dir="t"/>
        </a:scene3d>
        <a:sp3d>
          <a:bevelT/>
        </a:sp3d>
      </dgm:spPr>
      <dgm:t>
        <a:bodyPr/>
        <a:lstStyle/>
        <a:p>
          <a:endParaRPr lang="en-US" sz="1800" dirty="0"/>
        </a:p>
      </dgm:t>
    </dgm:pt>
    <dgm:pt modelId="{82337519-007F-4A58-9F2F-6AB29B5E674A}" type="parTrans" cxnId="{AD541A5E-5BAE-4955-974D-11DDA85FFDAD}">
      <dgm:prSet/>
      <dgm:spPr/>
      <dgm:t>
        <a:bodyPr/>
        <a:lstStyle/>
        <a:p>
          <a:endParaRPr lang="en-US"/>
        </a:p>
      </dgm:t>
    </dgm:pt>
    <dgm:pt modelId="{323402C2-B7C1-4CE6-A751-F1273F76AB88}" type="sibTrans" cxnId="{AD541A5E-5BAE-4955-974D-11DDA85FFDAD}">
      <dgm:prSet/>
      <dgm:spPr/>
      <dgm:t>
        <a:bodyPr/>
        <a:lstStyle/>
        <a:p>
          <a:endParaRPr lang="en-US"/>
        </a:p>
      </dgm:t>
    </dgm:pt>
    <dgm:pt modelId="{E50B3E29-C8A3-4FE8-BDA7-A9EF28F890CE}">
      <dgm:prSet custT="1"/>
      <dgm:spPr>
        <a:scene3d>
          <a:camera prst="orthographicFront"/>
          <a:lightRig rig="threePt" dir="t"/>
        </a:scene3d>
        <a:sp3d>
          <a:bevelT/>
        </a:sp3d>
      </dgm:spPr>
      <dgm:t>
        <a:bodyPr/>
        <a:lstStyle/>
        <a:p>
          <a:r>
            <a:rPr lang="en-US" sz="1400" dirty="0"/>
            <a:t>Information about certain actions the government has taken after the end of the reporting period</a:t>
          </a:r>
        </a:p>
      </dgm:t>
    </dgm:pt>
    <dgm:pt modelId="{E1C0ED9C-5D8E-46A7-BBFF-6FBBECB44D89}" type="parTrans" cxnId="{3485A0D7-FC68-4C99-AB95-BE5BE45F5B07}">
      <dgm:prSet/>
      <dgm:spPr/>
      <dgm:t>
        <a:bodyPr/>
        <a:lstStyle/>
        <a:p>
          <a:endParaRPr lang="en-US"/>
        </a:p>
      </dgm:t>
    </dgm:pt>
    <dgm:pt modelId="{4219E30F-F1E1-4299-A8EA-21EDD31E60E1}" type="sibTrans" cxnId="{3485A0D7-FC68-4C99-AB95-BE5BE45F5B07}">
      <dgm:prSet/>
      <dgm:spPr/>
      <dgm:t>
        <a:bodyPr/>
        <a:lstStyle/>
        <a:p>
          <a:endParaRPr lang="en-US"/>
        </a:p>
      </dgm:t>
    </dgm:pt>
    <dgm:pt modelId="{27E120B9-0168-4356-8EE8-EB56F48C2B86}">
      <dgm:prSet custT="1"/>
      <dgm:spPr>
        <a:scene3d>
          <a:camera prst="orthographicFront"/>
          <a:lightRig rig="threePt" dir="t"/>
        </a:scene3d>
        <a:sp3d>
          <a:bevelT/>
        </a:sp3d>
      </dgm:spPr>
      <dgm:t>
        <a:bodyPr/>
        <a:lstStyle/>
        <a:p>
          <a:r>
            <a:rPr lang="en-US" sz="1400" dirty="0"/>
            <a:t>Information related to actions other parties have taken that will affect the government</a:t>
          </a:r>
        </a:p>
      </dgm:t>
    </dgm:pt>
    <dgm:pt modelId="{2B7DCAD2-9734-44CA-958A-2A57EEEAF3B9}" type="parTrans" cxnId="{E8922F32-F1DC-4509-BE91-28E32F6F0272}">
      <dgm:prSet/>
      <dgm:spPr/>
      <dgm:t>
        <a:bodyPr/>
        <a:lstStyle/>
        <a:p>
          <a:endParaRPr lang="en-US"/>
        </a:p>
      </dgm:t>
    </dgm:pt>
    <dgm:pt modelId="{C19EE7C8-E05B-48B5-8B50-11C19EE038C9}" type="sibTrans" cxnId="{E8922F32-F1DC-4509-BE91-28E32F6F0272}">
      <dgm:prSet/>
      <dgm:spPr/>
      <dgm:t>
        <a:bodyPr/>
        <a:lstStyle/>
        <a:p>
          <a:endParaRPr lang="en-US"/>
        </a:p>
      </dgm:t>
    </dgm:pt>
    <dgm:pt modelId="{32084ECF-8B68-4883-BBDB-20302A2F2E2C}">
      <dgm:prSet custT="1"/>
      <dgm:spPr>
        <a:scene3d>
          <a:camera prst="orthographicFront"/>
          <a:lightRig rig="threePt" dir="t"/>
        </a:scene3d>
        <a:sp3d>
          <a:bevelT/>
        </a:sp3d>
      </dgm:spPr>
      <dgm:t>
        <a:bodyPr/>
        <a:lstStyle/>
        <a:p>
          <a:r>
            <a:rPr lang="en-US" sz="1400" dirty="0"/>
            <a:t>Information related to the subsequent year’s budget</a:t>
          </a:r>
        </a:p>
      </dgm:t>
    </dgm:pt>
    <dgm:pt modelId="{F6B97A84-D964-4B4D-BF6D-5BAAAF964311}" type="parTrans" cxnId="{DE3D7919-8FC2-4C47-AF4B-4CE5A793BAC9}">
      <dgm:prSet/>
      <dgm:spPr/>
      <dgm:t>
        <a:bodyPr/>
        <a:lstStyle/>
        <a:p>
          <a:endParaRPr lang="en-US"/>
        </a:p>
      </dgm:t>
    </dgm:pt>
    <dgm:pt modelId="{5B5784A0-22F8-4959-B532-3F413A8C084F}" type="sibTrans" cxnId="{DE3D7919-8FC2-4C47-AF4B-4CE5A793BAC9}">
      <dgm:prSet/>
      <dgm:spPr/>
      <dgm:t>
        <a:bodyPr/>
        <a:lstStyle/>
        <a:p>
          <a:endParaRPr lang="en-US"/>
        </a:p>
      </dgm:t>
    </dgm:pt>
    <dgm:pt modelId="{E892FBE6-3524-4454-AFE8-812561D86D3E}">
      <dgm:prSet custT="1"/>
      <dgm:spPr>
        <a:scene3d>
          <a:camera prst="orthographicFront"/>
          <a:lightRig rig="threePt" dir="t"/>
        </a:scene3d>
        <a:sp3d>
          <a:bevelT/>
        </a:sp3d>
      </dgm:spPr>
      <dgm:t>
        <a:bodyPr/>
        <a:lstStyle/>
        <a:p>
          <a:endParaRPr lang="en-US" sz="1600" dirty="0"/>
        </a:p>
      </dgm:t>
    </dgm:pt>
    <dgm:pt modelId="{81119336-2EAE-43B5-BED7-A185C36B4F63}" type="parTrans" cxnId="{BF5C67E1-048E-4415-942C-35AD525DDDDE}">
      <dgm:prSet/>
      <dgm:spPr/>
      <dgm:t>
        <a:bodyPr/>
        <a:lstStyle/>
        <a:p>
          <a:endParaRPr lang="en-US"/>
        </a:p>
      </dgm:t>
    </dgm:pt>
    <dgm:pt modelId="{620F0731-C332-46B7-A15E-CDE460598DBF}" type="sibTrans" cxnId="{BF5C67E1-048E-4415-942C-35AD525DDDDE}">
      <dgm:prSet/>
      <dgm:spPr/>
      <dgm:t>
        <a:bodyPr/>
        <a:lstStyle/>
        <a:p>
          <a:endParaRPr lang="en-US"/>
        </a:p>
      </dgm:t>
    </dgm:pt>
    <dgm:pt modelId="{874EB4E3-4B23-46C7-B019-E426F088B100}">
      <dgm:prSet custT="1"/>
      <dgm:spPr>
        <a:scene3d>
          <a:camera prst="orthographicFront"/>
          <a:lightRig rig="threePt" dir="t"/>
        </a:scene3d>
        <a:sp3d>
          <a:bevelT/>
        </a:sp3d>
      </dgm:spPr>
      <dgm:t>
        <a:bodyPr/>
        <a:lstStyle/>
        <a:p>
          <a:endParaRPr lang="en-US" sz="1600" dirty="0"/>
        </a:p>
      </dgm:t>
    </dgm:pt>
    <dgm:pt modelId="{BE6380E5-3AD5-4569-93A5-387067BEFE52}" type="parTrans" cxnId="{E6953928-0C0F-4FB2-8CFC-04CBEB9933C5}">
      <dgm:prSet/>
      <dgm:spPr/>
      <dgm:t>
        <a:bodyPr/>
        <a:lstStyle/>
        <a:p>
          <a:endParaRPr lang="en-US"/>
        </a:p>
      </dgm:t>
    </dgm:pt>
    <dgm:pt modelId="{5705AE4D-AD7F-4B9C-85E0-4A8A295C0D10}" type="sibTrans" cxnId="{E6953928-0C0F-4FB2-8CFC-04CBEB9933C5}">
      <dgm:prSet/>
      <dgm:spPr/>
      <dgm:t>
        <a:bodyPr/>
        <a:lstStyle/>
        <a:p>
          <a:endParaRPr lang="en-US"/>
        </a:p>
      </dgm:t>
    </dgm:pt>
    <dgm:pt modelId="{E70554A9-1960-45FA-A615-0AA3EA47807F}" type="pres">
      <dgm:prSet presAssocID="{721BE35F-A488-4BB6-88B9-EA0C92AD88C4}" presName="Name0" presStyleCnt="0">
        <dgm:presLayoutVars>
          <dgm:dir/>
          <dgm:animLvl val="lvl"/>
          <dgm:resizeHandles val="exact"/>
        </dgm:presLayoutVars>
      </dgm:prSet>
      <dgm:spPr/>
    </dgm:pt>
    <dgm:pt modelId="{E25E610C-2EED-43EE-89B0-7A06FC79248B}" type="pres">
      <dgm:prSet presAssocID="{A1CFF737-A991-4A8F-B411-BA2FA6BE730F}" presName="linNode" presStyleCnt="0"/>
      <dgm:spPr/>
    </dgm:pt>
    <dgm:pt modelId="{F7904B59-FCBE-40AC-A24E-2850A124BAB8}" type="pres">
      <dgm:prSet presAssocID="{A1CFF737-A991-4A8F-B411-BA2FA6BE730F}" presName="parentText" presStyleLbl="node1" presStyleIdx="0" presStyleCnt="1" custLinFactNeighborX="-1161" custLinFactNeighborY="1281">
        <dgm:presLayoutVars>
          <dgm:chMax val="1"/>
          <dgm:bulletEnabled val="1"/>
        </dgm:presLayoutVars>
      </dgm:prSet>
      <dgm:spPr/>
    </dgm:pt>
    <dgm:pt modelId="{A87E2A31-851C-4BC2-81BD-DC8B8DE88BE2}" type="pres">
      <dgm:prSet presAssocID="{A1CFF737-A991-4A8F-B411-BA2FA6BE730F}" presName="descendantText" presStyleLbl="alignAccFollowNode1" presStyleIdx="0" presStyleCnt="1" custLinFactNeighborX="3547" custLinFactNeighborY="-360">
        <dgm:presLayoutVars>
          <dgm:bulletEnabled val="1"/>
        </dgm:presLayoutVars>
      </dgm:prSet>
      <dgm:spPr/>
    </dgm:pt>
  </dgm:ptLst>
  <dgm:cxnLst>
    <dgm:cxn modelId="{5F362818-5E0B-4E7E-9476-69EFDC337897}" srcId="{721BE35F-A488-4BB6-88B9-EA0C92AD88C4}" destId="{A1CFF737-A991-4A8F-B411-BA2FA6BE730F}" srcOrd="0" destOrd="0" parTransId="{0B07EF14-5FFD-48FD-BD63-5981C4A1D4D2}" sibTransId="{56FD6592-C276-4FF4-9580-7F6B8ACD6832}"/>
    <dgm:cxn modelId="{DE3D7919-8FC2-4C47-AF4B-4CE5A793BAC9}" srcId="{A1CFF737-A991-4A8F-B411-BA2FA6BE730F}" destId="{32084ECF-8B68-4883-BBDB-20302A2F2E2C}" srcOrd="3" destOrd="0" parTransId="{F6B97A84-D964-4B4D-BF6D-5BAAAF964311}" sibTransId="{5B5784A0-22F8-4959-B532-3F413A8C084F}"/>
    <dgm:cxn modelId="{CCDC541C-EA0A-4819-9AC1-ADD1B8E3AEE9}" type="presOf" srcId="{874EB4E3-4B23-46C7-B019-E426F088B100}" destId="{A87E2A31-851C-4BC2-81BD-DC8B8DE88BE2}" srcOrd="0" destOrd="1" presId="urn:microsoft.com/office/officeart/2005/8/layout/vList5"/>
    <dgm:cxn modelId="{9553BA1F-3F42-4C4E-B3C6-20E747A806E2}" srcId="{A1CFF737-A991-4A8F-B411-BA2FA6BE730F}" destId="{3DAAF2C5-7C1F-4170-8678-413348C7A008}" srcOrd="7" destOrd="0" parTransId="{B867134B-00BF-449F-8450-D0EBBF602D4D}" sibTransId="{15324AE2-B55B-4C15-8C81-FC7B346BBC3B}"/>
    <dgm:cxn modelId="{E6953928-0C0F-4FB2-8CFC-04CBEB9933C5}" srcId="{A1CFF737-A991-4A8F-B411-BA2FA6BE730F}" destId="{874EB4E3-4B23-46C7-B019-E426F088B100}" srcOrd="1" destOrd="0" parTransId="{BE6380E5-3AD5-4569-93A5-387067BEFE52}" sibTransId="{5705AE4D-AD7F-4B9C-85E0-4A8A295C0D10}"/>
    <dgm:cxn modelId="{E8922F32-F1DC-4509-BE91-28E32F6F0272}" srcId="{A1CFF737-A991-4A8F-B411-BA2FA6BE730F}" destId="{27E120B9-0168-4356-8EE8-EB56F48C2B86}" srcOrd="5" destOrd="0" parTransId="{2B7DCAD2-9734-44CA-958A-2A57EEEAF3B9}" sibTransId="{C19EE7C8-E05B-48B5-8B50-11C19EE038C9}"/>
    <dgm:cxn modelId="{1B576033-FE8A-4FCC-AAAD-AC206F330CFC}" type="presOf" srcId="{A4D7C893-871C-45C6-A4AA-A056ACFCE01E}" destId="{A87E2A31-851C-4BC2-81BD-DC8B8DE88BE2}" srcOrd="0" destOrd="6" presId="urn:microsoft.com/office/officeart/2005/8/layout/vList5"/>
    <dgm:cxn modelId="{AD541A5E-5BAE-4955-974D-11DDA85FFDAD}" srcId="{A1CFF737-A991-4A8F-B411-BA2FA6BE730F}" destId="{A4D7C893-871C-45C6-A4AA-A056ACFCE01E}" srcOrd="6" destOrd="0" parTransId="{82337519-007F-4A58-9F2F-6AB29B5E674A}" sibTransId="{323402C2-B7C1-4CE6-A751-F1273F76AB88}"/>
    <dgm:cxn modelId="{24EDB867-A331-4769-9F2E-2BA718279C4E}" type="presOf" srcId="{3DAAF2C5-7C1F-4170-8678-413348C7A008}" destId="{A87E2A31-851C-4BC2-81BD-DC8B8DE88BE2}" srcOrd="0" destOrd="7" presId="urn:microsoft.com/office/officeart/2005/8/layout/vList5"/>
    <dgm:cxn modelId="{5BBD434C-369F-4460-9A51-53B13B900AA4}" type="presOf" srcId="{A1CFF737-A991-4A8F-B411-BA2FA6BE730F}" destId="{F7904B59-FCBE-40AC-A24E-2850A124BAB8}" srcOrd="0" destOrd="0" presId="urn:microsoft.com/office/officeart/2005/8/layout/vList5"/>
    <dgm:cxn modelId="{32BB047C-D2C4-40D4-AC16-042649622E3A}" type="presOf" srcId="{E50B3E29-C8A3-4FE8-BDA7-A9EF28F890CE}" destId="{A87E2A31-851C-4BC2-81BD-DC8B8DE88BE2}" srcOrd="0" destOrd="4" presId="urn:microsoft.com/office/officeart/2005/8/layout/vList5"/>
    <dgm:cxn modelId="{7500EE7D-9488-4DA8-8045-D230E5D298D6}" type="presOf" srcId="{3CA55DC9-A9AE-4E7C-A9F6-B19F57CB8111}" destId="{A87E2A31-851C-4BC2-81BD-DC8B8DE88BE2}" srcOrd="0" destOrd="2" presId="urn:microsoft.com/office/officeart/2005/8/layout/vList5"/>
    <dgm:cxn modelId="{7D03AB84-0E7C-4047-9E0D-511E28EF73AD}" srcId="{A1CFF737-A991-4A8F-B411-BA2FA6BE730F}" destId="{3CA55DC9-A9AE-4E7C-A9F6-B19F57CB8111}" srcOrd="2" destOrd="0" parTransId="{CED5B59D-BC69-4BEB-AF78-0FE451E27633}" sibTransId="{85020304-3E63-445F-A22C-A43D434607FC}"/>
    <dgm:cxn modelId="{DBF9E094-2127-48FF-8526-5EFC25126020}" type="presOf" srcId="{721BE35F-A488-4BB6-88B9-EA0C92AD88C4}" destId="{E70554A9-1960-45FA-A615-0AA3EA47807F}" srcOrd="0" destOrd="0" presId="urn:microsoft.com/office/officeart/2005/8/layout/vList5"/>
    <dgm:cxn modelId="{35643CA4-7A54-470D-BF38-3C496DCFBE50}" type="presOf" srcId="{E892FBE6-3524-4454-AFE8-812561D86D3E}" destId="{A87E2A31-851C-4BC2-81BD-DC8B8DE88BE2}" srcOrd="0" destOrd="0" presId="urn:microsoft.com/office/officeart/2005/8/layout/vList5"/>
    <dgm:cxn modelId="{A9353BA7-E0DC-4A5E-AA75-60FD75FCED53}" type="presOf" srcId="{27E120B9-0168-4356-8EE8-EB56F48C2B86}" destId="{A87E2A31-851C-4BC2-81BD-DC8B8DE88BE2}" srcOrd="0" destOrd="5" presId="urn:microsoft.com/office/officeart/2005/8/layout/vList5"/>
    <dgm:cxn modelId="{3485A0D7-FC68-4C99-AB95-BE5BE45F5B07}" srcId="{A1CFF737-A991-4A8F-B411-BA2FA6BE730F}" destId="{E50B3E29-C8A3-4FE8-BDA7-A9EF28F890CE}" srcOrd="4" destOrd="0" parTransId="{E1C0ED9C-5D8E-46A7-BBFF-6FBBECB44D89}" sibTransId="{4219E30F-F1E1-4299-A8EA-21EDD31E60E1}"/>
    <dgm:cxn modelId="{BF5C67E1-048E-4415-942C-35AD525DDDDE}" srcId="{A1CFF737-A991-4A8F-B411-BA2FA6BE730F}" destId="{E892FBE6-3524-4454-AFE8-812561D86D3E}" srcOrd="0" destOrd="0" parTransId="{81119336-2EAE-43B5-BED7-A185C36B4F63}" sibTransId="{620F0731-C332-46B7-A15E-CDE460598DBF}"/>
    <dgm:cxn modelId="{FFE90DEE-2607-4DB8-A69C-5D56B6F6B807}" type="presOf" srcId="{32084ECF-8B68-4883-BBDB-20302A2F2E2C}" destId="{A87E2A31-851C-4BC2-81BD-DC8B8DE88BE2}" srcOrd="0" destOrd="3" presId="urn:microsoft.com/office/officeart/2005/8/layout/vList5"/>
    <dgm:cxn modelId="{274037A5-1DA0-4B0C-98AB-80760B9D5079}" type="presParOf" srcId="{E70554A9-1960-45FA-A615-0AA3EA47807F}" destId="{E25E610C-2EED-43EE-89B0-7A06FC79248B}" srcOrd="0" destOrd="0" presId="urn:microsoft.com/office/officeart/2005/8/layout/vList5"/>
    <dgm:cxn modelId="{466CEF81-3826-4BF4-BF85-85F0863CED61}" type="presParOf" srcId="{E25E610C-2EED-43EE-89B0-7A06FC79248B}" destId="{F7904B59-FCBE-40AC-A24E-2850A124BAB8}" srcOrd="0" destOrd="0" presId="urn:microsoft.com/office/officeart/2005/8/layout/vList5"/>
    <dgm:cxn modelId="{A47B366D-7DAC-46F7-9BBB-13A6A856FDC0}" type="presParOf" srcId="{E25E610C-2EED-43EE-89B0-7A06FC79248B}" destId="{A87E2A31-851C-4BC2-81BD-DC8B8DE88B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9D41E22-D613-4B64-9213-EF76775347CC}"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7B583DB2-110A-47E6-95B9-189562E6EB01}">
      <dgm:prSet/>
      <dgm:spPr/>
      <dgm:t>
        <a:bodyPr/>
        <a:lstStyle/>
        <a:p>
          <a:r>
            <a:rPr lang="en-US" baseline="0" dirty="0"/>
            <a:t>If it is not feasible to present major component unit financial statements in separate columns in the reporting entity’s financial statements, the financial statements of the major component units would be presented in the reporting entity’s basic financial statements as combining financial statements</a:t>
          </a:r>
          <a:endParaRPr lang="en-US" dirty="0"/>
        </a:p>
      </dgm:t>
    </dgm:pt>
    <dgm:pt modelId="{266307D1-DD36-4551-8351-D22D0BC52765}" type="parTrans" cxnId="{E2D146A0-6085-43C3-98FC-BCA3FDF9F0B1}">
      <dgm:prSet/>
      <dgm:spPr/>
      <dgm:t>
        <a:bodyPr/>
        <a:lstStyle/>
        <a:p>
          <a:endParaRPr lang="en-US"/>
        </a:p>
      </dgm:t>
    </dgm:pt>
    <dgm:pt modelId="{FA325B4D-601A-4041-B358-C7532E680D8B}" type="sibTrans" cxnId="{E2D146A0-6085-43C3-98FC-BCA3FDF9F0B1}">
      <dgm:prSet/>
      <dgm:spPr/>
      <dgm:t>
        <a:bodyPr/>
        <a:lstStyle/>
        <a:p>
          <a:endParaRPr lang="en-US"/>
        </a:p>
      </dgm:t>
    </dgm:pt>
    <dgm:pt modelId="{5737306E-97CF-4386-BD93-4350911EDD68}">
      <dgm:prSet/>
      <dgm:spPr/>
      <dgm:t>
        <a:bodyPr/>
        <a:lstStyle/>
        <a:p>
          <a:r>
            <a:rPr lang="en-US" b="0"/>
            <a:t>Major component unit presentations</a:t>
          </a:r>
          <a:endParaRPr lang="en-US"/>
        </a:p>
      </dgm:t>
    </dgm:pt>
    <dgm:pt modelId="{6CE1E679-3FD6-4E2E-A700-C72B7DAA5B85}" type="parTrans" cxnId="{87515136-2758-4378-8BEB-9297E8A1AEAF}">
      <dgm:prSet/>
      <dgm:spPr/>
      <dgm:t>
        <a:bodyPr/>
        <a:lstStyle/>
        <a:p>
          <a:endParaRPr lang="en-US"/>
        </a:p>
      </dgm:t>
    </dgm:pt>
    <dgm:pt modelId="{E2C3CC08-C11D-42DF-AC13-696340DC7CA4}" type="sibTrans" cxnId="{87515136-2758-4378-8BEB-9297E8A1AEAF}">
      <dgm:prSet/>
      <dgm:spPr/>
      <dgm:t>
        <a:bodyPr/>
        <a:lstStyle/>
        <a:p>
          <a:endParaRPr lang="en-US"/>
        </a:p>
      </dgm:t>
    </dgm:pt>
    <dgm:pt modelId="{8D0EBC99-6CF1-4903-B9E4-B552AFCAEC4D}" type="pres">
      <dgm:prSet presAssocID="{C9D41E22-D613-4B64-9213-EF76775347CC}" presName="Name0" presStyleCnt="0">
        <dgm:presLayoutVars>
          <dgm:dir/>
          <dgm:animLvl val="lvl"/>
          <dgm:resizeHandles val="exact"/>
        </dgm:presLayoutVars>
      </dgm:prSet>
      <dgm:spPr/>
    </dgm:pt>
    <dgm:pt modelId="{C0574075-EED8-4329-B433-BB01F0790156}" type="pres">
      <dgm:prSet presAssocID="{5737306E-97CF-4386-BD93-4350911EDD68}" presName="linNode" presStyleCnt="0"/>
      <dgm:spPr/>
    </dgm:pt>
    <dgm:pt modelId="{1EE2C944-7E09-4340-871F-17ED7457250B}" type="pres">
      <dgm:prSet presAssocID="{5737306E-97CF-4386-BD93-4350911EDD68}" presName="parentText" presStyleLbl="node1" presStyleIdx="0" presStyleCnt="1">
        <dgm:presLayoutVars>
          <dgm:chMax val="1"/>
          <dgm:bulletEnabled val="1"/>
        </dgm:presLayoutVars>
      </dgm:prSet>
      <dgm:spPr/>
    </dgm:pt>
    <dgm:pt modelId="{9A3C6FB6-41B4-4C9C-B468-7630D822D9E9}" type="pres">
      <dgm:prSet presAssocID="{5737306E-97CF-4386-BD93-4350911EDD68}" presName="descendantText" presStyleLbl="alignAccFollowNode1" presStyleIdx="0" presStyleCnt="1">
        <dgm:presLayoutVars>
          <dgm:bulletEnabled val="1"/>
        </dgm:presLayoutVars>
      </dgm:prSet>
      <dgm:spPr/>
    </dgm:pt>
  </dgm:ptLst>
  <dgm:cxnLst>
    <dgm:cxn modelId="{9599EE2B-BF4A-4E4D-9F1C-0758C2D9BDB0}" type="presOf" srcId="{7B583DB2-110A-47E6-95B9-189562E6EB01}" destId="{9A3C6FB6-41B4-4C9C-B468-7630D822D9E9}" srcOrd="0" destOrd="0" presId="urn:microsoft.com/office/officeart/2005/8/layout/vList5"/>
    <dgm:cxn modelId="{87515136-2758-4378-8BEB-9297E8A1AEAF}" srcId="{C9D41E22-D613-4B64-9213-EF76775347CC}" destId="{5737306E-97CF-4386-BD93-4350911EDD68}" srcOrd="0" destOrd="0" parTransId="{6CE1E679-3FD6-4E2E-A700-C72B7DAA5B85}" sibTransId="{E2C3CC08-C11D-42DF-AC13-696340DC7CA4}"/>
    <dgm:cxn modelId="{0A7F4353-00FA-4A0B-83AC-D33D088E4A80}" type="presOf" srcId="{C9D41E22-D613-4B64-9213-EF76775347CC}" destId="{8D0EBC99-6CF1-4903-B9E4-B552AFCAEC4D}" srcOrd="0" destOrd="0" presId="urn:microsoft.com/office/officeart/2005/8/layout/vList5"/>
    <dgm:cxn modelId="{3A753399-1D57-4CBC-8E6F-0E5BA65271A6}" type="presOf" srcId="{5737306E-97CF-4386-BD93-4350911EDD68}" destId="{1EE2C944-7E09-4340-871F-17ED7457250B}" srcOrd="0" destOrd="0" presId="urn:microsoft.com/office/officeart/2005/8/layout/vList5"/>
    <dgm:cxn modelId="{E2D146A0-6085-43C3-98FC-BCA3FDF9F0B1}" srcId="{5737306E-97CF-4386-BD93-4350911EDD68}" destId="{7B583DB2-110A-47E6-95B9-189562E6EB01}" srcOrd="0" destOrd="0" parTransId="{266307D1-DD36-4551-8351-D22D0BC52765}" sibTransId="{FA325B4D-601A-4041-B358-C7532E680D8B}"/>
    <dgm:cxn modelId="{C9813F9D-B146-48FB-A10E-6C73ED0EE8B6}" type="presParOf" srcId="{8D0EBC99-6CF1-4903-B9E4-B552AFCAEC4D}" destId="{C0574075-EED8-4329-B433-BB01F0790156}" srcOrd="0" destOrd="0" presId="urn:microsoft.com/office/officeart/2005/8/layout/vList5"/>
    <dgm:cxn modelId="{39AA8159-5D40-4866-B39B-88156396981B}" type="presParOf" srcId="{C0574075-EED8-4329-B433-BB01F0790156}" destId="{1EE2C944-7E09-4340-871F-17ED7457250B}" srcOrd="0" destOrd="0" presId="urn:microsoft.com/office/officeart/2005/8/layout/vList5"/>
    <dgm:cxn modelId="{44369E7C-8136-4535-B0F3-63A8FB3CB695}" type="presParOf" srcId="{C0574075-EED8-4329-B433-BB01F0790156}" destId="{9A3C6FB6-41B4-4C9C-B468-7630D822D9E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21BE35F-A488-4BB6-88B9-EA0C92AD88C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1CFF737-A991-4A8F-B411-BA2FA6BE730F}">
      <dgm:prSet/>
      <dgm:spPr/>
      <dgm:t>
        <a:bodyPr/>
        <a:lstStyle/>
        <a:p>
          <a:r>
            <a:rPr lang="en-US" b="0" i="0"/>
            <a:t>Unusual or Infrequent Items</a:t>
          </a:r>
          <a:endParaRPr lang="en-US"/>
        </a:p>
      </dgm:t>
    </dgm:pt>
    <dgm:pt modelId="{0B07EF14-5FFD-48FD-BD63-5981C4A1D4D2}" type="parTrans" cxnId="{5F362818-5E0B-4E7E-9476-69EFDC337897}">
      <dgm:prSet/>
      <dgm:spPr/>
      <dgm:t>
        <a:bodyPr/>
        <a:lstStyle/>
        <a:p>
          <a:endParaRPr lang="en-US"/>
        </a:p>
      </dgm:t>
    </dgm:pt>
    <dgm:pt modelId="{56FD6592-C276-4FF4-9580-7F6B8ACD6832}" type="sibTrans" cxnId="{5F362818-5E0B-4E7E-9476-69EFDC337897}">
      <dgm:prSet/>
      <dgm:spPr/>
      <dgm:t>
        <a:bodyPr/>
        <a:lstStyle/>
        <a:p>
          <a:endParaRPr lang="en-US"/>
        </a:p>
      </dgm:t>
    </dgm:pt>
    <dgm:pt modelId="{751AB319-0340-4BF4-A96B-8A31A549FD44}">
      <dgm:prSet/>
      <dgm:spPr/>
      <dgm:t>
        <a:bodyPr/>
        <a:lstStyle/>
        <a:p>
          <a:r>
            <a:rPr lang="en-US" b="0" i="0"/>
            <a:t>Disclose additional information about those inflows and outflows, including the programs, functions, or identifiable activities to which they are related and whether they are within the control of management</a:t>
          </a:r>
          <a:endParaRPr lang="en-US"/>
        </a:p>
      </dgm:t>
    </dgm:pt>
    <dgm:pt modelId="{A8947CBC-5781-44BB-8C16-8CFE40AB39A3}" type="parTrans" cxnId="{7FE4876F-6F12-4768-8C61-BF324AD5500F}">
      <dgm:prSet/>
      <dgm:spPr/>
      <dgm:t>
        <a:bodyPr/>
        <a:lstStyle/>
        <a:p>
          <a:endParaRPr lang="en-US"/>
        </a:p>
      </dgm:t>
    </dgm:pt>
    <dgm:pt modelId="{5B9E437C-7F8D-46A9-8861-48D003C77806}" type="sibTrans" cxnId="{7FE4876F-6F12-4768-8C61-BF324AD5500F}">
      <dgm:prSet/>
      <dgm:spPr/>
      <dgm:t>
        <a:bodyPr/>
        <a:lstStyle/>
        <a:p>
          <a:endParaRPr lang="en-US"/>
        </a:p>
      </dgm:t>
    </dgm:pt>
    <dgm:pt modelId="{3CA55DC9-A9AE-4E7C-A9F6-B19F57CB8111}">
      <dgm:prSet/>
      <dgm:spPr/>
      <dgm:t>
        <a:bodyPr/>
        <a:lstStyle/>
        <a:p>
          <a:r>
            <a:rPr lang="en-US" b="0" i="0"/>
            <a:t>Separately present inflows and outflows of resources that are unusual in nature and/or infrequent in occurrence (replacing extraordinary and special items)</a:t>
          </a:r>
          <a:endParaRPr lang="en-US"/>
        </a:p>
      </dgm:t>
    </dgm:pt>
    <dgm:pt modelId="{CED5B59D-BC69-4BEB-AF78-0FE451E27633}" type="parTrans" cxnId="{7D03AB84-0E7C-4047-9E0D-511E28EF73AD}">
      <dgm:prSet/>
      <dgm:spPr/>
      <dgm:t>
        <a:bodyPr/>
        <a:lstStyle/>
        <a:p>
          <a:endParaRPr lang="en-US"/>
        </a:p>
      </dgm:t>
    </dgm:pt>
    <dgm:pt modelId="{85020304-3E63-445F-A22C-A43D434607FC}" type="sibTrans" cxnId="{7D03AB84-0E7C-4047-9E0D-511E28EF73AD}">
      <dgm:prSet/>
      <dgm:spPr/>
      <dgm:t>
        <a:bodyPr/>
        <a:lstStyle/>
        <a:p>
          <a:endParaRPr lang="en-US"/>
        </a:p>
      </dgm:t>
    </dgm:pt>
    <dgm:pt modelId="{93E5EF98-3329-47D1-BFC5-89CFABFDE757}" type="pres">
      <dgm:prSet presAssocID="{721BE35F-A488-4BB6-88B9-EA0C92AD88C4}" presName="Name0" presStyleCnt="0">
        <dgm:presLayoutVars>
          <dgm:dir/>
          <dgm:animLvl val="lvl"/>
          <dgm:resizeHandles val="exact"/>
        </dgm:presLayoutVars>
      </dgm:prSet>
      <dgm:spPr/>
    </dgm:pt>
    <dgm:pt modelId="{CA2F075E-D259-4CF2-AB49-A04D2779FF44}" type="pres">
      <dgm:prSet presAssocID="{A1CFF737-A991-4A8F-B411-BA2FA6BE730F}" presName="linNode" presStyleCnt="0"/>
      <dgm:spPr/>
    </dgm:pt>
    <dgm:pt modelId="{E77BD823-035F-4B99-890C-0CFDB595D769}" type="pres">
      <dgm:prSet presAssocID="{A1CFF737-A991-4A8F-B411-BA2FA6BE730F}" presName="parentText" presStyleLbl="node1" presStyleIdx="0" presStyleCnt="1">
        <dgm:presLayoutVars>
          <dgm:chMax val="1"/>
          <dgm:bulletEnabled val="1"/>
        </dgm:presLayoutVars>
      </dgm:prSet>
      <dgm:spPr/>
    </dgm:pt>
    <dgm:pt modelId="{717ACB1C-643C-4D62-B5CD-AD5F7AB48598}" type="pres">
      <dgm:prSet presAssocID="{A1CFF737-A991-4A8F-B411-BA2FA6BE730F}" presName="descendantText" presStyleLbl="alignAccFollowNode1" presStyleIdx="0" presStyleCnt="1">
        <dgm:presLayoutVars>
          <dgm:bulletEnabled val="1"/>
        </dgm:presLayoutVars>
      </dgm:prSet>
      <dgm:spPr/>
    </dgm:pt>
  </dgm:ptLst>
  <dgm:cxnLst>
    <dgm:cxn modelId="{5F362818-5E0B-4E7E-9476-69EFDC337897}" srcId="{721BE35F-A488-4BB6-88B9-EA0C92AD88C4}" destId="{A1CFF737-A991-4A8F-B411-BA2FA6BE730F}" srcOrd="0" destOrd="0" parTransId="{0B07EF14-5FFD-48FD-BD63-5981C4A1D4D2}" sibTransId="{56FD6592-C276-4FF4-9580-7F6B8ACD6832}"/>
    <dgm:cxn modelId="{38124E4C-AB14-4F79-91F9-04518558F1D8}" type="presOf" srcId="{A1CFF737-A991-4A8F-B411-BA2FA6BE730F}" destId="{E77BD823-035F-4B99-890C-0CFDB595D769}" srcOrd="0" destOrd="0" presId="urn:microsoft.com/office/officeart/2005/8/layout/vList5"/>
    <dgm:cxn modelId="{7FE4876F-6F12-4768-8C61-BF324AD5500F}" srcId="{A1CFF737-A991-4A8F-B411-BA2FA6BE730F}" destId="{751AB319-0340-4BF4-A96B-8A31A549FD44}" srcOrd="1" destOrd="0" parTransId="{A8947CBC-5781-44BB-8C16-8CFE40AB39A3}" sibTransId="{5B9E437C-7F8D-46A9-8861-48D003C77806}"/>
    <dgm:cxn modelId="{5C381F76-FA7E-4BC5-99E4-8D6B26067C9C}" type="presOf" srcId="{721BE35F-A488-4BB6-88B9-EA0C92AD88C4}" destId="{93E5EF98-3329-47D1-BFC5-89CFABFDE757}" srcOrd="0" destOrd="0" presId="urn:microsoft.com/office/officeart/2005/8/layout/vList5"/>
    <dgm:cxn modelId="{48B6FB83-99EA-4AF6-9DE1-DD641E737C86}" type="presOf" srcId="{3CA55DC9-A9AE-4E7C-A9F6-B19F57CB8111}" destId="{717ACB1C-643C-4D62-B5CD-AD5F7AB48598}" srcOrd="0" destOrd="0" presId="urn:microsoft.com/office/officeart/2005/8/layout/vList5"/>
    <dgm:cxn modelId="{7D03AB84-0E7C-4047-9E0D-511E28EF73AD}" srcId="{A1CFF737-A991-4A8F-B411-BA2FA6BE730F}" destId="{3CA55DC9-A9AE-4E7C-A9F6-B19F57CB8111}" srcOrd="0" destOrd="0" parTransId="{CED5B59D-BC69-4BEB-AF78-0FE451E27633}" sibTransId="{85020304-3E63-445F-A22C-A43D434607FC}"/>
    <dgm:cxn modelId="{61414CBB-9538-41A6-8BEF-67C1EE6056D2}" type="presOf" srcId="{751AB319-0340-4BF4-A96B-8A31A549FD44}" destId="{717ACB1C-643C-4D62-B5CD-AD5F7AB48598}" srcOrd="0" destOrd="1" presId="urn:microsoft.com/office/officeart/2005/8/layout/vList5"/>
    <dgm:cxn modelId="{69C7B6CB-AD67-4D54-B670-96D5892CC9DC}" type="presParOf" srcId="{93E5EF98-3329-47D1-BFC5-89CFABFDE757}" destId="{CA2F075E-D259-4CF2-AB49-A04D2779FF44}" srcOrd="0" destOrd="0" presId="urn:microsoft.com/office/officeart/2005/8/layout/vList5"/>
    <dgm:cxn modelId="{6DFC8F24-A7FA-4250-8873-FFCB8054EC0D}" type="presParOf" srcId="{CA2F075E-D259-4CF2-AB49-A04D2779FF44}" destId="{E77BD823-035F-4B99-890C-0CFDB595D769}" srcOrd="0" destOrd="0" presId="urn:microsoft.com/office/officeart/2005/8/layout/vList5"/>
    <dgm:cxn modelId="{55E23703-9F15-4C25-A12A-2143548DFEBC}" type="presParOf" srcId="{CA2F075E-D259-4CF2-AB49-A04D2779FF44}" destId="{717ACB1C-643C-4D62-B5CD-AD5F7AB4859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F8BDACE-8DC9-4815-8FE2-C233AA5CABF5}"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n-US"/>
        </a:p>
      </dgm:t>
    </dgm:pt>
    <dgm:pt modelId="{D0AF1A44-F674-4456-B037-7C11ECCEA7DF}">
      <dgm:prSet phldrT="[Text]"/>
      <dgm:spPr>
        <a:scene3d>
          <a:camera prst="orthographicFront"/>
          <a:lightRig rig="threePt" dir="t"/>
        </a:scene3d>
        <a:sp3d>
          <a:bevelT/>
        </a:sp3d>
      </dgm:spPr>
      <dgm:t>
        <a:bodyPr/>
        <a:lstStyle/>
        <a:p>
          <a:r>
            <a:rPr lang="en-US"/>
            <a:t>Operating</a:t>
          </a:r>
        </a:p>
      </dgm:t>
    </dgm:pt>
    <dgm:pt modelId="{0EE09931-FF74-4352-A8E8-C8F2AC2D554C}" type="parTrans" cxnId="{79C2EBB0-3047-4066-99C3-B05CE56382E6}">
      <dgm:prSet/>
      <dgm:spPr/>
      <dgm:t>
        <a:bodyPr/>
        <a:lstStyle/>
        <a:p>
          <a:endParaRPr lang="en-US"/>
        </a:p>
      </dgm:t>
    </dgm:pt>
    <dgm:pt modelId="{108F2AA4-E688-48DE-8751-9750F950A575}" type="sibTrans" cxnId="{79C2EBB0-3047-4066-99C3-B05CE56382E6}">
      <dgm:prSet/>
      <dgm:spPr/>
      <dgm:t>
        <a:bodyPr/>
        <a:lstStyle/>
        <a:p>
          <a:endParaRPr lang="en-US"/>
        </a:p>
      </dgm:t>
    </dgm:pt>
    <dgm:pt modelId="{DBDCC6D6-3C16-4B36-8A26-9F804716EFCB}">
      <dgm:prSet phldrT="[Text]"/>
      <dgm:spPr>
        <a:scene3d>
          <a:camera prst="orthographicFront"/>
          <a:lightRig rig="threePt" dir="t"/>
        </a:scene3d>
        <a:sp3d>
          <a:bevelT/>
        </a:sp3d>
      </dgm:spPr>
      <dgm:t>
        <a:bodyPr/>
        <a:lstStyle/>
        <a:p>
          <a:r>
            <a:rPr lang="en-US"/>
            <a:t>Activities other than nonoperating activities</a:t>
          </a:r>
        </a:p>
      </dgm:t>
    </dgm:pt>
    <dgm:pt modelId="{2FA7D22F-A1D2-419A-9E66-3904A5306AF6}" type="parTrans" cxnId="{AFAA19E0-890D-4C34-BC96-E057E2A1C4FC}">
      <dgm:prSet/>
      <dgm:spPr/>
      <dgm:t>
        <a:bodyPr/>
        <a:lstStyle/>
        <a:p>
          <a:endParaRPr lang="en-US"/>
        </a:p>
      </dgm:t>
    </dgm:pt>
    <dgm:pt modelId="{75D58925-54EA-49CD-A2FC-0BB57EE37285}" type="sibTrans" cxnId="{AFAA19E0-890D-4C34-BC96-E057E2A1C4FC}">
      <dgm:prSet/>
      <dgm:spPr/>
      <dgm:t>
        <a:bodyPr/>
        <a:lstStyle/>
        <a:p>
          <a:endParaRPr lang="en-US"/>
        </a:p>
      </dgm:t>
    </dgm:pt>
    <dgm:pt modelId="{1CAB7A1E-732E-41E7-BDCA-9F7ED2D7182B}">
      <dgm:prSet phldrT="[Text]"/>
      <dgm:spPr>
        <a:scene3d>
          <a:camera prst="orthographicFront"/>
          <a:lightRig rig="threePt" dir="t"/>
        </a:scene3d>
        <a:sp3d>
          <a:bevelT/>
        </a:sp3d>
      </dgm:spPr>
      <dgm:t>
        <a:bodyPr/>
        <a:lstStyle/>
        <a:p>
          <a:r>
            <a:rPr lang="en-US"/>
            <a:t>Nonoperating</a:t>
          </a:r>
        </a:p>
      </dgm:t>
    </dgm:pt>
    <dgm:pt modelId="{CD69B12F-B032-4674-B42B-B024303B5CFF}" type="parTrans" cxnId="{15D06AE8-DA85-463E-94C2-C12156DB86E0}">
      <dgm:prSet/>
      <dgm:spPr/>
      <dgm:t>
        <a:bodyPr/>
        <a:lstStyle/>
        <a:p>
          <a:endParaRPr lang="en-US"/>
        </a:p>
      </dgm:t>
    </dgm:pt>
    <dgm:pt modelId="{B806F14A-39F7-4935-8D51-BE19AB504A5B}" type="sibTrans" cxnId="{15D06AE8-DA85-463E-94C2-C12156DB86E0}">
      <dgm:prSet/>
      <dgm:spPr/>
      <dgm:t>
        <a:bodyPr/>
        <a:lstStyle/>
        <a:p>
          <a:endParaRPr lang="en-US"/>
        </a:p>
      </dgm:t>
    </dgm:pt>
    <dgm:pt modelId="{E4D7124B-2CC9-4D44-B44F-DF66008C1B5F}">
      <dgm:prSet phldrT="[Text]"/>
      <dgm:spPr>
        <a:scene3d>
          <a:camera prst="orthographicFront"/>
          <a:lightRig rig="threePt" dir="t"/>
        </a:scene3d>
        <a:sp3d>
          <a:bevelT/>
        </a:sp3d>
      </dgm:spPr>
      <dgm:t>
        <a:bodyPr/>
        <a:lstStyle/>
        <a:p>
          <a:r>
            <a:rPr lang="en-US"/>
            <a:t>Subsidies received and provided</a:t>
          </a:r>
        </a:p>
      </dgm:t>
    </dgm:pt>
    <dgm:pt modelId="{CF4F6C0E-6858-4752-B12D-FAFFF53FFF65}" type="parTrans" cxnId="{51CDD757-57E9-4FDD-B8B9-93C43F357FE4}">
      <dgm:prSet/>
      <dgm:spPr/>
      <dgm:t>
        <a:bodyPr/>
        <a:lstStyle/>
        <a:p>
          <a:endParaRPr lang="en-US"/>
        </a:p>
      </dgm:t>
    </dgm:pt>
    <dgm:pt modelId="{D9BB0B60-1B3C-4A5E-9A1B-62392E688FF4}" type="sibTrans" cxnId="{51CDD757-57E9-4FDD-B8B9-93C43F357FE4}">
      <dgm:prSet/>
      <dgm:spPr/>
      <dgm:t>
        <a:bodyPr/>
        <a:lstStyle/>
        <a:p>
          <a:endParaRPr lang="en-US"/>
        </a:p>
      </dgm:t>
    </dgm:pt>
    <dgm:pt modelId="{A4A39721-A097-40A7-9C71-706D93349565}">
      <dgm:prSet/>
      <dgm:spPr/>
      <dgm:t>
        <a:bodyPr/>
        <a:lstStyle/>
        <a:p>
          <a:r>
            <a:rPr lang="en-US"/>
            <a:t>Revenues and expenses of financing</a:t>
          </a:r>
        </a:p>
      </dgm:t>
    </dgm:pt>
    <dgm:pt modelId="{2C415BDE-A503-4B3F-A718-AE72F2ECE04B}" type="parTrans" cxnId="{DA386C22-001F-43E6-BCA0-AE104DAF51C8}">
      <dgm:prSet/>
      <dgm:spPr/>
      <dgm:t>
        <a:bodyPr/>
        <a:lstStyle/>
        <a:p>
          <a:endParaRPr lang="en-US"/>
        </a:p>
      </dgm:t>
    </dgm:pt>
    <dgm:pt modelId="{CF2CDF49-8FE2-4874-A45E-563DF4844C28}" type="sibTrans" cxnId="{DA386C22-001F-43E6-BCA0-AE104DAF51C8}">
      <dgm:prSet/>
      <dgm:spPr/>
      <dgm:t>
        <a:bodyPr/>
        <a:lstStyle/>
        <a:p>
          <a:endParaRPr lang="en-US"/>
        </a:p>
      </dgm:t>
    </dgm:pt>
    <dgm:pt modelId="{2F7806AA-95E9-450A-B19E-87821BCC20A2}">
      <dgm:prSet/>
      <dgm:spPr/>
      <dgm:t>
        <a:bodyPr/>
        <a:lstStyle/>
        <a:p>
          <a:r>
            <a:rPr lang="en-US"/>
            <a:t>Resources from the disposal of capital assets and inventory</a:t>
          </a:r>
        </a:p>
      </dgm:t>
    </dgm:pt>
    <dgm:pt modelId="{FF019DC8-7D0F-40A3-BE30-D757F2E4FABA}" type="parTrans" cxnId="{8788C5EC-2288-47DC-A87E-2130C74A3918}">
      <dgm:prSet/>
      <dgm:spPr/>
      <dgm:t>
        <a:bodyPr/>
        <a:lstStyle/>
        <a:p>
          <a:endParaRPr lang="en-US"/>
        </a:p>
      </dgm:t>
    </dgm:pt>
    <dgm:pt modelId="{B865F0A4-3447-4601-930C-CA54D9FCA44B}" type="sibTrans" cxnId="{8788C5EC-2288-47DC-A87E-2130C74A3918}">
      <dgm:prSet/>
      <dgm:spPr/>
      <dgm:t>
        <a:bodyPr/>
        <a:lstStyle/>
        <a:p>
          <a:endParaRPr lang="en-US"/>
        </a:p>
      </dgm:t>
    </dgm:pt>
    <dgm:pt modelId="{765BD3D6-EE59-451A-BC1D-5C36E4D5A862}">
      <dgm:prSet/>
      <dgm:spPr/>
      <dgm:t>
        <a:bodyPr/>
        <a:lstStyle/>
        <a:p>
          <a:r>
            <a:rPr lang="en-US"/>
            <a:t>Investment income and expenses</a:t>
          </a:r>
        </a:p>
      </dgm:t>
    </dgm:pt>
    <dgm:pt modelId="{D30514B1-232B-4005-B03B-BA27C0D27FF8}" type="parTrans" cxnId="{0E6A21B1-AC85-4BF3-B6B7-F6934A8EEA21}">
      <dgm:prSet/>
      <dgm:spPr/>
      <dgm:t>
        <a:bodyPr/>
        <a:lstStyle/>
        <a:p>
          <a:endParaRPr lang="en-US"/>
        </a:p>
      </dgm:t>
    </dgm:pt>
    <dgm:pt modelId="{7E751E76-EBA0-4488-B45D-B27C996839AB}" type="sibTrans" cxnId="{0E6A21B1-AC85-4BF3-B6B7-F6934A8EEA21}">
      <dgm:prSet/>
      <dgm:spPr/>
      <dgm:t>
        <a:bodyPr/>
        <a:lstStyle/>
        <a:p>
          <a:endParaRPr lang="en-US"/>
        </a:p>
      </dgm:t>
    </dgm:pt>
    <dgm:pt modelId="{BDB7344B-1333-4B47-81CC-4254295DC9A5}" type="pres">
      <dgm:prSet presAssocID="{1F8BDACE-8DC9-4815-8FE2-C233AA5CABF5}" presName="Name0" presStyleCnt="0">
        <dgm:presLayoutVars>
          <dgm:dir/>
          <dgm:animLvl val="lvl"/>
          <dgm:resizeHandles val="exact"/>
        </dgm:presLayoutVars>
      </dgm:prSet>
      <dgm:spPr/>
    </dgm:pt>
    <dgm:pt modelId="{FC4C689B-51FC-4FB3-8843-D8E13D4046AE}" type="pres">
      <dgm:prSet presAssocID="{D0AF1A44-F674-4456-B037-7C11ECCEA7DF}" presName="linNode" presStyleCnt="0"/>
      <dgm:spPr>
        <a:scene3d>
          <a:camera prst="orthographicFront"/>
          <a:lightRig rig="threePt" dir="t"/>
        </a:scene3d>
        <a:sp3d>
          <a:bevelT/>
        </a:sp3d>
      </dgm:spPr>
    </dgm:pt>
    <dgm:pt modelId="{A5B0F22E-5AFD-47B3-9AF6-2D9D05B4522A}" type="pres">
      <dgm:prSet presAssocID="{D0AF1A44-F674-4456-B037-7C11ECCEA7DF}" presName="parentText" presStyleLbl="node1" presStyleIdx="0" presStyleCnt="2">
        <dgm:presLayoutVars>
          <dgm:chMax val="1"/>
          <dgm:bulletEnabled val="1"/>
        </dgm:presLayoutVars>
      </dgm:prSet>
      <dgm:spPr/>
    </dgm:pt>
    <dgm:pt modelId="{E87C9A1A-50AB-45E2-8A32-576DB464538F}" type="pres">
      <dgm:prSet presAssocID="{D0AF1A44-F674-4456-B037-7C11ECCEA7DF}" presName="descendantText" presStyleLbl="alignAccFollowNode1" presStyleIdx="0" presStyleCnt="2">
        <dgm:presLayoutVars>
          <dgm:bulletEnabled val="1"/>
        </dgm:presLayoutVars>
      </dgm:prSet>
      <dgm:spPr/>
    </dgm:pt>
    <dgm:pt modelId="{CC571A1F-9ABA-4794-AEE6-1A00DAEEDF00}" type="pres">
      <dgm:prSet presAssocID="{108F2AA4-E688-48DE-8751-9750F950A575}" presName="sp" presStyleCnt="0"/>
      <dgm:spPr>
        <a:scene3d>
          <a:camera prst="orthographicFront"/>
          <a:lightRig rig="threePt" dir="t"/>
        </a:scene3d>
        <a:sp3d>
          <a:bevelT/>
        </a:sp3d>
      </dgm:spPr>
    </dgm:pt>
    <dgm:pt modelId="{CD0CE870-F911-431D-A76D-7E683C5D8D91}" type="pres">
      <dgm:prSet presAssocID="{1CAB7A1E-732E-41E7-BDCA-9F7ED2D7182B}" presName="linNode" presStyleCnt="0"/>
      <dgm:spPr>
        <a:scene3d>
          <a:camera prst="orthographicFront"/>
          <a:lightRig rig="threePt" dir="t"/>
        </a:scene3d>
        <a:sp3d>
          <a:bevelT/>
        </a:sp3d>
      </dgm:spPr>
    </dgm:pt>
    <dgm:pt modelId="{F2450198-9DCF-4724-824A-7D722DCD6E6E}" type="pres">
      <dgm:prSet presAssocID="{1CAB7A1E-732E-41E7-BDCA-9F7ED2D7182B}" presName="parentText" presStyleLbl="node1" presStyleIdx="1" presStyleCnt="2">
        <dgm:presLayoutVars>
          <dgm:chMax val="1"/>
          <dgm:bulletEnabled val="1"/>
        </dgm:presLayoutVars>
      </dgm:prSet>
      <dgm:spPr/>
    </dgm:pt>
    <dgm:pt modelId="{F4F7F24D-A7B5-4988-B123-444236A7A39A}" type="pres">
      <dgm:prSet presAssocID="{1CAB7A1E-732E-41E7-BDCA-9F7ED2D7182B}" presName="descendantText" presStyleLbl="alignAccFollowNode1" presStyleIdx="1" presStyleCnt="2">
        <dgm:presLayoutVars>
          <dgm:bulletEnabled val="1"/>
        </dgm:presLayoutVars>
      </dgm:prSet>
      <dgm:spPr/>
    </dgm:pt>
  </dgm:ptLst>
  <dgm:cxnLst>
    <dgm:cxn modelId="{5E0EB106-8329-4CA2-8844-35DFAB08A7AC}" type="presOf" srcId="{1CAB7A1E-732E-41E7-BDCA-9F7ED2D7182B}" destId="{F2450198-9DCF-4724-824A-7D722DCD6E6E}" srcOrd="0" destOrd="0" presId="urn:microsoft.com/office/officeart/2005/8/layout/vList5"/>
    <dgm:cxn modelId="{4D650C1B-0973-479F-B62B-A6A34901F6BD}" type="presOf" srcId="{A4A39721-A097-40A7-9C71-706D93349565}" destId="{F4F7F24D-A7B5-4988-B123-444236A7A39A}" srcOrd="0" destOrd="1" presId="urn:microsoft.com/office/officeart/2005/8/layout/vList5"/>
    <dgm:cxn modelId="{DA386C22-001F-43E6-BCA0-AE104DAF51C8}" srcId="{1CAB7A1E-732E-41E7-BDCA-9F7ED2D7182B}" destId="{A4A39721-A097-40A7-9C71-706D93349565}" srcOrd="1" destOrd="0" parTransId="{2C415BDE-A503-4B3F-A718-AE72F2ECE04B}" sibTransId="{CF2CDF49-8FE2-4874-A45E-563DF4844C28}"/>
    <dgm:cxn modelId="{64E5C55B-5BC3-4313-A29B-66FD20C472B4}" type="presOf" srcId="{E4D7124B-2CC9-4D44-B44F-DF66008C1B5F}" destId="{F4F7F24D-A7B5-4988-B123-444236A7A39A}" srcOrd="0" destOrd="0" presId="urn:microsoft.com/office/officeart/2005/8/layout/vList5"/>
    <dgm:cxn modelId="{EAA9AD5F-425F-41B7-8B2E-364FEDCA6784}" type="presOf" srcId="{2F7806AA-95E9-450A-B19E-87821BCC20A2}" destId="{F4F7F24D-A7B5-4988-B123-444236A7A39A}" srcOrd="0" destOrd="2" presId="urn:microsoft.com/office/officeart/2005/8/layout/vList5"/>
    <dgm:cxn modelId="{D469C75F-E3D4-46CD-A2CF-3BFC43DA9F5A}" type="presOf" srcId="{DBDCC6D6-3C16-4B36-8A26-9F804716EFCB}" destId="{E87C9A1A-50AB-45E2-8A32-576DB464538F}" srcOrd="0" destOrd="0" presId="urn:microsoft.com/office/officeart/2005/8/layout/vList5"/>
    <dgm:cxn modelId="{51CDD757-57E9-4FDD-B8B9-93C43F357FE4}" srcId="{1CAB7A1E-732E-41E7-BDCA-9F7ED2D7182B}" destId="{E4D7124B-2CC9-4D44-B44F-DF66008C1B5F}" srcOrd="0" destOrd="0" parTransId="{CF4F6C0E-6858-4752-B12D-FAFFF53FFF65}" sibTransId="{D9BB0B60-1B3C-4A5E-9A1B-62392E688FF4}"/>
    <dgm:cxn modelId="{004C4D81-7395-449F-B0FA-D06923DFC5E8}" type="presOf" srcId="{1F8BDACE-8DC9-4815-8FE2-C233AA5CABF5}" destId="{BDB7344B-1333-4B47-81CC-4254295DC9A5}" srcOrd="0" destOrd="0" presId="urn:microsoft.com/office/officeart/2005/8/layout/vList5"/>
    <dgm:cxn modelId="{119E2998-63FF-4846-A5D0-2872E15CE60A}" type="presOf" srcId="{765BD3D6-EE59-451A-BC1D-5C36E4D5A862}" destId="{F4F7F24D-A7B5-4988-B123-444236A7A39A}" srcOrd="0" destOrd="3" presId="urn:microsoft.com/office/officeart/2005/8/layout/vList5"/>
    <dgm:cxn modelId="{79C2EBB0-3047-4066-99C3-B05CE56382E6}" srcId="{1F8BDACE-8DC9-4815-8FE2-C233AA5CABF5}" destId="{D0AF1A44-F674-4456-B037-7C11ECCEA7DF}" srcOrd="0" destOrd="0" parTransId="{0EE09931-FF74-4352-A8E8-C8F2AC2D554C}" sibTransId="{108F2AA4-E688-48DE-8751-9750F950A575}"/>
    <dgm:cxn modelId="{0E6A21B1-AC85-4BF3-B6B7-F6934A8EEA21}" srcId="{1CAB7A1E-732E-41E7-BDCA-9F7ED2D7182B}" destId="{765BD3D6-EE59-451A-BC1D-5C36E4D5A862}" srcOrd="3" destOrd="0" parTransId="{D30514B1-232B-4005-B03B-BA27C0D27FF8}" sibTransId="{7E751E76-EBA0-4488-B45D-B27C996839AB}"/>
    <dgm:cxn modelId="{AFAA19E0-890D-4C34-BC96-E057E2A1C4FC}" srcId="{D0AF1A44-F674-4456-B037-7C11ECCEA7DF}" destId="{DBDCC6D6-3C16-4B36-8A26-9F804716EFCB}" srcOrd="0" destOrd="0" parTransId="{2FA7D22F-A1D2-419A-9E66-3904A5306AF6}" sibTransId="{75D58925-54EA-49CD-A2FC-0BB57EE37285}"/>
    <dgm:cxn modelId="{D6C644E3-0647-446F-A217-C28495B21881}" type="presOf" srcId="{D0AF1A44-F674-4456-B037-7C11ECCEA7DF}" destId="{A5B0F22E-5AFD-47B3-9AF6-2D9D05B4522A}" srcOrd="0" destOrd="0" presId="urn:microsoft.com/office/officeart/2005/8/layout/vList5"/>
    <dgm:cxn modelId="{15D06AE8-DA85-463E-94C2-C12156DB86E0}" srcId="{1F8BDACE-8DC9-4815-8FE2-C233AA5CABF5}" destId="{1CAB7A1E-732E-41E7-BDCA-9F7ED2D7182B}" srcOrd="1" destOrd="0" parTransId="{CD69B12F-B032-4674-B42B-B024303B5CFF}" sibTransId="{B806F14A-39F7-4935-8D51-BE19AB504A5B}"/>
    <dgm:cxn modelId="{8788C5EC-2288-47DC-A87E-2130C74A3918}" srcId="{1CAB7A1E-732E-41E7-BDCA-9F7ED2D7182B}" destId="{2F7806AA-95E9-450A-B19E-87821BCC20A2}" srcOrd="2" destOrd="0" parTransId="{FF019DC8-7D0F-40A3-BE30-D757F2E4FABA}" sibTransId="{B865F0A4-3447-4601-930C-CA54D9FCA44B}"/>
    <dgm:cxn modelId="{CACAF1EC-8EB1-47B7-9672-F40F44B7581A}" type="presParOf" srcId="{BDB7344B-1333-4B47-81CC-4254295DC9A5}" destId="{FC4C689B-51FC-4FB3-8843-D8E13D4046AE}" srcOrd="0" destOrd="0" presId="urn:microsoft.com/office/officeart/2005/8/layout/vList5"/>
    <dgm:cxn modelId="{0C4228B9-F611-48FF-BCF6-23A9C0DFEA35}" type="presParOf" srcId="{FC4C689B-51FC-4FB3-8843-D8E13D4046AE}" destId="{A5B0F22E-5AFD-47B3-9AF6-2D9D05B4522A}" srcOrd="0" destOrd="0" presId="urn:microsoft.com/office/officeart/2005/8/layout/vList5"/>
    <dgm:cxn modelId="{23CF7AE3-B197-47B2-80AD-CC76797F9736}" type="presParOf" srcId="{FC4C689B-51FC-4FB3-8843-D8E13D4046AE}" destId="{E87C9A1A-50AB-45E2-8A32-576DB464538F}" srcOrd="1" destOrd="0" presId="urn:microsoft.com/office/officeart/2005/8/layout/vList5"/>
    <dgm:cxn modelId="{937972C5-0ECB-4A9F-A313-392B03034669}" type="presParOf" srcId="{BDB7344B-1333-4B47-81CC-4254295DC9A5}" destId="{CC571A1F-9ABA-4794-AEE6-1A00DAEEDF00}" srcOrd="1" destOrd="0" presId="urn:microsoft.com/office/officeart/2005/8/layout/vList5"/>
    <dgm:cxn modelId="{D6DDE7A3-24BF-482A-8338-65D6B61334DA}" type="presParOf" srcId="{BDB7344B-1333-4B47-81CC-4254295DC9A5}" destId="{CD0CE870-F911-431D-A76D-7E683C5D8D91}" srcOrd="2" destOrd="0" presId="urn:microsoft.com/office/officeart/2005/8/layout/vList5"/>
    <dgm:cxn modelId="{E93F5963-DD28-4825-829D-E93F82ABE090}" type="presParOf" srcId="{CD0CE870-F911-431D-A76D-7E683C5D8D91}" destId="{F2450198-9DCF-4724-824A-7D722DCD6E6E}" srcOrd="0" destOrd="0" presId="urn:microsoft.com/office/officeart/2005/8/layout/vList5"/>
    <dgm:cxn modelId="{C8A75A54-A213-43BA-9D95-61482A440CD6}" type="presParOf" srcId="{CD0CE870-F911-431D-A76D-7E683C5D8D91}" destId="{F4F7F24D-A7B5-4988-B123-444236A7A39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340DE2-9CD3-4552-B879-BBA68855FA1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B1FCE41-254F-43F3-B4E3-DEA743A1EF1B}">
      <dgm:prSet/>
      <dgm:spPr>
        <a:scene3d>
          <a:camera prst="orthographicFront"/>
          <a:lightRig rig="threePt" dir="t"/>
        </a:scene3d>
        <a:sp3d>
          <a:bevelT/>
        </a:sp3d>
      </dgm:spPr>
      <dgm:t>
        <a:bodyPr/>
        <a:lstStyle/>
        <a:p>
          <a:r>
            <a:rPr lang="en-US" b="0"/>
            <a:t>The </a:t>
          </a:r>
          <a:r>
            <a:rPr lang="en-US" b="1">
              <a:solidFill>
                <a:schemeClr val="accent1">
                  <a:lumMod val="40000"/>
                  <a:lumOff val="60000"/>
                </a:schemeClr>
              </a:solidFill>
            </a:rPr>
            <a:t>measurement focus </a:t>
          </a:r>
          <a:r>
            <a:rPr lang="en-US" b="0"/>
            <a:t>of a specific financial statement determines </a:t>
          </a:r>
          <a:r>
            <a:rPr lang="en-US" b="0" i="1"/>
            <a:t>what</a:t>
          </a:r>
          <a:r>
            <a:rPr lang="en-US" b="0"/>
            <a:t> items should be reported as elements of that financial statement. </a:t>
          </a:r>
          <a:endParaRPr lang="en-US"/>
        </a:p>
      </dgm:t>
    </dgm:pt>
    <dgm:pt modelId="{18FB6F40-D9D4-4B8C-B481-48889F84B761}" type="parTrans" cxnId="{E8B94569-10F2-4F66-A9E4-60A6D6790AF8}">
      <dgm:prSet/>
      <dgm:spPr/>
      <dgm:t>
        <a:bodyPr/>
        <a:lstStyle/>
        <a:p>
          <a:endParaRPr lang="en-US"/>
        </a:p>
      </dgm:t>
    </dgm:pt>
    <dgm:pt modelId="{7E87C117-8E86-4A1C-B24F-CFFE56188ADF}" type="sibTrans" cxnId="{E8B94569-10F2-4F66-A9E4-60A6D6790AF8}">
      <dgm:prSet/>
      <dgm:spPr/>
      <dgm:t>
        <a:bodyPr/>
        <a:lstStyle/>
        <a:p>
          <a:endParaRPr lang="en-US"/>
        </a:p>
      </dgm:t>
    </dgm:pt>
    <dgm:pt modelId="{9A1DC102-8DB5-4AAC-87AB-3AEAA2683335}">
      <dgm:prSet/>
      <dgm:spPr>
        <a:scene3d>
          <a:camera prst="orthographicFront"/>
          <a:lightRig rig="threePt" dir="t"/>
        </a:scene3d>
        <a:sp3d>
          <a:bevelT/>
        </a:sp3d>
      </dgm:spPr>
      <dgm:t>
        <a:bodyPr/>
        <a:lstStyle/>
        <a:p>
          <a:r>
            <a:rPr lang="en-US" b="0"/>
            <a:t>The related </a:t>
          </a:r>
          <a:r>
            <a:rPr lang="en-US" b="1">
              <a:solidFill>
                <a:schemeClr val="accent1">
                  <a:lumMod val="40000"/>
                  <a:lumOff val="60000"/>
                </a:schemeClr>
              </a:solidFill>
            </a:rPr>
            <a:t>basis of accounting </a:t>
          </a:r>
          <a:r>
            <a:rPr lang="en-US" b="0"/>
            <a:t>determines </a:t>
          </a:r>
          <a:r>
            <a:rPr lang="en-US" b="0" i="1"/>
            <a:t>when</a:t>
          </a:r>
          <a:r>
            <a:rPr lang="en-US" b="0"/>
            <a:t> those items should be reported.</a:t>
          </a:r>
          <a:endParaRPr lang="en-US"/>
        </a:p>
      </dgm:t>
    </dgm:pt>
    <dgm:pt modelId="{1D7D660C-2E9C-441A-8F73-613AE79820DF}" type="parTrans" cxnId="{12687620-9686-4E46-9E1E-7A71CFBB9008}">
      <dgm:prSet/>
      <dgm:spPr/>
      <dgm:t>
        <a:bodyPr/>
        <a:lstStyle/>
        <a:p>
          <a:endParaRPr lang="en-US"/>
        </a:p>
      </dgm:t>
    </dgm:pt>
    <dgm:pt modelId="{72B45D5A-0B11-4A09-8075-29FF2E272B71}" type="sibTrans" cxnId="{12687620-9686-4E46-9E1E-7A71CFBB9008}">
      <dgm:prSet/>
      <dgm:spPr/>
      <dgm:t>
        <a:bodyPr/>
        <a:lstStyle/>
        <a:p>
          <a:endParaRPr lang="en-US"/>
        </a:p>
      </dgm:t>
    </dgm:pt>
    <dgm:pt modelId="{6B056895-63EC-4F79-AC17-257320CC9D0A}" type="pres">
      <dgm:prSet presAssocID="{C3340DE2-9CD3-4552-B879-BBA68855FA10}" presName="linear" presStyleCnt="0">
        <dgm:presLayoutVars>
          <dgm:animLvl val="lvl"/>
          <dgm:resizeHandles val="exact"/>
        </dgm:presLayoutVars>
      </dgm:prSet>
      <dgm:spPr/>
    </dgm:pt>
    <dgm:pt modelId="{155F1E85-755E-43DD-A1F2-1A8F4D253D0C}" type="pres">
      <dgm:prSet presAssocID="{5B1FCE41-254F-43F3-B4E3-DEA743A1EF1B}" presName="parentText" presStyleLbl="node1" presStyleIdx="0" presStyleCnt="2">
        <dgm:presLayoutVars>
          <dgm:chMax val="0"/>
          <dgm:bulletEnabled val="1"/>
        </dgm:presLayoutVars>
      </dgm:prSet>
      <dgm:spPr/>
    </dgm:pt>
    <dgm:pt modelId="{D33A2B5B-F4D8-4809-95C7-BB6723737A74}" type="pres">
      <dgm:prSet presAssocID="{7E87C117-8E86-4A1C-B24F-CFFE56188ADF}" presName="spacer" presStyleCnt="0"/>
      <dgm:spPr>
        <a:scene3d>
          <a:camera prst="orthographicFront"/>
          <a:lightRig rig="threePt" dir="t"/>
        </a:scene3d>
        <a:sp3d>
          <a:bevelT/>
        </a:sp3d>
      </dgm:spPr>
    </dgm:pt>
    <dgm:pt modelId="{67F0858E-76FB-41CF-A7A1-9580FD9CF58D}" type="pres">
      <dgm:prSet presAssocID="{9A1DC102-8DB5-4AAC-87AB-3AEAA2683335}" presName="parentText" presStyleLbl="node1" presStyleIdx="1" presStyleCnt="2">
        <dgm:presLayoutVars>
          <dgm:chMax val="0"/>
          <dgm:bulletEnabled val="1"/>
        </dgm:presLayoutVars>
      </dgm:prSet>
      <dgm:spPr/>
    </dgm:pt>
  </dgm:ptLst>
  <dgm:cxnLst>
    <dgm:cxn modelId="{12687620-9686-4E46-9E1E-7A71CFBB9008}" srcId="{C3340DE2-9CD3-4552-B879-BBA68855FA10}" destId="{9A1DC102-8DB5-4AAC-87AB-3AEAA2683335}" srcOrd="1" destOrd="0" parTransId="{1D7D660C-2E9C-441A-8F73-613AE79820DF}" sibTransId="{72B45D5A-0B11-4A09-8075-29FF2E272B71}"/>
    <dgm:cxn modelId="{E8B94569-10F2-4F66-A9E4-60A6D6790AF8}" srcId="{C3340DE2-9CD3-4552-B879-BBA68855FA10}" destId="{5B1FCE41-254F-43F3-B4E3-DEA743A1EF1B}" srcOrd="0" destOrd="0" parTransId="{18FB6F40-D9D4-4B8C-B481-48889F84B761}" sibTransId="{7E87C117-8E86-4A1C-B24F-CFFE56188ADF}"/>
    <dgm:cxn modelId="{7E1C6ACE-2420-4EE5-8866-D0382C80AD98}" type="presOf" srcId="{9A1DC102-8DB5-4AAC-87AB-3AEAA2683335}" destId="{67F0858E-76FB-41CF-A7A1-9580FD9CF58D}" srcOrd="0" destOrd="0" presId="urn:microsoft.com/office/officeart/2005/8/layout/vList2"/>
    <dgm:cxn modelId="{D8B34BD4-8E95-4E92-9CE0-576C5EFC7B75}" type="presOf" srcId="{5B1FCE41-254F-43F3-B4E3-DEA743A1EF1B}" destId="{155F1E85-755E-43DD-A1F2-1A8F4D253D0C}" srcOrd="0" destOrd="0" presId="urn:microsoft.com/office/officeart/2005/8/layout/vList2"/>
    <dgm:cxn modelId="{39E332F2-3811-46D0-8B06-5743FA2E571A}" type="presOf" srcId="{C3340DE2-9CD3-4552-B879-BBA68855FA10}" destId="{6B056895-63EC-4F79-AC17-257320CC9D0A}" srcOrd="0" destOrd="0" presId="urn:microsoft.com/office/officeart/2005/8/layout/vList2"/>
    <dgm:cxn modelId="{86F34331-4D8B-4714-B40B-EEB93EE0219A}" type="presParOf" srcId="{6B056895-63EC-4F79-AC17-257320CC9D0A}" destId="{155F1E85-755E-43DD-A1F2-1A8F4D253D0C}" srcOrd="0" destOrd="0" presId="urn:microsoft.com/office/officeart/2005/8/layout/vList2"/>
    <dgm:cxn modelId="{ECC78FE2-59BE-44CB-BF7D-C437345C2CF8}" type="presParOf" srcId="{6B056895-63EC-4F79-AC17-257320CC9D0A}" destId="{D33A2B5B-F4D8-4809-95C7-BB6723737A74}" srcOrd="1" destOrd="0" presId="urn:microsoft.com/office/officeart/2005/8/layout/vList2"/>
    <dgm:cxn modelId="{CB13DC29-A482-44FD-94D3-36B94A6D5F4B}" type="presParOf" srcId="{6B056895-63EC-4F79-AC17-257320CC9D0A}" destId="{67F0858E-76FB-41CF-A7A1-9580FD9CF58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EC228F7-CDA3-4CE5-B96E-DF378D297A32}"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n-US"/>
        </a:p>
      </dgm:t>
    </dgm:pt>
    <dgm:pt modelId="{1C3ED1D0-50B2-4C93-BD90-09EC29AAD6EE}">
      <dgm:prSet custT="1"/>
      <dgm:spPr>
        <a:scene3d>
          <a:camera prst="orthographicFront"/>
          <a:lightRig rig="threePt" dir="t"/>
        </a:scene3d>
        <a:sp3d>
          <a:bevelT/>
        </a:sp3d>
      </dgm:spPr>
      <dgm:t>
        <a:bodyPr/>
        <a:lstStyle/>
        <a:p>
          <a:r>
            <a:rPr lang="en-US" sz="3200"/>
            <a:t>Subsidies</a:t>
          </a:r>
          <a:endParaRPr lang="en-US" sz="4400"/>
        </a:p>
      </dgm:t>
    </dgm:pt>
    <dgm:pt modelId="{D8646DCB-0D8A-4877-8097-5CF3911902EB}" type="parTrans" cxnId="{ACF31CA9-5126-4753-8A9E-C351AAB2EC83}">
      <dgm:prSet/>
      <dgm:spPr/>
      <dgm:t>
        <a:bodyPr/>
        <a:lstStyle/>
        <a:p>
          <a:endParaRPr lang="en-US"/>
        </a:p>
      </dgm:t>
    </dgm:pt>
    <dgm:pt modelId="{FCCA95DC-CD65-4ED4-99D0-96E22DAEDAB4}" type="sibTrans" cxnId="{ACF31CA9-5126-4753-8A9E-C351AAB2EC83}">
      <dgm:prSet/>
      <dgm:spPr/>
      <dgm:t>
        <a:bodyPr/>
        <a:lstStyle/>
        <a:p>
          <a:endParaRPr lang="en-US"/>
        </a:p>
      </dgm:t>
    </dgm:pt>
    <dgm:pt modelId="{EC57E1CE-5D0E-4B6A-95C0-08188ECC3D92}">
      <dgm:prSet/>
      <dgm:spPr>
        <a:scene3d>
          <a:camera prst="orthographicFront"/>
          <a:lightRig rig="threePt" dir="t"/>
        </a:scene3d>
        <a:sp3d>
          <a:bevelT/>
        </a:sp3d>
      </dgm:spPr>
      <dgm:t>
        <a:bodyPr/>
        <a:lstStyle/>
        <a:p>
          <a:r>
            <a:rPr lang="en-US"/>
            <a:t>Resources received from another party or fund to keep rates lower than otherwise would be necessary to support the level of goods and services to be provided</a:t>
          </a:r>
        </a:p>
      </dgm:t>
    </dgm:pt>
    <dgm:pt modelId="{D1E9198E-23DC-4366-8493-6CFC836631F7}" type="parTrans" cxnId="{AE6F38D0-B064-4CA3-BDE4-CCD28769C22C}">
      <dgm:prSet/>
      <dgm:spPr/>
      <dgm:t>
        <a:bodyPr/>
        <a:lstStyle/>
        <a:p>
          <a:endParaRPr lang="en-US"/>
        </a:p>
      </dgm:t>
    </dgm:pt>
    <dgm:pt modelId="{37A259E8-203F-4932-BCA7-FB3FDC4C9BB7}" type="sibTrans" cxnId="{AE6F38D0-B064-4CA3-BDE4-CCD28769C22C}">
      <dgm:prSet/>
      <dgm:spPr/>
      <dgm:t>
        <a:bodyPr/>
        <a:lstStyle/>
        <a:p>
          <a:endParaRPr lang="en-US"/>
        </a:p>
      </dgm:t>
    </dgm:pt>
    <dgm:pt modelId="{C9BDC8CB-EFAF-4260-8A5A-E5274D600331}">
      <dgm:prSet/>
      <dgm:spPr>
        <a:scene3d>
          <a:camera prst="orthographicFront"/>
          <a:lightRig rig="threePt" dir="t"/>
        </a:scene3d>
        <a:sp3d>
          <a:bevelT/>
        </a:sp3d>
      </dgm:spPr>
      <dgm:t>
        <a:bodyPr/>
        <a:lstStyle/>
        <a:p>
          <a:r>
            <a:rPr lang="en-US"/>
            <a:t>Resources provided to another party or fund that results in higher rates than otherwise would be established for the level of goods and services to be provided</a:t>
          </a:r>
        </a:p>
      </dgm:t>
    </dgm:pt>
    <dgm:pt modelId="{897DD70D-99C5-4244-AD2A-15AC6406526E}" type="parTrans" cxnId="{09F218AA-6D10-4A9D-964D-88B7FE1BCBFD}">
      <dgm:prSet/>
      <dgm:spPr/>
      <dgm:t>
        <a:bodyPr/>
        <a:lstStyle/>
        <a:p>
          <a:endParaRPr lang="en-US"/>
        </a:p>
      </dgm:t>
    </dgm:pt>
    <dgm:pt modelId="{6EAD7985-384C-4E6F-B113-9E3EF66D1B94}" type="sibTrans" cxnId="{09F218AA-6D10-4A9D-964D-88B7FE1BCBFD}">
      <dgm:prSet/>
      <dgm:spPr/>
      <dgm:t>
        <a:bodyPr/>
        <a:lstStyle/>
        <a:p>
          <a:endParaRPr lang="en-US"/>
        </a:p>
      </dgm:t>
    </dgm:pt>
    <dgm:pt modelId="{711F0B1C-9B81-44F8-9417-87A4F406D448}">
      <dgm:prSet custT="1"/>
      <dgm:spPr>
        <a:scene3d>
          <a:camera prst="orthographicFront"/>
          <a:lightRig rig="threePt" dir="t"/>
        </a:scene3d>
        <a:sp3d>
          <a:bevelT/>
        </a:sp3d>
      </dgm:spPr>
      <dgm:t>
        <a:bodyPr/>
        <a:lstStyle/>
        <a:p>
          <a:r>
            <a:rPr lang="en-US" sz="2800"/>
            <a:t>Add a new subtotal for operating income (loss) and noncapital subsidies</a:t>
          </a:r>
        </a:p>
      </dgm:t>
    </dgm:pt>
    <dgm:pt modelId="{6DBF158B-9DFC-4DBD-8C48-CA2C51CBC902}" type="parTrans" cxnId="{D454C96C-A9D3-42A3-81F8-915DB93221A1}">
      <dgm:prSet/>
      <dgm:spPr/>
      <dgm:t>
        <a:bodyPr/>
        <a:lstStyle/>
        <a:p>
          <a:endParaRPr lang="en-US"/>
        </a:p>
      </dgm:t>
    </dgm:pt>
    <dgm:pt modelId="{74584285-CA7F-4F05-87A6-C34E4382B379}" type="sibTrans" cxnId="{D454C96C-A9D3-42A3-81F8-915DB93221A1}">
      <dgm:prSet/>
      <dgm:spPr/>
      <dgm:t>
        <a:bodyPr/>
        <a:lstStyle/>
        <a:p>
          <a:endParaRPr lang="en-US"/>
        </a:p>
      </dgm:t>
    </dgm:pt>
    <dgm:pt modelId="{52655321-5C4F-4E88-9AAF-E133E9507687}" type="pres">
      <dgm:prSet presAssocID="{7EC228F7-CDA3-4CE5-B96E-DF378D297A32}" presName="Name0" presStyleCnt="0">
        <dgm:presLayoutVars>
          <dgm:dir/>
          <dgm:animLvl val="lvl"/>
          <dgm:resizeHandles val="exact"/>
        </dgm:presLayoutVars>
      </dgm:prSet>
      <dgm:spPr/>
    </dgm:pt>
    <dgm:pt modelId="{383FDC80-DF6A-4A30-8C21-7DC252F5AE21}" type="pres">
      <dgm:prSet presAssocID="{1C3ED1D0-50B2-4C93-BD90-09EC29AAD6EE}" presName="linNode" presStyleCnt="0"/>
      <dgm:spPr>
        <a:scene3d>
          <a:camera prst="orthographicFront"/>
          <a:lightRig rig="threePt" dir="t"/>
        </a:scene3d>
        <a:sp3d>
          <a:bevelT/>
        </a:sp3d>
      </dgm:spPr>
    </dgm:pt>
    <dgm:pt modelId="{09D18AFB-C9A9-40EA-BBE8-BF4EDC1FBC21}" type="pres">
      <dgm:prSet presAssocID="{1C3ED1D0-50B2-4C93-BD90-09EC29AAD6EE}" presName="parentText" presStyleLbl="node1" presStyleIdx="0" presStyleCnt="2">
        <dgm:presLayoutVars>
          <dgm:chMax val="1"/>
          <dgm:bulletEnabled val="1"/>
        </dgm:presLayoutVars>
      </dgm:prSet>
      <dgm:spPr/>
    </dgm:pt>
    <dgm:pt modelId="{3CBC1398-B096-4989-9AD6-EB41C07C2F05}" type="pres">
      <dgm:prSet presAssocID="{1C3ED1D0-50B2-4C93-BD90-09EC29AAD6EE}" presName="descendantText" presStyleLbl="alignAccFollowNode1" presStyleIdx="0" presStyleCnt="1">
        <dgm:presLayoutVars>
          <dgm:bulletEnabled val="1"/>
        </dgm:presLayoutVars>
      </dgm:prSet>
      <dgm:spPr/>
    </dgm:pt>
    <dgm:pt modelId="{8764EDB8-FF9D-4B28-ADCD-2C4BB49493CC}" type="pres">
      <dgm:prSet presAssocID="{FCCA95DC-CD65-4ED4-99D0-96E22DAEDAB4}" presName="sp" presStyleCnt="0"/>
      <dgm:spPr>
        <a:scene3d>
          <a:camera prst="orthographicFront"/>
          <a:lightRig rig="threePt" dir="t"/>
        </a:scene3d>
        <a:sp3d>
          <a:bevelT/>
        </a:sp3d>
      </dgm:spPr>
    </dgm:pt>
    <dgm:pt modelId="{DA870366-839E-4739-8E4C-21463D9FEC4B}" type="pres">
      <dgm:prSet presAssocID="{711F0B1C-9B81-44F8-9417-87A4F406D448}" presName="linNode" presStyleCnt="0"/>
      <dgm:spPr>
        <a:scene3d>
          <a:camera prst="orthographicFront"/>
          <a:lightRig rig="threePt" dir="t"/>
        </a:scene3d>
        <a:sp3d>
          <a:bevelT/>
        </a:sp3d>
      </dgm:spPr>
    </dgm:pt>
    <dgm:pt modelId="{CBA532F8-925D-4E20-9D04-A1EA59DA8A74}" type="pres">
      <dgm:prSet presAssocID="{711F0B1C-9B81-44F8-9417-87A4F406D448}" presName="parentText" presStyleLbl="node1" presStyleIdx="1" presStyleCnt="2" custScaleX="273673" custScaleY="36354">
        <dgm:presLayoutVars>
          <dgm:chMax val="1"/>
          <dgm:bulletEnabled val="1"/>
        </dgm:presLayoutVars>
      </dgm:prSet>
      <dgm:spPr/>
    </dgm:pt>
  </dgm:ptLst>
  <dgm:cxnLst>
    <dgm:cxn modelId="{D454C96C-A9D3-42A3-81F8-915DB93221A1}" srcId="{7EC228F7-CDA3-4CE5-B96E-DF378D297A32}" destId="{711F0B1C-9B81-44F8-9417-87A4F406D448}" srcOrd="1" destOrd="0" parTransId="{6DBF158B-9DFC-4DBD-8C48-CA2C51CBC902}" sibTransId="{74584285-CA7F-4F05-87A6-C34E4382B379}"/>
    <dgm:cxn modelId="{D8269C6E-EF8B-4AC8-BEAB-73F78155F013}" type="presOf" srcId="{EC57E1CE-5D0E-4B6A-95C0-08188ECC3D92}" destId="{3CBC1398-B096-4989-9AD6-EB41C07C2F05}" srcOrd="0" destOrd="0" presId="urn:microsoft.com/office/officeart/2005/8/layout/vList5"/>
    <dgm:cxn modelId="{FB71C670-9A87-49C2-AFFD-726DF5772E0F}" type="presOf" srcId="{711F0B1C-9B81-44F8-9417-87A4F406D448}" destId="{CBA532F8-925D-4E20-9D04-A1EA59DA8A74}" srcOrd="0" destOrd="0" presId="urn:microsoft.com/office/officeart/2005/8/layout/vList5"/>
    <dgm:cxn modelId="{97C06F97-F53B-437C-8299-2CBECC72A41D}" type="presOf" srcId="{7EC228F7-CDA3-4CE5-B96E-DF378D297A32}" destId="{52655321-5C4F-4E88-9AAF-E133E9507687}" srcOrd="0" destOrd="0" presId="urn:microsoft.com/office/officeart/2005/8/layout/vList5"/>
    <dgm:cxn modelId="{F86E2CA6-157C-4747-828F-92F92A1290DF}" type="presOf" srcId="{1C3ED1D0-50B2-4C93-BD90-09EC29AAD6EE}" destId="{09D18AFB-C9A9-40EA-BBE8-BF4EDC1FBC21}" srcOrd="0" destOrd="0" presId="urn:microsoft.com/office/officeart/2005/8/layout/vList5"/>
    <dgm:cxn modelId="{ACF31CA9-5126-4753-8A9E-C351AAB2EC83}" srcId="{7EC228F7-CDA3-4CE5-B96E-DF378D297A32}" destId="{1C3ED1D0-50B2-4C93-BD90-09EC29AAD6EE}" srcOrd="0" destOrd="0" parTransId="{D8646DCB-0D8A-4877-8097-5CF3911902EB}" sibTransId="{FCCA95DC-CD65-4ED4-99D0-96E22DAEDAB4}"/>
    <dgm:cxn modelId="{09F218AA-6D10-4A9D-964D-88B7FE1BCBFD}" srcId="{1C3ED1D0-50B2-4C93-BD90-09EC29AAD6EE}" destId="{C9BDC8CB-EFAF-4260-8A5A-E5274D600331}" srcOrd="1" destOrd="0" parTransId="{897DD70D-99C5-4244-AD2A-15AC6406526E}" sibTransId="{6EAD7985-384C-4E6F-B113-9E3EF66D1B94}"/>
    <dgm:cxn modelId="{C8BC10BF-D4AD-431B-A8F4-C8435E33A053}" type="presOf" srcId="{C9BDC8CB-EFAF-4260-8A5A-E5274D600331}" destId="{3CBC1398-B096-4989-9AD6-EB41C07C2F05}" srcOrd="0" destOrd="1" presId="urn:microsoft.com/office/officeart/2005/8/layout/vList5"/>
    <dgm:cxn modelId="{AE6F38D0-B064-4CA3-BDE4-CCD28769C22C}" srcId="{1C3ED1D0-50B2-4C93-BD90-09EC29AAD6EE}" destId="{EC57E1CE-5D0E-4B6A-95C0-08188ECC3D92}" srcOrd="0" destOrd="0" parTransId="{D1E9198E-23DC-4366-8493-6CFC836631F7}" sibTransId="{37A259E8-203F-4932-BCA7-FB3FDC4C9BB7}"/>
    <dgm:cxn modelId="{84EB5651-E8B5-4DBD-AAFE-E6E76DD99225}" type="presParOf" srcId="{52655321-5C4F-4E88-9AAF-E133E9507687}" destId="{383FDC80-DF6A-4A30-8C21-7DC252F5AE21}" srcOrd="0" destOrd="0" presId="urn:microsoft.com/office/officeart/2005/8/layout/vList5"/>
    <dgm:cxn modelId="{5E47F595-8C05-4037-83AA-9F093890B6D7}" type="presParOf" srcId="{383FDC80-DF6A-4A30-8C21-7DC252F5AE21}" destId="{09D18AFB-C9A9-40EA-BBE8-BF4EDC1FBC21}" srcOrd="0" destOrd="0" presId="urn:microsoft.com/office/officeart/2005/8/layout/vList5"/>
    <dgm:cxn modelId="{E2F039C5-E13C-4039-8FE9-3CC181216992}" type="presParOf" srcId="{383FDC80-DF6A-4A30-8C21-7DC252F5AE21}" destId="{3CBC1398-B096-4989-9AD6-EB41C07C2F05}" srcOrd="1" destOrd="0" presId="urn:microsoft.com/office/officeart/2005/8/layout/vList5"/>
    <dgm:cxn modelId="{7A8EC640-5B9D-4BCA-9EA8-9C491B1108C0}" type="presParOf" srcId="{52655321-5C4F-4E88-9AAF-E133E9507687}" destId="{8764EDB8-FF9D-4B28-ADCD-2C4BB49493CC}" srcOrd="1" destOrd="0" presId="urn:microsoft.com/office/officeart/2005/8/layout/vList5"/>
    <dgm:cxn modelId="{5E8D16BD-C703-4986-A62F-410BF8F8D4AE}" type="presParOf" srcId="{52655321-5C4F-4E88-9AAF-E133E9507687}" destId="{DA870366-839E-4739-8E4C-21463D9FEC4B}" srcOrd="2" destOrd="0" presId="urn:microsoft.com/office/officeart/2005/8/layout/vList5"/>
    <dgm:cxn modelId="{5ADFC645-BE5B-4FF8-82AA-547C063F201F}" type="presParOf" srcId="{DA870366-839E-4739-8E4C-21463D9FEC4B}" destId="{CBA532F8-925D-4E20-9D04-A1EA59DA8A7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9D41E22-D613-4B64-9213-EF76775347CC}"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255F43E0-0AB1-4E1A-830F-294007AD1465}">
      <dgm:prSet/>
      <dgm:spPr/>
      <dgm:t>
        <a:bodyPr/>
        <a:lstStyle/>
        <a:p>
          <a:r>
            <a:rPr lang="en-US" b="0"/>
            <a:t>Budgetary Comparisons</a:t>
          </a:r>
          <a:endParaRPr lang="en-US"/>
        </a:p>
      </dgm:t>
    </dgm:pt>
    <dgm:pt modelId="{F43476CA-59B5-4A48-82F6-3187EA236670}" type="parTrans" cxnId="{A8FDF3A5-E587-47BC-8393-6C09AB97A2D8}">
      <dgm:prSet/>
      <dgm:spPr/>
      <dgm:t>
        <a:bodyPr/>
        <a:lstStyle/>
        <a:p>
          <a:endParaRPr lang="en-US"/>
        </a:p>
      </dgm:t>
    </dgm:pt>
    <dgm:pt modelId="{C3B50CE7-E3ED-40FB-A87E-DF0BD60BB21C}" type="sibTrans" cxnId="{A8FDF3A5-E587-47BC-8393-6C09AB97A2D8}">
      <dgm:prSet/>
      <dgm:spPr/>
      <dgm:t>
        <a:bodyPr/>
        <a:lstStyle/>
        <a:p>
          <a:endParaRPr lang="en-US"/>
        </a:p>
      </dgm:t>
    </dgm:pt>
    <dgm:pt modelId="{61E99376-CAA0-4803-A0BD-7068D83CA40F}">
      <dgm:prSet/>
      <dgm:spPr/>
      <dgm:t>
        <a:bodyPr/>
        <a:lstStyle/>
        <a:p>
          <a:r>
            <a:rPr lang="en-US" b="0"/>
            <a:t>Would be presented as required supplementary information (no option for basic statements)</a:t>
          </a:r>
          <a:endParaRPr lang="en-US"/>
        </a:p>
      </dgm:t>
    </dgm:pt>
    <dgm:pt modelId="{1150E58A-4C16-4277-8388-2D2A56285014}" type="parTrans" cxnId="{5670247C-885A-412D-8E63-8BFBBB0C12C6}">
      <dgm:prSet/>
      <dgm:spPr/>
      <dgm:t>
        <a:bodyPr/>
        <a:lstStyle/>
        <a:p>
          <a:endParaRPr lang="en-US"/>
        </a:p>
      </dgm:t>
    </dgm:pt>
    <dgm:pt modelId="{0764E93F-DDFC-4A3B-819A-2EC2AB74DC23}" type="sibTrans" cxnId="{5670247C-885A-412D-8E63-8BFBBB0C12C6}">
      <dgm:prSet/>
      <dgm:spPr/>
      <dgm:t>
        <a:bodyPr/>
        <a:lstStyle/>
        <a:p>
          <a:endParaRPr lang="en-US"/>
        </a:p>
      </dgm:t>
    </dgm:pt>
    <dgm:pt modelId="{B5DC87FF-EB20-405A-A4E1-C09D4AE18B29}">
      <dgm:prSet/>
      <dgm:spPr/>
      <dgm:t>
        <a:bodyPr/>
        <a:lstStyle/>
        <a:p>
          <a:r>
            <a:rPr lang="en-US" b="0"/>
            <a:t>Required variances would be final-budget-to-actual and original-budget-to-final-budget</a:t>
          </a:r>
          <a:endParaRPr lang="en-US"/>
        </a:p>
      </dgm:t>
    </dgm:pt>
    <dgm:pt modelId="{46ED55DB-FA28-407D-BCA7-0EB734E06BBE}" type="parTrans" cxnId="{B4EB8C81-890F-4A01-93C9-50F99A5B19A3}">
      <dgm:prSet/>
      <dgm:spPr/>
      <dgm:t>
        <a:bodyPr/>
        <a:lstStyle/>
        <a:p>
          <a:endParaRPr lang="en-US"/>
        </a:p>
      </dgm:t>
    </dgm:pt>
    <dgm:pt modelId="{C44F29B9-64F1-4EE4-BAE6-B97F30DD5ABF}" type="sibTrans" cxnId="{B4EB8C81-890F-4A01-93C9-50F99A5B19A3}">
      <dgm:prSet/>
      <dgm:spPr/>
      <dgm:t>
        <a:bodyPr/>
        <a:lstStyle/>
        <a:p>
          <a:endParaRPr lang="en-US"/>
        </a:p>
      </dgm:t>
    </dgm:pt>
    <dgm:pt modelId="{EADCB121-E0A4-4A27-B040-8EC4171612D4}" type="pres">
      <dgm:prSet presAssocID="{C9D41E22-D613-4B64-9213-EF76775347CC}" presName="Name0" presStyleCnt="0">
        <dgm:presLayoutVars>
          <dgm:dir/>
          <dgm:animLvl val="lvl"/>
          <dgm:resizeHandles val="exact"/>
        </dgm:presLayoutVars>
      </dgm:prSet>
      <dgm:spPr/>
    </dgm:pt>
    <dgm:pt modelId="{1A4EB9CB-8A0E-4E9D-AB21-68646BBD8A12}" type="pres">
      <dgm:prSet presAssocID="{255F43E0-0AB1-4E1A-830F-294007AD1465}" presName="linNode" presStyleCnt="0"/>
      <dgm:spPr/>
    </dgm:pt>
    <dgm:pt modelId="{6383C60B-F272-4327-8DD6-868035EF184C}" type="pres">
      <dgm:prSet presAssocID="{255F43E0-0AB1-4E1A-830F-294007AD1465}" presName="parentText" presStyleLbl="node1" presStyleIdx="0" presStyleCnt="1">
        <dgm:presLayoutVars>
          <dgm:chMax val="1"/>
          <dgm:bulletEnabled val="1"/>
        </dgm:presLayoutVars>
      </dgm:prSet>
      <dgm:spPr/>
    </dgm:pt>
    <dgm:pt modelId="{8D92C7BB-8EC4-4EEA-B35A-59CF4D0BB27D}" type="pres">
      <dgm:prSet presAssocID="{255F43E0-0AB1-4E1A-830F-294007AD1465}" presName="descendantText" presStyleLbl="alignAccFollowNode1" presStyleIdx="0" presStyleCnt="1">
        <dgm:presLayoutVars>
          <dgm:bulletEnabled val="1"/>
        </dgm:presLayoutVars>
      </dgm:prSet>
      <dgm:spPr/>
    </dgm:pt>
  </dgm:ptLst>
  <dgm:cxnLst>
    <dgm:cxn modelId="{486E9875-E2FF-435D-9AE3-484E7D523E30}" type="presOf" srcId="{61E99376-CAA0-4803-A0BD-7068D83CA40F}" destId="{8D92C7BB-8EC4-4EEA-B35A-59CF4D0BB27D}" srcOrd="0" destOrd="0" presId="urn:microsoft.com/office/officeart/2005/8/layout/vList5"/>
    <dgm:cxn modelId="{A93EE878-2375-438E-810D-2BB6E63076E1}" type="presOf" srcId="{B5DC87FF-EB20-405A-A4E1-C09D4AE18B29}" destId="{8D92C7BB-8EC4-4EEA-B35A-59CF4D0BB27D}" srcOrd="0" destOrd="1" presId="urn:microsoft.com/office/officeart/2005/8/layout/vList5"/>
    <dgm:cxn modelId="{5670247C-885A-412D-8E63-8BFBBB0C12C6}" srcId="{255F43E0-0AB1-4E1A-830F-294007AD1465}" destId="{61E99376-CAA0-4803-A0BD-7068D83CA40F}" srcOrd="0" destOrd="0" parTransId="{1150E58A-4C16-4277-8388-2D2A56285014}" sibTransId="{0764E93F-DDFC-4A3B-819A-2EC2AB74DC23}"/>
    <dgm:cxn modelId="{B4EB8C81-890F-4A01-93C9-50F99A5B19A3}" srcId="{255F43E0-0AB1-4E1A-830F-294007AD1465}" destId="{B5DC87FF-EB20-405A-A4E1-C09D4AE18B29}" srcOrd="1" destOrd="0" parTransId="{46ED55DB-FA28-407D-BCA7-0EB734E06BBE}" sibTransId="{C44F29B9-64F1-4EE4-BAE6-B97F30DD5ABF}"/>
    <dgm:cxn modelId="{A8FDF3A5-E587-47BC-8393-6C09AB97A2D8}" srcId="{C9D41E22-D613-4B64-9213-EF76775347CC}" destId="{255F43E0-0AB1-4E1A-830F-294007AD1465}" srcOrd="0" destOrd="0" parTransId="{F43476CA-59B5-4A48-82F6-3187EA236670}" sibTransId="{C3B50CE7-E3ED-40FB-A87E-DF0BD60BB21C}"/>
    <dgm:cxn modelId="{1717F8A7-800F-4132-A751-6B01468FAEC5}" type="presOf" srcId="{255F43E0-0AB1-4E1A-830F-294007AD1465}" destId="{6383C60B-F272-4327-8DD6-868035EF184C}" srcOrd="0" destOrd="0" presId="urn:microsoft.com/office/officeart/2005/8/layout/vList5"/>
    <dgm:cxn modelId="{E37A05E3-CFB1-4074-B02F-0D8F76775EFB}" type="presOf" srcId="{C9D41E22-D613-4B64-9213-EF76775347CC}" destId="{EADCB121-E0A4-4A27-B040-8EC4171612D4}" srcOrd="0" destOrd="0" presId="urn:microsoft.com/office/officeart/2005/8/layout/vList5"/>
    <dgm:cxn modelId="{1300C4B9-9BBD-4AA7-B748-EE72FD715335}" type="presParOf" srcId="{EADCB121-E0A4-4A27-B040-8EC4171612D4}" destId="{1A4EB9CB-8A0E-4E9D-AB21-68646BBD8A12}" srcOrd="0" destOrd="0" presId="urn:microsoft.com/office/officeart/2005/8/layout/vList5"/>
    <dgm:cxn modelId="{903D06E7-2636-4124-A988-AA24419AC5E9}" type="presParOf" srcId="{1A4EB9CB-8A0E-4E9D-AB21-68646BBD8A12}" destId="{6383C60B-F272-4327-8DD6-868035EF184C}" srcOrd="0" destOrd="0" presId="urn:microsoft.com/office/officeart/2005/8/layout/vList5"/>
    <dgm:cxn modelId="{44E58269-3F69-4E74-9923-22E55F8DE8C2}" type="presParOf" srcId="{1A4EB9CB-8A0E-4E9D-AB21-68646BBD8A12}" destId="{8D92C7BB-8EC4-4EEA-B35A-59CF4D0BB27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F0424CB-0D17-4B20-9B1E-974968E77DD9}" type="doc">
      <dgm:prSet loTypeId="urn:microsoft.com/office/officeart/2005/8/layout/hList1" loCatId="list" qsTypeId="urn:microsoft.com/office/officeart/2005/8/quickstyle/simple1" qsCatId="simple" csTypeId="urn:microsoft.com/office/officeart/2005/8/colors/accent2_3" csCatId="accent2" phldr="1"/>
      <dgm:spPr/>
      <dgm:t>
        <a:bodyPr/>
        <a:lstStyle/>
        <a:p>
          <a:endParaRPr lang="en-US"/>
        </a:p>
      </dgm:t>
    </dgm:pt>
    <dgm:pt modelId="{56C22E5E-D061-48C7-820D-BB3F2F11987F}">
      <dgm:prSet custT="1"/>
      <dgm:spPr>
        <a:scene3d>
          <a:camera prst="orthographicFront"/>
          <a:lightRig rig="threePt" dir="t"/>
        </a:scene3d>
        <a:sp3d>
          <a:bevelT/>
        </a:sp3d>
      </dgm:spPr>
      <dgm:t>
        <a:bodyPr/>
        <a:lstStyle/>
        <a:p>
          <a:r>
            <a:rPr lang="en-US" sz="2800" b="0"/>
            <a:t>$75 million or more</a:t>
          </a:r>
          <a:endParaRPr lang="en-US" sz="2800"/>
        </a:p>
      </dgm:t>
    </dgm:pt>
    <dgm:pt modelId="{CF9493CD-3744-443E-A03C-9505A7E54B40}" type="parTrans" cxnId="{313262CD-A341-4199-B954-16EA1631C401}">
      <dgm:prSet/>
      <dgm:spPr/>
      <dgm:t>
        <a:bodyPr/>
        <a:lstStyle/>
        <a:p>
          <a:endParaRPr lang="en-US"/>
        </a:p>
      </dgm:t>
    </dgm:pt>
    <dgm:pt modelId="{CF3D3FBD-AE31-4EF2-A3D4-BF1404D6478A}" type="sibTrans" cxnId="{313262CD-A341-4199-B954-16EA1631C401}">
      <dgm:prSet/>
      <dgm:spPr/>
      <dgm:t>
        <a:bodyPr/>
        <a:lstStyle/>
        <a:p>
          <a:endParaRPr lang="en-US"/>
        </a:p>
      </dgm:t>
    </dgm:pt>
    <dgm:pt modelId="{61AFFDB5-E087-4068-97D9-92A13E8C5065}">
      <dgm:prSet custT="1"/>
      <dgm:spPr>
        <a:scene3d>
          <a:camera prst="orthographicFront"/>
          <a:lightRig rig="threePt" dir="t"/>
        </a:scene3d>
        <a:sp3d>
          <a:bevelT/>
        </a:sp3d>
      </dgm:spPr>
      <dgm:t>
        <a:bodyPr/>
        <a:lstStyle/>
        <a:p>
          <a:pPr>
            <a:buNone/>
          </a:pPr>
          <a:r>
            <a:rPr lang="en-US" sz="3700" baseline="0"/>
            <a:t>	</a:t>
          </a:r>
          <a:r>
            <a:rPr lang="en-US" sz="2400" baseline="0"/>
            <a:t>Apply in fiscal years beginning after June 15, 2024</a:t>
          </a:r>
          <a:endParaRPr lang="en-US" sz="2400"/>
        </a:p>
      </dgm:t>
    </dgm:pt>
    <dgm:pt modelId="{A4069393-1AEF-42C5-A072-CC2A65C86DDF}" type="parTrans" cxnId="{C077A1A5-FB65-4F03-8EB2-7BCAA1D2BB19}">
      <dgm:prSet/>
      <dgm:spPr/>
      <dgm:t>
        <a:bodyPr/>
        <a:lstStyle/>
        <a:p>
          <a:endParaRPr lang="en-US"/>
        </a:p>
      </dgm:t>
    </dgm:pt>
    <dgm:pt modelId="{D41409F5-FB05-41F7-9147-2B00FF72884E}" type="sibTrans" cxnId="{C077A1A5-FB65-4F03-8EB2-7BCAA1D2BB19}">
      <dgm:prSet/>
      <dgm:spPr/>
      <dgm:t>
        <a:bodyPr/>
        <a:lstStyle/>
        <a:p>
          <a:endParaRPr lang="en-US"/>
        </a:p>
      </dgm:t>
    </dgm:pt>
    <dgm:pt modelId="{CB05292F-0305-4EFC-ACAE-61E17861A448}">
      <dgm:prSet custT="1"/>
      <dgm:spPr>
        <a:scene3d>
          <a:camera prst="orthographicFront"/>
          <a:lightRig rig="threePt" dir="t"/>
        </a:scene3d>
        <a:sp3d>
          <a:bevelT/>
        </a:sp3d>
      </dgm:spPr>
      <dgm:t>
        <a:bodyPr/>
        <a:lstStyle/>
        <a:p>
          <a:r>
            <a:rPr lang="en-US" sz="2800" b="0"/>
            <a:t>Less than $75 million</a:t>
          </a:r>
          <a:endParaRPr lang="en-US" sz="2800"/>
        </a:p>
      </dgm:t>
    </dgm:pt>
    <dgm:pt modelId="{A4BCBD93-B3A0-4446-94BE-9C01637FB4A3}" type="parTrans" cxnId="{CE8C9965-52F9-48E7-A26B-7BC149D1FE25}">
      <dgm:prSet/>
      <dgm:spPr/>
      <dgm:t>
        <a:bodyPr/>
        <a:lstStyle/>
        <a:p>
          <a:endParaRPr lang="en-US"/>
        </a:p>
      </dgm:t>
    </dgm:pt>
    <dgm:pt modelId="{8BA24143-663F-443C-A26E-E016E34008BD}" type="sibTrans" cxnId="{CE8C9965-52F9-48E7-A26B-7BC149D1FE25}">
      <dgm:prSet/>
      <dgm:spPr/>
      <dgm:t>
        <a:bodyPr/>
        <a:lstStyle/>
        <a:p>
          <a:endParaRPr lang="en-US"/>
        </a:p>
      </dgm:t>
    </dgm:pt>
    <dgm:pt modelId="{84308E86-97B9-4C9B-BE25-62F24CD45CC9}">
      <dgm:prSet custT="1"/>
      <dgm:spPr>
        <a:scene3d>
          <a:camera prst="orthographicFront"/>
          <a:lightRig rig="threePt" dir="t"/>
        </a:scene3d>
        <a:sp3d>
          <a:bevelT/>
        </a:sp3d>
      </dgm:spPr>
      <dgm:t>
        <a:bodyPr/>
        <a:lstStyle/>
        <a:p>
          <a:pPr>
            <a:buNone/>
          </a:pPr>
          <a:r>
            <a:rPr lang="en-US" sz="3700" baseline="0"/>
            <a:t>	</a:t>
          </a:r>
          <a:r>
            <a:rPr lang="en-US" sz="2400" baseline="0"/>
            <a:t>Apply in fiscal years beginning after June 15, 2025</a:t>
          </a:r>
          <a:endParaRPr lang="en-US" sz="2400"/>
        </a:p>
      </dgm:t>
    </dgm:pt>
    <dgm:pt modelId="{35529CFE-821D-4D07-88C5-1D527F0643A3}" type="parTrans" cxnId="{01C69D45-5812-4F70-B6C1-DC6047DA6F44}">
      <dgm:prSet/>
      <dgm:spPr/>
      <dgm:t>
        <a:bodyPr/>
        <a:lstStyle/>
        <a:p>
          <a:endParaRPr lang="en-US"/>
        </a:p>
      </dgm:t>
    </dgm:pt>
    <dgm:pt modelId="{6038423B-103D-4908-AA92-16F33B675DBF}" type="sibTrans" cxnId="{01C69D45-5812-4F70-B6C1-DC6047DA6F44}">
      <dgm:prSet/>
      <dgm:spPr/>
      <dgm:t>
        <a:bodyPr/>
        <a:lstStyle/>
        <a:p>
          <a:endParaRPr lang="en-US"/>
        </a:p>
      </dgm:t>
    </dgm:pt>
    <dgm:pt modelId="{7970B9BD-180B-4A2A-BC41-D621FA124C94}" type="pres">
      <dgm:prSet presAssocID="{FF0424CB-0D17-4B20-9B1E-974968E77DD9}" presName="Name0" presStyleCnt="0">
        <dgm:presLayoutVars>
          <dgm:dir/>
          <dgm:animLvl val="lvl"/>
          <dgm:resizeHandles val="exact"/>
        </dgm:presLayoutVars>
      </dgm:prSet>
      <dgm:spPr/>
    </dgm:pt>
    <dgm:pt modelId="{D6D4AE1A-779F-481B-B525-5B18E46A0088}" type="pres">
      <dgm:prSet presAssocID="{56C22E5E-D061-48C7-820D-BB3F2F11987F}" presName="composite" presStyleCnt="0"/>
      <dgm:spPr>
        <a:scene3d>
          <a:camera prst="orthographicFront"/>
          <a:lightRig rig="threePt" dir="t"/>
        </a:scene3d>
        <a:sp3d>
          <a:bevelT/>
        </a:sp3d>
      </dgm:spPr>
    </dgm:pt>
    <dgm:pt modelId="{9A833B0D-3B8A-4C23-8036-D2DD284012E5}" type="pres">
      <dgm:prSet presAssocID="{56C22E5E-D061-48C7-820D-BB3F2F11987F}" presName="parTx" presStyleLbl="alignNode1" presStyleIdx="0" presStyleCnt="2">
        <dgm:presLayoutVars>
          <dgm:chMax val="0"/>
          <dgm:chPref val="0"/>
          <dgm:bulletEnabled val="1"/>
        </dgm:presLayoutVars>
      </dgm:prSet>
      <dgm:spPr/>
    </dgm:pt>
    <dgm:pt modelId="{F1DEE1AC-A6E1-454A-8FC7-39A862D72EFC}" type="pres">
      <dgm:prSet presAssocID="{56C22E5E-D061-48C7-820D-BB3F2F11987F}" presName="desTx" presStyleLbl="alignAccFollowNode1" presStyleIdx="0" presStyleCnt="2">
        <dgm:presLayoutVars>
          <dgm:bulletEnabled val="1"/>
        </dgm:presLayoutVars>
      </dgm:prSet>
      <dgm:spPr/>
    </dgm:pt>
    <dgm:pt modelId="{CE999025-9038-4BDC-8BDD-D720D8578FC9}" type="pres">
      <dgm:prSet presAssocID="{CF3D3FBD-AE31-4EF2-A3D4-BF1404D6478A}" presName="space" presStyleCnt="0"/>
      <dgm:spPr>
        <a:scene3d>
          <a:camera prst="orthographicFront"/>
          <a:lightRig rig="threePt" dir="t"/>
        </a:scene3d>
        <a:sp3d>
          <a:bevelT/>
        </a:sp3d>
      </dgm:spPr>
    </dgm:pt>
    <dgm:pt modelId="{B32AF866-B719-43C3-9A39-E856A30C1751}" type="pres">
      <dgm:prSet presAssocID="{CB05292F-0305-4EFC-ACAE-61E17861A448}" presName="composite" presStyleCnt="0"/>
      <dgm:spPr>
        <a:scene3d>
          <a:camera prst="orthographicFront"/>
          <a:lightRig rig="threePt" dir="t"/>
        </a:scene3d>
        <a:sp3d>
          <a:bevelT/>
        </a:sp3d>
      </dgm:spPr>
    </dgm:pt>
    <dgm:pt modelId="{E4A04809-7AB4-48A4-A985-13608D84154D}" type="pres">
      <dgm:prSet presAssocID="{CB05292F-0305-4EFC-ACAE-61E17861A448}" presName="parTx" presStyleLbl="alignNode1" presStyleIdx="1" presStyleCnt="2">
        <dgm:presLayoutVars>
          <dgm:chMax val="0"/>
          <dgm:chPref val="0"/>
          <dgm:bulletEnabled val="1"/>
        </dgm:presLayoutVars>
      </dgm:prSet>
      <dgm:spPr/>
    </dgm:pt>
    <dgm:pt modelId="{65726911-FBF6-4664-8905-34DA6AED5F63}" type="pres">
      <dgm:prSet presAssocID="{CB05292F-0305-4EFC-ACAE-61E17861A448}" presName="desTx" presStyleLbl="alignAccFollowNode1" presStyleIdx="1" presStyleCnt="2">
        <dgm:presLayoutVars>
          <dgm:bulletEnabled val="1"/>
        </dgm:presLayoutVars>
      </dgm:prSet>
      <dgm:spPr/>
    </dgm:pt>
  </dgm:ptLst>
  <dgm:cxnLst>
    <dgm:cxn modelId="{CE8C9965-52F9-48E7-A26B-7BC149D1FE25}" srcId="{FF0424CB-0D17-4B20-9B1E-974968E77DD9}" destId="{CB05292F-0305-4EFC-ACAE-61E17861A448}" srcOrd="1" destOrd="0" parTransId="{A4BCBD93-B3A0-4446-94BE-9C01637FB4A3}" sibTransId="{8BA24143-663F-443C-A26E-E016E34008BD}"/>
    <dgm:cxn modelId="{01C69D45-5812-4F70-B6C1-DC6047DA6F44}" srcId="{CB05292F-0305-4EFC-ACAE-61E17861A448}" destId="{84308E86-97B9-4C9B-BE25-62F24CD45CC9}" srcOrd="0" destOrd="0" parTransId="{35529CFE-821D-4D07-88C5-1D527F0643A3}" sibTransId="{6038423B-103D-4908-AA92-16F33B675DBF}"/>
    <dgm:cxn modelId="{92556746-2C92-4B6D-B6F3-1F18B7E093F9}" type="presOf" srcId="{61AFFDB5-E087-4068-97D9-92A13E8C5065}" destId="{F1DEE1AC-A6E1-454A-8FC7-39A862D72EFC}" srcOrd="0" destOrd="0" presId="urn:microsoft.com/office/officeart/2005/8/layout/hList1"/>
    <dgm:cxn modelId="{893CF749-2A9F-44E4-BE0C-1B9A2C719B27}" type="presOf" srcId="{CB05292F-0305-4EFC-ACAE-61E17861A448}" destId="{E4A04809-7AB4-48A4-A985-13608D84154D}" srcOrd="0" destOrd="0" presId="urn:microsoft.com/office/officeart/2005/8/layout/hList1"/>
    <dgm:cxn modelId="{ECB0F476-A8E5-4040-B58E-BE361057D4E1}" type="presOf" srcId="{84308E86-97B9-4C9B-BE25-62F24CD45CC9}" destId="{65726911-FBF6-4664-8905-34DA6AED5F63}" srcOrd="0" destOrd="0" presId="urn:microsoft.com/office/officeart/2005/8/layout/hList1"/>
    <dgm:cxn modelId="{C7AC268A-7920-426E-9E68-BBC15ADEDF6D}" type="presOf" srcId="{FF0424CB-0D17-4B20-9B1E-974968E77DD9}" destId="{7970B9BD-180B-4A2A-BC41-D621FA124C94}" srcOrd="0" destOrd="0" presId="urn:microsoft.com/office/officeart/2005/8/layout/hList1"/>
    <dgm:cxn modelId="{C077A1A5-FB65-4F03-8EB2-7BCAA1D2BB19}" srcId="{56C22E5E-D061-48C7-820D-BB3F2F11987F}" destId="{61AFFDB5-E087-4068-97D9-92A13E8C5065}" srcOrd="0" destOrd="0" parTransId="{A4069393-1AEF-42C5-A072-CC2A65C86DDF}" sibTransId="{D41409F5-FB05-41F7-9147-2B00FF72884E}"/>
    <dgm:cxn modelId="{313262CD-A341-4199-B954-16EA1631C401}" srcId="{FF0424CB-0D17-4B20-9B1E-974968E77DD9}" destId="{56C22E5E-D061-48C7-820D-BB3F2F11987F}" srcOrd="0" destOrd="0" parTransId="{CF9493CD-3744-443E-A03C-9505A7E54B40}" sibTransId="{CF3D3FBD-AE31-4EF2-A3D4-BF1404D6478A}"/>
    <dgm:cxn modelId="{1937FFE2-E2D6-42DF-8419-A11950BF0522}" type="presOf" srcId="{56C22E5E-D061-48C7-820D-BB3F2F11987F}" destId="{9A833B0D-3B8A-4C23-8036-D2DD284012E5}" srcOrd="0" destOrd="0" presId="urn:microsoft.com/office/officeart/2005/8/layout/hList1"/>
    <dgm:cxn modelId="{1B8FC7BA-93F1-46E3-A4AA-29E70BD17C8F}" type="presParOf" srcId="{7970B9BD-180B-4A2A-BC41-D621FA124C94}" destId="{D6D4AE1A-779F-481B-B525-5B18E46A0088}" srcOrd="0" destOrd="0" presId="urn:microsoft.com/office/officeart/2005/8/layout/hList1"/>
    <dgm:cxn modelId="{3AE110EA-92C5-4B49-94ED-6A04FEAB3F1F}" type="presParOf" srcId="{D6D4AE1A-779F-481B-B525-5B18E46A0088}" destId="{9A833B0D-3B8A-4C23-8036-D2DD284012E5}" srcOrd="0" destOrd="0" presId="urn:microsoft.com/office/officeart/2005/8/layout/hList1"/>
    <dgm:cxn modelId="{A6508CD3-CEF4-4753-B65C-093A3601C043}" type="presParOf" srcId="{D6D4AE1A-779F-481B-B525-5B18E46A0088}" destId="{F1DEE1AC-A6E1-454A-8FC7-39A862D72EFC}" srcOrd="1" destOrd="0" presId="urn:microsoft.com/office/officeart/2005/8/layout/hList1"/>
    <dgm:cxn modelId="{2EB332A7-8892-4F27-B674-A0E9F20A894D}" type="presParOf" srcId="{7970B9BD-180B-4A2A-BC41-D621FA124C94}" destId="{CE999025-9038-4BDC-8BDD-D720D8578FC9}" srcOrd="1" destOrd="0" presId="urn:microsoft.com/office/officeart/2005/8/layout/hList1"/>
    <dgm:cxn modelId="{9D1810E2-FD26-4C89-80D4-CBF67E42FFBC}" type="presParOf" srcId="{7970B9BD-180B-4A2A-BC41-D621FA124C94}" destId="{B32AF866-B719-43C3-9A39-E856A30C1751}" srcOrd="2" destOrd="0" presId="urn:microsoft.com/office/officeart/2005/8/layout/hList1"/>
    <dgm:cxn modelId="{0EA7C9D4-C073-4B17-9E36-EC6FEAF9C1EE}" type="presParOf" srcId="{B32AF866-B719-43C3-9A39-E856A30C1751}" destId="{E4A04809-7AB4-48A4-A985-13608D84154D}" srcOrd="0" destOrd="0" presId="urn:microsoft.com/office/officeart/2005/8/layout/hList1"/>
    <dgm:cxn modelId="{91277FD0-309E-48FF-A919-9011F9A4D09B}" type="presParOf" srcId="{B32AF866-B719-43C3-9A39-E856A30C1751}" destId="{65726911-FBF6-4664-8905-34DA6AED5F6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9D41E22-D613-4B64-9213-EF76775347C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55F43E0-0AB1-4E1A-830F-294007AD1465}">
      <dgm:prSet custT="1"/>
      <dgm:spPr>
        <a:scene3d>
          <a:camera prst="orthographicFront"/>
          <a:lightRig rig="threePt" dir="t"/>
        </a:scene3d>
        <a:sp3d>
          <a:bevelT/>
        </a:sp3d>
      </dgm:spPr>
      <dgm:t>
        <a:bodyPr/>
        <a:lstStyle/>
        <a:p>
          <a:r>
            <a:rPr lang="en-US" sz="2400" b="0" dirty="0"/>
            <a:t>Include</a:t>
          </a:r>
          <a:endParaRPr lang="en-US" sz="2400" dirty="0"/>
        </a:p>
      </dgm:t>
    </dgm:pt>
    <dgm:pt modelId="{F43476CA-59B5-4A48-82F6-3187EA236670}" type="parTrans" cxnId="{A8FDF3A5-E587-47BC-8393-6C09AB97A2D8}">
      <dgm:prSet/>
      <dgm:spPr/>
      <dgm:t>
        <a:bodyPr/>
        <a:lstStyle/>
        <a:p>
          <a:endParaRPr lang="en-US"/>
        </a:p>
      </dgm:t>
    </dgm:pt>
    <dgm:pt modelId="{C3B50CE7-E3ED-40FB-A87E-DF0BD60BB21C}" type="sibTrans" cxnId="{A8FDF3A5-E587-47BC-8393-6C09AB97A2D8}">
      <dgm:prSet/>
      <dgm:spPr/>
      <dgm:t>
        <a:bodyPr/>
        <a:lstStyle/>
        <a:p>
          <a:endParaRPr lang="en-US"/>
        </a:p>
      </dgm:t>
    </dgm:pt>
    <dgm:pt modelId="{7B583DB2-110A-47E6-95B9-189562E6EB01}">
      <dgm:prSet/>
      <dgm:spPr>
        <a:scene3d>
          <a:camera prst="orthographicFront"/>
          <a:lightRig rig="threePt" dir="t"/>
        </a:scene3d>
        <a:sp3d>
          <a:bevelT/>
        </a:sp3d>
      </dgm:spPr>
      <dgm:t>
        <a:bodyPr/>
        <a:lstStyle/>
        <a:p>
          <a:r>
            <a:rPr lang="en-US" dirty="0"/>
            <a:t>Extraordinary and special items</a:t>
          </a:r>
        </a:p>
      </dgm:t>
    </dgm:pt>
    <dgm:pt modelId="{266307D1-DD36-4551-8351-D22D0BC52765}" type="parTrans" cxnId="{E2D146A0-6085-43C3-98FC-BCA3FDF9F0B1}">
      <dgm:prSet/>
      <dgm:spPr/>
      <dgm:t>
        <a:bodyPr/>
        <a:lstStyle/>
        <a:p>
          <a:endParaRPr lang="en-US"/>
        </a:p>
      </dgm:t>
    </dgm:pt>
    <dgm:pt modelId="{FA325B4D-601A-4041-B358-C7532E680D8B}" type="sibTrans" cxnId="{E2D146A0-6085-43C3-98FC-BCA3FDF9F0B1}">
      <dgm:prSet/>
      <dgm:spPr/>
      <dgm:t>
        <a:bodyPr/>
        <a:lstStyle/>
        <a:p>
          <a:endParaRPr lang="en-US"/>
        </a:p>
      </dgm:t>
    </dgm:pt>
    <dgm:pt modelId="{5737306E-97CF-4386-BD93-4350911EDD68}">
      <dgm:prSet custT="1"/>
      <dgm:spPr>
        <a:scene3d>
          <a:camera prst="orthographicFront"/>
          <a:lightRig rig="threePt" dir="t"/>
        </a:scene3d>
        <a:sp3d>
          <a:bevelT/>
        </a:sp3d>
      </dgm:spPr>
      <dgm:t>
        <a:bodyPr/>
        <a:lstStyle/>
        <a:p>
          <a:r>
            <a:rPr lang="en-US" sz="2400" b="0" dirty="0"/>
            <a:t>Exclude</a:t>
          </a:r>
          <a:endParaRPr lang="en-US" sz="2400" dirty="0"/>
        </a:p>
      </dgm:t>
    </dgm:pt>
    <dgm:pt modelId="{6CE1E679-3FD6-4E2E-A700-C72B7DAA5B85}" type="parTrans" cxnId="{87515136-2758-4378-8BEB-9297E8A1AEAF}">
      <dgm:prSet/>
      <dgm:spPr/>
      <dgm:t>
        <a:bodyPr/>
        <a:lstStyle/>
        <a:p>
          <a:endParaRPr lang="en-US"/>
        </a:p>
      </dgm:t>
    </dgm:pt>
    <dgm:pt modelId="{E2C3CC08-C11D-42DF-AC13-696340DC7CA4}" type="sibTrans" cxnId="{87515136-2758-4378-8BEB-9297E8A1AEAF}">
      <dgm:prSet/>
      <dgm:spPr/>
      <dgm:t>
        <a:bodyPr/>
        <a:lstStyle/>
        <a:p>
          <a:endParaRPr lang="en-US"/>
        </a:p>
      </dgm:t>
    </dgm:pt>
    <dgm:pt modelId="{61E99376-CAA0-4803-A0BD-7068D83CA40F}">
      <dgm:prSet/>
      <dgm:spPr>
        <a:scene3d>
          <a:camera prst="orthographicFront"/>
          <a:lightRig rig="threePt" dir="t"/>
        </a:scene3d>
        <a:sp3d>
          <a:bevelT/>
        </a:sp3d>
      </dgm:spPr>
      <dgm:t>
        <a:bodyPr/>
        <a:lstStyle/>
        <a:p>
          <a:r>
            <a:rPr lang="en-US" b="0" dirty="0"/>
            <a:t>All governmental activity revenues</a:t>
          </a:r>
          <a:endParaRPr lang="en-US" dirty="0"/>
        </a:p>
      </dgm:t>
    </dgm:pt>
    <dgm:pt modelId="{1150E58A-4C16-4277-8388-2D2A56285014}" type="parTrans" cxnId="{5670247C-885A-412D-8E63-8BFBBB0C12C6}">
      <dgm:prSet/>
      <dgm:spPr/>
      <dgm:t>
        <a:bodyPr/>
        <a:lstStyle/>
        <a:p>
          <a:endParaRPr lang="en-US"/>
        </a:p>
      </dgm:t>
    </dgm:pt>
    <dgm:pt modelId="{0764E93F-DDFC-4A3B-819A-2EC2AB74DC23}" type="sibTrans" cxnId="{5670247C-885A-412D-8E63-8BFBBB0C12C6}">
      <dgm:prSet/>
      <dgm:spPr/>
      <dgm:t>
        <a:bodyPr/>
        <a:lstStyle/>
        <a:p>
          <a:endParaRPr lang="en-US"/>
        </a:p>
      </dgm:t>
    </dgm:pt>
    <dgm:pt modelId="{B5DC87FF-EB20-405A-A4E1-C09D4AE18B29}">
      <dgm:prSet/>
      <dgm:spPr>
        <a:scene3d>
          <a:camera prst="orthographicFront"/>
          <a:lightRig rig="threePt" dir="t"/>
        </a:scene3d>
        <a:sp3d>
          <a:bevelT/>
        </a:sp3d>
      </dgm:spPr>
      <dgm:t>
        <a:bodyPr/>
        <a:lstStyle/>
        <a:p>
          <a:r>
            <a:rPr lang="en-US" b="0" dirty="0"/>
            <a:t>All business-type activity revenues</a:t>
          </a:r>
          <a:endParaRPr lang="en-US" dirty="0"/>
        </a:p>
      </dgm:t>
    </dgm:pt>
    <dgm:pt modelId="{46ED55DB-FA28-407D-BCA7-0EB734E06BBE}" type="parTrans" cxnId="{B4EB8C81-890F-4A01-93C9-50F99A5B19A3}">
      <dgm:prSet/>
      <dgm:spPr/>
      <dgm:t>
        <a:bodyPr/>
        <a:lstStyle/>
        <a:p>
          <a:endParaRPr lang="en-US"/>
        </a:p>
      </dgm:t>
    </dgm:pt>
    <dgm:pt modelId="{C44F29B9-64F1-4EE4-BAE6-B97F30DD5ABF}" type="sibTrans" cxnId="{B4EB8C81-890F-4A01-93C9-50F99A5B19A3}">
      <dgm:prSet/>
      <dgm:spPr/>
      <dgm:t>
        <a:bodyPr/>
        <a:lstStyle/>
        <a:p>
          <a:endParaRPr lang="en-US"/>
        </a:p>
      </dgm:t>
    </dgm:pt>
    <dgm:pt modelId="{1EA6DAEB-269C-46AF-9515-2D4513DD5DA4}">
      <dgm:prSet custT="1"/>
      <dgm:spPr>
        <a:scene3d>
          <a:camera prst="orthographicFront"/>
          <a:lightRig rig="threePt" dir="t"/>
        </a:scene3d>
        <a:sp3d>
          <a:bevelT/>
        </a:sp3d>
      </dgm:spPr>
      <dgm:t>
        <a:bodyPr/>
        <a:lstStyle/>
        <a:p>
          <a:r>
            <a:rPr lang="en-US" sz="2000" dirty="0"/>
            <a:t>Governments engaged only in fiduciary activities should use total annual additions.</a:t>
          </a:r>
        </a:p>
      </dgm:t>
    </dgm:pt>
    <dgm:pt modelId="{52083CA9-4A1F-4E07-8662-4F1EB9200AF8}" type="parTrans" cxnId="{4B8664B5-D9F9-42FD-9414-956EF6F88029}">
      <dgm:prSet/>
      <dgm:spPr/>
      <dgm:t>
        <a:bodyPr/>
        <a:lstStyle/>
        <a:p>
          <a:endParaRPr lang="en-US"/>
        </a:p>
      </dgm:t>
    </dgm:pt>
    <dgm:pt modelId="{3BC0AA6A-2F72-4D2C-B29F-B370D2A71ADE}" type="sibTrans" cxnId="{4B8664B5-D9F9-42FD-9414-956EF6F88029}">
      <dgm:prSet/>
      <dgm:spPr/>
      <dgm:t>
        <a:bodyPr/>
        <a:lstStyle/>
        <a:p>
          <a:endParaRPr lang="en-US"/>
        </a:p>
      </dgm:t>
    </dgm:pt>
    <dgm:pt modelId="{DC596BCA-66DA-4B24-970A-6274CC791B11}" type="pres">
      <dgm:prSet presAssocID="{C9D41E22-D613-4B64-9213-EF76775347CC}" presName="Name0" presStyleCnt="0">
        <dgm:presLayoutVars>
          <dgm:dir/>
          <dgm:animLvl val="lvl"/>
          <dgm:resizeHandles val="exact"/>
        </dgm:presLayoutVars>
      </dgm:prSet>
      <dgm:spPr/>
    </dgm:pt>
    <dgm:pt modelId="{F43ADE86-494D-47AD-B3FC-9400335B4712}" type="pres">
      <dgm:prSet presAssocID="{255F43E0-0AB1-4E1A-830F-294007AD1465}" presName="linNode" presStyleCnt="0"/>
      <dgm:spPr>
        <a:scene3d>
          <a:camera prst="orthographicFront"/>
          <a:lightRig rig="threePt" dir="t"/>
        </a:scene3d>
        <a:sp3d>
          <a:bevelT/>
        </a:sp3d>
      </dgm:spPr>
    </dgm:pt>
    <dgm:pt modelId="{6DF5283D-886D-4A66-8473-F138B86DFD23}" type="pres">
      <dgm:prSet presAssocID="{255F43E0-0AB1-4E1A-830F-294007AD1465}" presName="parentText" presStyleLbl="node1" presStyleIdx="0" presStyleCnt="3" custScaleY="28466">
        <dgm:presLayoutVars>
          <dgm:chMax val="1"/>
          <dgm:bulletEnabled val="1"/>
        </dgm:presLayoutVars>
      </dgm:prSet>
      <dgm:spPr/>
    </dgm:pt>
    <dgm:pt modelId="{5A20FB64-928F-4F5F-B189-C9D9A9C8DC89}" type="pres">
      <dgm:prSet presAssocID="{255F43E0-0AB1-4E1A-830F-294007AD1465}" presName="descendantText" presStyleLbl="alignAccFollowNode1" presStyleIdx="0" presStyleCnt="2" custScaleY="27150" custLinFactNeighborY="-759">
        <dgm:presLayoutVars>
          <dgm:bulletEnabled val="1"/>
        </dgm:presLayoutVars>
      </dgm:prSet>
      <dgm:spPr/>
    </dgm:pt>
    <dgm:pt modelId="{30E07B3C-9CBD-41BC-B606-5A1105DD8D40}" type="pres">
      <dgm:prSet presAssocID="{C3B50CE7-E3ED-40FB-A87E-DF0BD60BB21C}" presName="sp" presStyleCnt="0"/>
      <dgm:spPr/>
    </dgm:pt>
    <dgm:pt modelId="{B97CB2ED-46C6-49D5-BD3E-4DEAE660A6A0}" type="pres">
      <dgm:prSet presAssocID="{5737306E-97CF-4386-BD93-4350911EDD68}" presName="linNode" presStyleCnt="0"/>
      <dgm:spPr/>
    </dgm:pt>
    <dgm:pt modelId="{18D8DEFE-A901-4FB4-8ED7-7E256BA135BB}" type="pres">
      <dgm:prSet presAssocID="{5737306E-97CF-4386-BD93-4350911EDD68}" presName="parentText" presStyleLbl="node1" presStyleIdx="1" presStyleCnt="3" custScaleY="29085">
        <dgm:presLayoutVars>
          <dgm:chMax val="1"/>
          <dgm:bulletEnabled val="1"/>
        </dgm:presLayoutVars>
      </dgm:prSet>
      <dgm:spPr/>
    </dgm:pt>
    <dgm:pt modelId="{0F0F9CD0-7874-431E-80CD-84DC2FD04920}" type="pres">
      <dgm:prSet presAssocID="{5737306E-97CF-4386-BD93-4350911EDD68}" presName="descendantText" presStyleLbl="alignAccFollowNode1" presStyleIdx="1" presStyleCnt="2" custScaleY="30650">
        <dgm:presLayoutVars>
          <dgm:bulletEnabled val="1"/>
        </dgm:presLayoutVars>
      </dgm:prSet>
      <dgm:spPr/>
    </dgm:pt>
    <dgm:pt modelId="{72605F6A-8795-402E-A821-6D80988AEABE}" type="pres">
      <dgm:prSet presAssocID="{E2C3CC08-C11D-42DF-AC13-696340DC7CA4}" presName="sp" presStyleCnt="0"/>
      <dgm:spPr/>
    </dgm:pt>
    <dgm:pt modelId="{DA87C52F-2124-4751-A740-453C6D42303C}" type="pres">
      <dgm:prSet presAssocID="{1EA6DAEB-269C-46AF-9515-2D4513DD5DA4}" presName="linNode" presStyleCnt="0"/>
      <dgm:spPr/>
    </dgm:pt>
    <dgm:pt modelId="{9B08B11B-AFE2-4D9C-9AA9-6A9E2A06A353}" type="pres">
      <dgm:prSet presAssocID="{1EA6DAEB-269C-46AF-9515-2D4513DD5DA4}" presName="parentText" presStyleLbl="node1" presStyleIdx="2" presStyleCnt="3" custScaleX="277778" custScaleY="29207">
        <dgm:presLayoutVars>
          <dgm:chMax val="1"/>
          <dgm:bulletEnabled val="1"/>
        </dgm:presLayoutVars>
      </dgm:prSet>
      <dgm:spPr/>
    </dgm:pt>
  </dgm:ptLst>
  <dgm:cxnLst>
    <dgm:cxn modelId="{4111C616-2C74-406D-A9B4-568BBAE7E015}" type="presOf" srcId="{1EA6DAEB-269C-46AF-9515-2D4513DD5DA4}" destId="{9B08B11B-AFE2-4D9C-9AA9-6A9E2A06A353}" srcOrd="0" destOrd="0" presId="urn:microsoft.com/office/officeart/2005/8/layout/vList5"/>
    <dgm:cxn modelId="{87515136-2758-4378-8BEB-9297E8A1AEAF}" srcId="{C9D41E22-D613-4B64-9213-EF76775347CC}" destId="{5737306E-97CF-4386-BD93-4350911EDD68}" srcOrd="1" destOrd="0" parTransId="{6CE1E679-3FD6-4E2E-A700-C72B7DAA5B85}" sibTransId="{E2C3CC08-C11D-42DF-AC13-696340DC7CA4}"/>
    <dgm:cxn modelId="{F7770050-76EA-454B-B501-843DF4C69941}" type="presOf" srcId="{5737306E-97CF-4386-BD93-4350911EDD68}" destId="{18D8DEFE-A901-4FB4-8ED7-7E256BA135BB}" srcOrd="0" destOrd="0" presId="urn:microsoft.com/office/officeart/2005/8/layout/vList5"/>
    <dgm:cxn modelId="{5670247C-885A-412D-8E63-8BFBBB0C12C6}" srcId="{255F43E0-0AB1-4E1A-830F-294007AD1465}" destId="{61E99376-CAA0-4803-A0BD-7068D83CA40F}" srcOrd="0" destOrd="0" parTransId="{1150E58A-4C16-4277-8388-2D2A56285014}" sibTransId="{0764E93F-DDFC-4A3B-819A-2EC2AB74DC23}"/>
    <dgm:cxn modelId="{B3511080-FEDE-48F6-B83A-56A0E68EDD96}" type="presOf" srcId="{255F43E0-0AB1-4E1A-830F-294007AD1465}" destId="{6DF5283D-886D-4A66-8473-F138B86DFD23}" srcOrd="0" destOrd="0" presId="urn:microsoft.com/office/officeart/2005/8/layout/vList5"/>
    <dgm:cxn modelId="{B4EB8C81-890F-4A01-93C9-50F99A5B19A3}" srcId="{255F43E0-0AB1-4E1A-830F-294007AD1465}" destId="{B5DC87FF-EB20-405A-A4E1-C09D4AE18B29}" srcOrd="1" destOrd="0" parTransId="{46ED55DB-FA28-407D-BCA7-0EB734E06BBE}" sibTransId="{C44F29B9-64F1-4EE4-BAE6-B97F30DD5ABF}"/>
    <dgm:cxn modelId="{92CB989B-AF7A-49AA-AF98-4F7F4522D2FB}" type="presOf" srcId="{C9D41E22-D613-4B64-9213-EF76775347CC}" destId="{DC596BCA-66DA-4B24-970A-6274CC791B11}" srcOrd="0" destOrd="0" presId="urn:microsoft.com/office/officeart/2005/8/layout/vList5"/>
    <dgm:cxn modelId="{E696B29C-F405-4EC8-96E2-847374C12BC0}" type="presOf" srcId="{61E99376-CAA0-4803-A0BD-7068D83CA40F}" destId="{5A20FB64-928F-4F5F-B189-C9D9A9C8DC89}" srcOrd="0" destOrd="0" presId="urn:microsoft.com/office/officeart/2005/8/layout/vList5"/>
    <dgm:cxn modelId="{E2D146A0-6085-43C3-98FC-BCA3FDF9F0B1}" srcId="{5737306E-97CF-4386-BD93-4350911EDD68}" destId="{7B583DB2-110A-47E6-95B9-189562E6EB01}" srcOrd="0" destOrd="0" parTransId="{266307D1-DD36-4551-8351-D22D0BC52765}" sibTransId="{FA325B4D-601A-4041-B358-C7532E680D8B}"/>
    <dgm:cxn modelId="{A8FDF3A5-E587-47BC-8393-6C09AB97A2D8}" srcId="{C9D41E22-D613-4B64-9213-EF76775347CC}" destId="{255F43E0-0AB1-4E1A-830F-294007AD1465}" srcOrd="0" destOrd="0" parTransId="{F43476CA-59B5-4A48-82F6-3187EA236670}" sibTransId="{C3B50CE7-E3ED-40FB-A87E-DF0BD60BB21C}"/>
    <dgm:cxn modelId="{2ABF36AE-4C5C-46C7-9FAA-16AB4727675D}" type="presOf" srcId="{7B583DB2-110A-47E6-95B9-189562E6EB01}" destId="{0F0F9CD0-7874-431E-80CD-84DC2FD04920}" srcOrd="0" destOrd="0" presId="urn:microsoft.com/office/officeart/2005/8/layout/vList5"/>
    <dgm:cxn modelId="{4B8664B5-D9F9-42FD-9414-956EF6F88029}" srcId="{C9D41E22-D613-4B64-9213-EF76775347CC}" destId="{1EA6DAEB-269C-46AF-9515-2D4513DD5DA4}" srcOrd="2" destOrd="0" parTransId="{52083CA9-4A1F-4E07-8662-4F1EB9200AF8}" sibTransId="{3BC0AA6A-2F72-4D2C-B29F-B370D2A71ADE}"/>
    <dgm:cxn modelId="{D2F25ECB-4347-455E-8871-3B4F4C488C4D}" type="presOf" srcId="{B5DC87FF-EB20-405A-A4E1-C09D4AE18B29}" destId="{5A20FB64-928F-4F5F-B189-C9D9A9C8DC89}" srcOrd="0" destOrd="1" presId="urn:microsoft.com/office/officeart/2005/8/layout/vList5"/>
    <dgm:cxn modelId="{FA959DA6-6D19-45AA-B873-E7659362D675}" type="presParOf" srcId="{DC596BCA-66DA-4B24-970A-6274CC791B11}" destId="{F43ADE86-494D-47AD-B3FC-9400335B4712}" srcOrd="0" destOrd="0" presId="urn:microsoft.com/office/officeart/2005/8/layout/vList5"/>
    <dgm:cxn modelId="{DE90C94F-EFEB-4987-9234-E11EB8DB0DB9}" type="presParOf" srcId="{F43ADE86-494D-47AD-B3FC-9400335B4712}" destId="{6DF5283D-886D-4A66-8473-F138B86DFD23}" srcOrd="0" destOrd="0" presId="urn:microsoft.com/office/officeart/2005/8/layout/vList5"/>
    <dgm:cxn modelId="{F52FDCBB-C437-4BDA-8691-375B12DB38DB}" type="presParOf" srcId="{F43ADE86-494D-47AD-B3FC-9400335B4712}" destId="{5A20FB64-928F-4F5F-B189-C9D9A9C8DC89}" srcOrd="1" destOrd="0" presId="urn:microsoft.com/office/officeart/2005/8/layout/vList5"/>
    <dgm:cxn modelId="{ABE4A92A-9D2F-45E2-A97E-341D3C43D440}" type="presParOf" srcId="{DC596BCA-66DA-4B24-970A-6274CC791B11}" destId="{30E07B3C-9CBD-41BC-B606-5A1105DD8D40}" srcOrd="1" destOrd="0" presId="urn:microsoft.com/office/officeart/2005/8/layout/vList5"/>
    <dgm:cxn modelId="{34EB699F-FFE6-45CB-A923-7784CD48107C}" type="presParOf" srcId="{DC596BCA-66DA-4B24-970A-6274CC791B11}" destId="{B97CB2ED-46C6-49D5-BD3E-4DEAE660A6A0}" srcOrd="2" destOrd="0" presId="urn:microsoft.com/office/officeart/2005/8/layout/vList5"/>
    <dgm:cxn modelId="{439DD0C4-12B0-4543-8893-31C306142533}" type="presParOf" srcId="{B97CB2ED-46C6-49D5-BD3E-4DEAE660A6A0}" destId="{18D8DEFE-A901-4FB4-8ED7-7E256BA135BB}" srcOrd="0" destOrd="0" presId="urn:microsoft.com/office/officeart/2005/8/layout/vList5"/>
    <dgm:cxn modelId="{9CA85937-54A0-42DB-B023-2BEEEC7C86E4}" type="presParOf" srcId="{B97CB2ED-46C6-49D5-BD3E-4DEAE660A6A0}" destId="{0F0F9CD0-7874-431E-80CD-84DC2FD04920}" srcOrd="1" destOrd="0" presId="urn:microsoft.com/office/officeart/2005/8/layout/vList5"/>
    <dgm:cxn modelId="{41A98D93-4786-4457-B7DE-E7E5F83FFDDD}" type="presParOf" srcId="{DC596BCA-66DA-4B24-970A-6274CC791B11}" destId="{72605F6A-8795-402E-A821-6D80988AEABE}" srcOrd="3" destOrd="0" presId="urn:microsoft.com/office/officeart/2005/8/layout/vList5"/>
    <dgm:cxn modelId="{0CE7CBEE-C941-4979-BC53-2EED445EAE77}" type="presParOf" srcId="{DC596BCA-66DA-4B24-970A-6274CC791B11}" destId="{DA87C52F-2124-4751-A740-453C6D42303C}" srcOrd="4" destOrd="0" presId="urn:microsoft.com/office/officeart/2005/8/layout/vList5"/>
    <dgm:cxn modelId="{03BFDC52-63C3-4914-B82C-B9C883DDB891}" type="presParOf" srcId="{DA87C52F-2124-4751-A740-453C6D42303C}" destId="{9B08B11B-AFE2-4D9C-9AA9-6A9E2A06A353}"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03EAB35-5D0F-4362-93C6-DD5488261B4D}" type="doc">
      <dgm:prSet loTypeId="urn:microsoft.com/office/officeart/2005/8/layout/process4" loCatId="process" qsTypeId="urn:microsoft.com/office/officeart/2005/8/quickstyle/simple5" qsCatId="simple" csTypeId="urn:microsoft.com/office/officeart/2005/8/colors/accent1_2" csCatId="accent1" phldr="1"/>
      <dgm:spPr/>
      <dgm:t>
        <a:bodyPr/>
        <a:lstStyle/>
        <a:p>
          <a:endParaRPr lang="en-US"/>
        </a:p>
      </dgm:t>
    </dgm:pt>
    <dgm:pt modelId="{7CF0D3F2-887B-4933-A6C3-C74330C7B6A9}">
      <dgm:prSet/>
      <dgm:spPr/>
      <dgm:t>
        <a:bodyPr/>
        <a:lstStyle/>
        <a:p>
          <a:endParaRPr lang="en-US" b="0" dirty="0"/>
        </a:p>
        <a:p>
          <a:r>
            <a:rPr lang="en-US" b="0" dirty="0"/>
            <a:t>Retroactively, by restating financial statements, if practicable, for all prior periods presented</a:t>
          </a:r>
        </a:p>
        <a:p>
          <a:r>
            <a:rPr lang="en-US" b="0" dirty="0"/>
            <a:t>Disclose the nature of the restatement and its effect</a:t>
          </a:r>
        </a:p>
        <a:p>
          <a:endParaRPr lang="en-US" dirty="0"/>
        </a:p>
      </dgm:t>
    </dgm:pt>
    <dgm:pt modelId="{EC204BA1-E776-48CE-99D4-52DB20D3A4B5}" type="parTrans" cxnId="{DEEDC3AC-DF38-4224-8899-566893EF2A17}">
      <dgm:prSet/>
      <dgm:spPr/>
      <dgm:t>
        <a:bodyPr/>
        <a:lstStyle/>
        <a:p>
          <a:endParaRPr lang="en-US"/>
        </a:p>
      </dgm:t>
    </dgm:pt>
    <dgm:pt modelId="{37828E00-8F45-42F5-A139-81583D3C70B9}" type="sibTrans" cxnId="{DEEDC3AC-DF38-4224-8899-566893EF2A17}">
      <dgm:prSet/>
      <dgm:spPr/>
      <dgm:t>
        <a:bodyPr/>
        <a:lstStyle/>
        <a:p>
          <a:endParaRPr lang="en-US"/>
        </a:p>
      </dgm:t>
    </dgm:pt>
    <dgm:pt modelId="{C125B706-8699-4548-A971-B0210C53DEAC}">
      <dgm:prSet/>
      <dgm:spPr/>
      <dgm:t>
        <a:bodyPr/>
        <a:lstStyle/>
        <a:p>
          <a:pPr>
            <a:buNone/>
          </a:pPr>
          <a:r>
            <a:rPr lang="en-US" baseline="0"/>
            <a:t>If not practicable</a:t>
          </a:r>
        </a:p>
        <a:p>
          <a:pPr>
            <a:buFont typeface="Arial" panose="020B0604020202020204" pitchFamily="34" charset="0"/>
            <a:buNone/>
          </a:pPr>
          <a:r>
            <a:rPr lang="en-US"/>
            <a:t>Restate beginning fund balance for the earliest period presented for the cumulative effect of application, if any</a:t>
          </a:r>
        </a:p>
        <a:p>
          <a:pPr>
            <a:buFont typeface="Arial" panose="020B0604020202020204" pitchFamily="34" charset="0"/>
            <a:buNone/>
          </a:pPr>
          <a:r>
            <a:rPr lang="en-US"/>
            <a:t>Disclose reason for not restating</a:t>
          </a:r>
        </a:p>
      </dgm:t>
    </dgm:pt>
    <dgm:pt modelId="{0E4A3BA3-2473-4F31-BF9C-6BB618EF9765}" type="parTrans" cxnId="{734996FB-AC96-40A5-B861-D5785A3089BA}">
      <dgm:prSet/>
      <dgm:spPr/>
      <dgm:t>
        <a:bodyPr/>
        <a:lstStyle/>
        <a:p>
          <a:endParaRPr lang="en-US"/>
        </a:p>
      </dgm:t>
    </dgm:pt>
    <dgm:pt modelId="{7CFADAB3-2B05-4158-B7F7-88DD6C716376}" type="sibTrans" cxnId="{734996FB-AC96-40A5-B861-D5785A3089BA}">
      <dgm:prSet/>
      <dgm:spPr/>
      <dgm:t>
        <a:bodyPr/>
        <a:lstStyle/>
        <a:p>
          <a:endParaRPr lang="en-US"/>
        </a:p>
      </dgm:t>
    </dgm:pt>
    <dgm:pt modelId="{8B759FE4-7918-40B0-8BFF-117BE8A42E32}">
      <dgm:prSet/>
      <dgm:spPr/>
      <dgm:t>
        <a:bodyPr/>
        <a:lstStyle/>
        <a:p>
          <a:pPr marL="0" lvl="0" indent="0" defTabSz="1066800">
            <a:spcBef>
              <a:spcPct val="0"/>
            </a:spcBef>
            <a:spcAft>
              <a:spcPct val="35000"/>
            </a:spcAft>
            <a:buNone/>
          </a:pPr>
          <a:r>
            <a:rPr lang="en-US" kern="1200" baseline="0">
              <a:latin typeface="Arial"/>
              <a:ea typeface="+mn-ea"/>
              <a:cs typeface="+mn-cs"/>
            </a:rPr>
            <a:t>Not required to</a:t>
          </a:r>
        </a:p>
        <a:p>
          <a:pPr marL="0" lvl="0" defTabSz="1066800">
            <a:spcBef>
              <a:spcPct val="0"/>
            </a:spcBef>
            <a:spcAft>
              <a:spcPct val="35000"/>
            </a:spcAft>
            <a:buNone/>
          </a:pPr>
          <a:r>
            <a:rPr lang="en-US" kern="1200"/>
            <a:t>Restate prior periods for purposes of comparative data for MD&amp;A</a:t>
          </a:r>
        </a:p>
        <a:p>
          <a:pPr marL="0" lvl="0" defTabSz="1066800">
            <a:spcBef>
              <a:spcPct val="0"/>
            </a:spcBef>
            <a:spcAft>
              <a:spcPct val="35000"/>
            </a:spcAft>
            <a:buNone/>
          </a:pPr>
          <a:r>
            <a:rPr lang="en-US" kern="1200"/>
            <a:t>Encouraged to</a:t>
          </a:r>
        </a:p>
        <a:p>
          <a:pPr marL="0" lvl="0" defTabSz="1066800">
            <a:spcBef>
              <a:spcPct val="0"/>
            </a:spcBef>
            <a:spcAft>
              <a:spcPct val="35000"/>
            </a:spcAft>
            <a:buNone/>
          </a:pPr>
          <a:r>
            <a:rPr lang="en-US" kern="1200"/>
            <a:t>Provide comparative analysis of key elements of activities (governmental and business-type) in MD&amp;A</a:t>
          </a:r>
        </a:p>
      </dgm:t>
    </dgm:pt>
    <dgm:pt modelId="{0AA5C161-6C18-4826-90BA-9E65657C748B}" type="parTrans" cxnId="{D29FA39A-C2AB-4B1B-8794-0C09CC0A2C98}">
      <dgm:prSet/>
      <dgm:spPr/>
      <dgm:t>
        <a:bodyPr/>
        <a:lstStyle/>
        <a:p>
          <a:endParaRPr lang="en-US"/>
        </a:p>
      </dgm:t>
    </dgm:pt>
    <dgm:pt modelId="{C6099131-DC66-4D87-B16A-49EEFF077F90}" type="sibTrans" cxnId="{D29FA39A-C2AB-4B1B-8794-0C09CC0A2C98}">
      <dgm:prSet/>
      <dgm:spPr/>
      <dgm:t>
        <a:bodyPr/>
        <a:lstStyle/>
        <a:p>
          <a:endParaRPr lang="en-US"/>
        </a:p>
      </dgm:t>
    </dgm:pt>
    <dgm:pt modelId="{53902642-26D0-460B-8987-EC461CAC7819}" type="pres">
      <dgm:prSet presAssocID="{403EAB35-5D0F-4362-93C6-DD5488261B4D}" presName="Name0" presStyleCnt="0">
        <dgm:presLayoutVars>
          <dgm:dir/>
          <dgm:animLvl val="lvl"/>
          <dgm:resizeHandles val="exact"/>
        </dgm:presLayoutVars>
      </dgm:prSet>
      <dgm:spPr/>
    </dgm:pt>
    <dgm:pt modelId="{DF52B693-CED7-4621-8A1B-095A93320318}" type="pres">
      <dgm:prSet presAssocID="{7CF0D3F2-887B-4933-A6C3-C74330C7B6A9}" presName="boxAndChildren" presStyleCnt="0"/>
      <dgm:spPr/>
    </dgm:pt>
    <dgm:pt modelId="{5F6ED73E-4D08-475C-ABA2-678543A689A1}" type="pres">
      <dgm:prSet presAssocID="{7CF0D3F2-887B-4933-A6C3-C74330C7B6A9}" presName="parentTextBox" presStyleLbl="node1" presStyleIdx="0" presStyleCnt="1"/>
      <dgm:spPr/>
    </dgm:pt>
    <dgm:pt modelId="{C1423805-FE81-45AE-AD62-6E84567D248F}" type="pres">
      <dgm:prSet presAssocID="{7CF0D3F2-887B-4933-A6C3-C74330C7B6A9}" presName="entireBox" presStyleLbl="node1" presStyleIdx="0" presStyleCnt="1"/>
      <dgm:spPr/>
    </dgm:pt>
    <dgm:pt modelId="{5C83075B-75B3-48F9-BABD-825818ED3AC8}" type="pres">
      <dgm:prSet presAssocID="{7CF0D3F2-887B-4933-A6C3-C74330C7B6A9}" presName="descendantBox" presStyleCnt="0"/>
      <dgm:spPr/>
    </dgm:pt>
    <dgm:pt modelId="{E0FE32C3-2846-4790-AE58-727C79FFBD5B}" type="pres">
      <dgm:prSet presAssocID="{C125B706-8699-4548-A971-B0210C53DEAC}" presName="childTextBox" presStyleLbl="fgAccFollowNode1" presStyleIdx="0" presStyleCnt="2">
        <dgm:presLayoutVars>
          <dgm:bulletEnabled val="1"/>
        </dgm:presLayoutVars>
      </dgm:prSet>
      <dgm:spPr/>
    </dgm:pt>
    <dgm:pt modelId="{CC0AFC53-DF9A-4FC7-ADA1-2C1CB746B0EC}" type="pres">
      <dgm:prSet presAssocID="{8B759FE4-7918-40B0-8BFF-117BE8A42E32}" presName="childTextBox" presStyleLbl="fgAccFollowNode1" presStyleIdx="1" presStyleCnt="2">
        <dgm:presLayoutVars>
          <dgm:bulletEnabled val="1"/>
        </dgm:presLayoutVars>
      </dgm:prSet>
      <dgm:spPr/>
    </dgm:pt>
  </dgm:ptLst>
  <dgm:cxnLst>
    <dgm:cxn modelId="{BE5E5F5B-94A4-4C98-B4FA-31F8DC7FF356}" type="presOf" srcId="{7CF0D3F2-887B-4933-A6C3-C74330C7B6A9}" destId="{C1423805-FE81-45AE-AD62-6E84567D248F}" srcOrd="1" destOrd="0" presId="urn:microsoft.com/office/officeart/2005/8/layout/process4"/>
    <dgm:cxn modelId="{D29FA39A-C2AB-4B1B-8794-0C09CC0A2C98}" srcId="{7CF0D3F2-887B-4933-A6C3-C74330C7B6A9}" destId="{8B759FE4-7918-40B0-8BFF-117BE8A42E32}" srcOrd="1" destOrd="0" parTransId="{0AA5C161-6C18-4826-90BA-9E65657C748B}" sibTransId="{C6099131-DC66-4D87-B16A-49EEFF077F90}"/>
    <dgm:cxn modelId="{1DEBA79E-2C87-4125-8991-5DC422CA3D5F}" type="presOf" srcId="{403EAB35-5D0F-4362-93C6-DD5488261B4D}" destId="{53902642-26D0-460B-8987-EC461CAC7819}" srcOrd="0" destOrd="0" presId="urn:microsoft.com/office/officeart/2005/8/layout/process4"/>
    <dgm:cxn modelId="{DEEDC3AC-DF38-4224-8899-566893EF2A17}" srcId="{403EAB35-5D0F-4362-93C6-DD5488261B4D}" destId="{7CF0D3F2-887B-4933-A6C3-C74330C7B6A9}" srcOrd="0" destOrd="0" parTransId="{EC204BA1-E776-48CE-99D4-52DB20D3A4B5}" sibTransId="{37828E00-8F45-42F5-A139-81583D3C70B9}"/>
    <dgm:cxn modelId="{7CE86DC1-4DC5-4C19-823B-E676E96843EA}" type="presOf" srcId="{7CF0D3F2-887B-4933-A6C3-C74330C7B6A9}" destId="{5F6ED73E-4D08-475C-ABA2-678543A689A1}" srcOrd="0" destOrd="0" presId="urn:microsoft.com/office/officeart/2005/8/layout/process4"/>
    <dgm:cxn modelId="{144D74C5-737C-46BF-BF93-6C7C4E93D8C5}" type="presOf" srcId="{C125B706-8699-4548-A971-B0210C53DEAC}" destId="{E0FE32C3-2846-4790-AE58-727C79FFBD5B}" srcOrd="0" destOrd="0" presId="urn:microsoft.com/office/officeart/2005/8/layout/process4"/>
    <dgm:cxn modelId="{FF0256F3-8FC2-494E-BB03-24DF03BF81D2}" type="presOf" srcId="{8B759FE4-7918-40B0-8BFF-117BE8A42E32}" destId="{CC0AFC53-DF9A-4FC7-ADA1-2C1CB746B0EC}" srcOrd="0" destOrd="0" presId="urn:microsoft.com/office/officeart/2005/8/layout/process4"/>
    <dgm:cxn modelId="{734996FB-AC96-40A5-B861-D5785A3089BA}" srcId="{7CF0D3F2-887B-4933-A6C3-C74330C7B6A9}" destId="{C125B706-8699-4548-A971-B0210C53DEAC}" srcOrd="0" destOrd="0" parTransId="{0E4A3BA3-2473-4F31-BF9C-6BB618EF9765}" sibTransId="{7CFADAB3-2B05-4158-B7F7-88DD6C716376}"/>
    <dgm:cxn modelId="{992156F1-DB9B-41AB-9392-FC9721E16CF2}" type="presParOf" srcId="{53902642-26D0-460B-8987-EC461CAC7819}" destId="{DF52B693-CED7-4621-8A1B-095A93320318}" srcOrd="0" destOrd="0" presId="urn:microsoft.com/office/officeart/2005/8/layout/process4"/>
    <dgm:cxn modelId="{6494AA10-A181-4C67-A1F8-E3F8B6AB6440}" type="presParOf" srcId="{DF52B693-CED7-4621-8A1B-095A93320318}" destId="{5F6ED73E-4D08-475C-ABA2-678543A689A1}" srcOrd="0" destOrd="0" presId="urn:microsoft.com/office/officeart/2005/8/layout/process4"/>
    <dgm:cxn modelId="{2F3EEFE4-C213-46C0-B258-ED9C940B8E09}" type="presParOf" srcId="{DF52B693-CED7-4621-8A1B-095A93320318}" destId="{C1423805-FE81-45AE-AD62-6E84567D248F}" srcOrd="1" destOrd="0" presId="urn:microsoft.com/office/officeart/2005/8/layout/process4"/>
    <dgm:cxn modelId="{72CF360C-43AF-4318-AD60-AD2E64B6E3EB}" type="presParOf" srcId="{DF52B693-CED7-4621-8A1B-095A93320318}" destId="{5C83075B-75B3-48F9-BABD-825818ED3AC8}" srcOrd="2" destOrd="0" presId="urn:microsoft.com/office/officeart/2005/8/layout/process4"/>
    <dgm:cxn modelId="{092FE9C4-0205-4F6C-AD83-C50A140C3FC0}" type="presParOf" srcId="{5C83075B-75B3-48F9-BABD-825818ED3AC8}" destId="{E0FE32C3-2846-4790-AE58-727C79FFBD5B}" srcOrd="0" destOrd="0" presId="urn:microsoft.com/office/officeart/2005/8/layout/process4"/>
    <dgm:cxn modelId="{82C735B3-59E5-4EF9-B8BD-652B0776E543}" type="presParOf" srcId="{5C83075B-75B3-48F9-BABD-825818ED3AC8}" destId="{CC0AFC53-DF9A-4FC7-ADA1-2C1CB746B0EC}"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8E047F-9082-4816-876E-6B9E154262F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5162A898-E532-4A0B-A234-1CBFBAF24DF8}">
      <dgm:prSet phldrT="[Text]" custT="1"/>
      <dgm:spPr>
        <a:scene3d>
          <a:camera prst="orthographicFront"/>
          <a:lightRig rig="threePt" dir="t"/>
        </a:scene3d>
        <a:sp3d>
          <a:bevelT/>
        </a:sp3d>
      </dgm:spPr>
      <dgm:t>
        <a:bodyPr/>
        <a:lstStyle/>
        <a:p>
          <a:r>
            <a:rPr lang="en-US" sz="1600" b="1"/>
            <a:t>Does it meet the definition of an asset or liability?</a:t>
          </a:r>
        </a:p>
      </dgm:t>
    </dgm:pt>
    <dgm:pt modelId="{0484008D-6A3D-41EA-BF39-55254DE6783A}" type="parTrans" cxnId="{CE4E3FF5-D80E-43F1-825F-1BDE7356439F}">
      <dgm:prSet/>
      <dgm:spPr/>
      <dgm:t>
        <a:bodyPr/>
        <a:lstStyle/>
        <a:p>
          <a:endParaRPr lang="en-US" sz="1600"/>
        </a:p>
      </dgm:t>
    </dgm:pt>
    <dgm:pt modelId="{22BA9A2C-19EE-486C-BF4C-054F3F0D722D}" type="sibTrans" cxnId="{CE4E3FF5-D80E-43F1-825F-1BDE7356439F}">
      <dgm:prSet/>
      <dgm:spPr/>
      <dgm:t>
        <a:bodyPr/>
        <a:lstStyle/>
        <a:p>
          <a:endParaRPr lang="en-US" sz="1600"/>
        </a:p>
      </dgm:t>
    </dgm:pt>
    <dgm:pt modelId="{FFA55C02-1803-405E-9B37-E8FFA3353FC1}">
      <dgm:prSet phldrT="[Text]" custT="1"/>
      <dgm:spPr>
        <a:scene3d>
          <a:camera prst="orthographicFront"/>
          <a:lightRig rig="threePt" dir="t"/>
        </a:scene3d>
        <a:sp3d>
          <a:bevelT/>
        </a:sp3d>
      </dgm:spPr>
      <dgm:t>
        <a:bodyPr/>
        <a:lstStyle/>
        <a:p>
          <a:r>
            <a:rPr lang="en-US" sz="1600">
              <a:solidFill>
                <a:schemeClr val="accent3">
                  <a:lumMod val="75000"/>
                </a:schemeClr>
              </a:solidFill>
              <a:latin typeface="Arial Narrow" panose="020B0606020202030204" pitchFamily="34" charset="0"/>
            </a:rPr>
            <a:t>Yes: Recognize asset or liability</a:t>
          </a:r>
        </a:p>
      </dgm:t>
    </dgm:pt>
    <dgm:pt modelId="{F40AF5F7-8F35-43A0-906D-78647D5E7F6C}" type="parTrans" cxnId="{7A495C6A-883D-4BF6-98FD-42E83E52CF11}">
      <dgm:prSet/>
      <dgm:spPr/>
      <dgm:t>
        <a:bodyPr/>
        <a:lstStyle/>
        <a:p>
          <a:endParaRPr lang="en-US" sz="1600"/>
        </a:p>
      </dgm:t>
    </dgm:pt>
    <dgm:pt modelId="{593CCAC0-8551-48F1-AC35-8B5CE3A6609E}" type="sibTrans" cxnId="{7A495C6A-883D-4BF6-98FD-42E83E52CF11}">
      <dgm:prSet/>
      <dgm:spPr/>
      <dgm:t>
        <a:bodyPr/>
        <a:lstStyle/>
        <a:p>
          <a:endParaRPr lang="en-US" sz="1600"/>
        </a:p>
      </dgm:t>
    </dgm:pt>
    <dgm:pt modelId="{D709E9C0-6CD9-4C4F-B8F0-C6520D7C622B}">
      <dgm:prSet phldrT="[Text]" custT="1"/>
      <dgm:spPr>
        <a:scene3d>
          <a:camera prst="orthographicFront"/>
          <a:lightRig rig="threePt" dir="t"/>
        </a:scene3d>
        <a:sp3d>
          <a:bevelT/>
        </a:sp3d>
      </dgm:spPr>
      <dgm:t>
        <a:bodyPr/>
        <a:lstStyle/>
        <a:p>
          <a:r>
            <a:rPr lang="en-US" sz="1600">
              <a:solidFill>
                <a:schemeClr val="accent3">
                  <a:lumMod val="75000"/>
                </a:schemeClr>
              </a:solidFill>
              <a:latin typeface="Arial Narrow" panose="020B0606020202030204" pitchFamily="34" charset="0"/>
            </a:rPr>
            <a:t>No: go to next step</a:t>
          </a:r>
        </a:p>
      </dgm:t>
    </dgm:pt>
    <dgm:pt modelId="{B22C6037-4E39-47B5-8247-E301C58AC702}" type="parTrans" cxnId="{114F6798-E793-418D-9921-2E7B4206D178}">
      <dgm:prSet/>
      <dgm:spPr/>
      <dgm:t>
        <a:bodyPr/>
        <a:lstStyle/>
        <a:p>
          <a:endParaRPr lang="en-US" sz="1600"/>
        </a:p>
      </dgm:t>
    </dgm:pt>
    <dgm:pt modelId="{7B58E35E-DB9A-4AD4-94BB-54E09549B769}" type="sibTrans" cxnId="{114F6798-E793-418D-9921-2E7B4206D178}">
      <dgm:prSet/>
      <dgm:spPr/>
      <dgm:t>
        <a:bodyPr/>
        <a:lstStyle/>
        <a:p>
          <a:endParaRPr lang="en-US" sz="1600"/>
        </a:p>
      </dgm:t>
    </dgm:pt>
    <dgm:pt modelId="{FA53A048-B6DC-4D6C-A85F-BE7611D31DEA}">
      <dgm:prSet phldrT="[Text]" custT="1"/>
      <dgm:spPr>
        <a:scene3d>
          <a:camera prst="orthographicFront"/>
          <a:lightRig rig="threePt" dir="t"/>
        </a:scene3d>
        <a:sp3d>
          <a:bevelT/>
        </a:sp3d>
      </dgm:spPr>
      <dgm:t>
        <a:bodyPr/>
        <a:lstStyle/>
        <a:p>
          <a:r>
            <a:rPr lang="en-US" sz="1600" b="1"/>
            <a:t>Does it meet the definition of a deferred outflow of resources or a deferred inflow of resources?</a:t>
          </a:r>
        </a:p>
      </dgm:t>
    </dgm:pt>
    <dgm:pt modelId="{29C3B5EE-B73C-4C8D-B23D-EA6949A0593E}" type="parTrans" cxnId="{DF262F31-51D2-4013-91A9-7F01781E9A88}">
      <dgm:prSet/>
      <dgm:spPr/>
      <dgm:t>
        <a:bodyPr/>
        <a:lstStyle/>
        <a:p>
          <a:endParaRPr lang="en-US" sz="1600"/>
        </a:p>
      </dgm:t>
    </dgm:pt>
    <dgm:pt modelId="{D1DEB536-B041-40A4-9554-A64998146DF1}" type="sibTrans" cxnId="{DF262F31-51D2-4013-91A9-7F01781E9A88}">
      <dgm:prSet/>
      <dgm:spPr/>
      <dgm:t>
        <a:bodyPr/>
        <a:lstStyle/>
        <a:p>
          <a:endParaRPr lang="en-US" sz="1600"/>
        </a:p>
      </dgm:t>
    </dgm:pt>
    <dgm:pt modelId="{29A334B0-EED9-41FC-AB1A-5A5B834D373A}">
      <dgm:prSet phldrT="[Text]" custT="1"/>
      <dgm:spPr>
        <a:scene3d>
          <a:camera prst="orthographicFront"/>
          <a:lightRig rig="threePt" dir="t"/>
        </a:scene3d>
        <a:sp3d>
          <a:bevelT/>
        </a:sp3d>
      </dgm:spPr>
      <dgm:t>
        <a:bodyPr/>
        <a:lstStyle/>
        <a:p>
          <a:r>
            <a:rPr lang="en-US" sz="1600">
              <a:solidFill>
                <a:schemeClr val="accent3">
                  <a:lumMod val="75000"/>
                </a:schemeClr>
              </a:solidFill>
              <a:latin typeface="Arial Narrow" panose="020B0606020202030204" pitchFamily="34" charset="0"/>
            </a:rPr>
            <a:t>Yes: Recognize deferral</a:t>
          </a:r>
        </a:p>
      </dgm:t>
    </dgm:pt>
    <dgm:pt modelId="{F9F57F84-6BF7-43DB-A3B4-4711C340AB03}" type="parTrans" cxnId="{16BB48B5-5529-42DF-A933-4019DE84B2CA}">
      <dgm:prSet/>
      <dgm:spPr/>
      <dgm:t>
        <a:bodyPr/>
        <a:lstStyle/>
        <a:p>
          <a:endParaRPr lang="en-US" sz="1600"/>
        </a:p>
      </dgm:t>
    </dgm:pt>
    <dgm:pt modelId="{0E501AF7-2B48-4165-B621-A9A15B5E37B9}" type="sibTrans" cxnId="{16BB48B5-5529-42DF-A933-4019DE84B2CA}">
      <dgm:prSet/>
      <dgm:spPr/>
      <dgm:t>
        <a:bodyPr/>
        <a:lstStyle/>
        <a:p>
          <a:endParaRPr lang="en-US" sz="1600"/>
        </a:p>
      </dgm:t>
    </dgm:pt>
    <dgm:pt modelId="{B3B99849-3B07-43B8-97B2-6E33D75AEA52}">
      <dgm:prSet phldrT="[Text]" custT="1"/>
      <dgm:spPr>
        <a:scene3d>
          <a:camera prst="orthographicFront"/>
          <a:lightRig rig="threePt" dir="t"/>
        </a:scene3d>
        <a:sp3d>
          <a:bevelT/>
        </a:sp3d>
      </dgm:spPr>
      <dgm:t>
        <a:bodyPr/>
        <a:lstStyle/>
        <a:p>
          <a:r>
            <a:rPr lang="en-US" sz="1600">
              <a:solidFill>
                <a:schemeClr val="accent3">
                  <a:lumMod val="75000"/>
                </a:schemeClr>
              </a:solidFill>
              <a:latin typeface="Arial Narrow" panose="020B0606020202030204" pitchFamily="34" charset="0"/>
            </a:rPr>
            <a:t>No: go to next step</a:t>
          </a:r>
        </a:p>
      </dgm:t>
    </dgm:pt>
    <dgm:pt modelId="{61CFD230-A2B1-4FCB-871D-8D74BA0425E7}" type="parTrans" cxnId="{41FF806B-3F00-4B1C-9F03-8208488C01EF}">
      <dgm:prSet/>
      <dgm:spPr/>
      <dgm:t>
        <a:bodyPr/>
        <a:lstStyle/>
        <a:p>
          <a:endParaRPr lang="en-US" sz="1600"/>
        </a:p>
      </dgm:t>
    </dgm:pt>
    <dgm:pt modelId="{1887C401-F462-4A79-8A59-93718B9D29F2}" type="sibTrans" cxnId="{41FF806B-3F00-4B1C-9F03-8208488C01EF}">
      <dgm:prSet/>
      <dgm:spPr/>
      <dgm:t>
        <a:bodyPr/>
        <a:lstStyle/>
        <a:p>
          <a:endParaRPr lang="en-US" sz="1600"/>
        </a:p>
      </dgm:t>
    </dgm:pt>
    <dgm:pt modelId="{CB0907D7-9435-4643-BF0A-406CA6A10432}">
      <dgm:prSet phldrT="[Text]" custT="1"/>
      <dgm:spPr>
        <a:scene3d>
          <a:camera prst="orthographicFront"/>
          <a:lightRig rig="threePt" dir="t"/>
        </a:scene3d>
        <a:sp3d>
          <a:bevelT/>
        </a:sp3d>
      </dgm:spPr>
      <dgm:t>
        <a:bodyPr/>
        <a:lstStyle/>
        <a:p>
          <a:r>
            <a:rPr lang="en-US" sz="1600" b="1">
              <a:solidFill>
                <a:schemeClr val="bg1"/>
              </a:solidFill>
            </a:rPr>
            <a:t>Does it meet the definition of an outflow of resources or an inflow of resources</a:t>
          </a:r>
          <a:r>
            <a:rPr lang="en-US" sz="1600" b="1">
              <a:solidFill>
                <a:schemeClr val="accent3">
                  <a:lumMod val="75000"/>
                </a:schemeClr>
              </a:solidFill>
            </a:rPr>
            <a:t>?</a:t>
          </a:r>
        </a:p>
      </dgm:t>
    </dgm:pt>
    <dgm:pt modelId="{88207137-7165-4163-8DFC-B9571BDE6D18}" type="parTrans" cxnId="{4F3437F5-13D8-48A2-9D10-087EC3134CF9}">
      <dgm:prSet/>
      <dgm:spPr/>
      <dgm:t>
        <a:bodyPr/>
        <a:lstStyle/>
        <a:p>
          <a:endParaRPr lang="en-US" sz="1600"/>
        </a:p>
      </dgm:t>
    </dgm:pt>
    <dgm:pt modelId="{E846472B-06B4-4916-B1F0-1727E6043D88}" type="sibTrans" cxnId="{4F3437F5-13D8-48A2-9D10-087EC3134CF9}">
      <dgm:prSet/>
      <dgm:spPr/>
      <dgm:t>
        <a:bodyPr/>
        <a:lstStyle/>
        <a:p>
          <a:endParaRPr lang="en-US" sz="1600"/>
        </a:p>
      </dgm:t>
    </dgm:pt>
    <dgm:pt modelId="{9515044F-CE89-453E-B908-B14014B06ADB}">
      <dgm:prSet phldrT="[Text]" custT="1"/>
      <dgm:spPr>
        <a:scene3d>
          <a:camera prst="orthographicFront"/>
          <a:lightRig rig="threePt" dir="t"/>
        </a:scene3d>
        <a:sp3d>
          <a:bevelT/>
        </a:sp3d>
      </dgm:spPr>
      <dgm:t>
        <a:bodyPr/>
        <a:lstStyle/>
        <a:p>
          <a:r>
            <a:rPr lang="en-US" sz="1600">
              <a:solidFill>
                <a:schemeClr val="accent3">
                  <a:lumMod val="75000"/>
                </a:schemeClr>
              </a:solidFill>
              <a:latin typeface="Arial Narrow" panose="020B0606020202030204" pitchFamily="34" charset="0"/>
            </a:rPr>
            <a:t>Yes: Recognize inflow/outflow</a:t>
          </a:r>
        </a:p>
      </dgm:t>
    </dgm:pt>
    <dgm:pt modelId="{423875FB-69D1-4A07-B8C5-9D7A109982CC}" type="parTrans" cxnId="{061B80C2-67A3-4191-B033-EA3B14CF8C22}">
      <dgm:prSet/>
      <dgm:spPr/>
      <dgm:t>
        <a:bodyPr/>
        <a:lstStyle/>
        <a:p>
          <a:endParaRPr lang="en-US" sz="1600"/>
        </a:p>
      </dgm:t>
    </dgm:pt>
    <dgm:pt modelId="{0975D7DB-2704-4D99-A945-E89EB1EBF679}" type="sibTrans" cxnId="{061B80C2-67A3-4191-B033-EA3B14CF8C22}">
      <dgm:prSet/>
      <dgm:spPr/>
      <dgm:t>
        <a:bodyPr/>
        <a:lstStyle/>
        <a:p>
          <a:endParaRPr lang="en-US" sz="1600"/>
        </a:p>
      </dgm:t>
    </dgm:pt>
    <dgm:pt modelId="{EB29387C-7E31-4B59-B2DD-E4E40239F68E}">
      <dgm:prSet phldrT="[Text]" custT="1"/>
      <dgm:spPr>
        <a:scene3d>
          <a:camera prst="orthographicFront"/>
          <a:lightRig rig="threePt" dir="t"/>
        </a:scene3d>
        <a:sp3d>
          <a:bevelT/>
        </a:sp3d>
      </dgm:spPr>
      <dgm:t>
        <a:bodyPr/>
        <a:lstStyle/>
        <a:p>
          <a:r>
            <a:rPr lang="en-US" sz="1600">
              <a:solidFill>
                <a:schemeClr val="accent3">
                  <a:lumMod val="75000"/>
                </a:schemeClr>
              </a:solidFill>
              <a:latin typeface="Arial Narrow" panose="020B0606020202030204" pitchFamily="34" charset="0"/>
            </a:rPr>
            <a:t>No: Do not recognize the item</a:t>
          </a:r>
        </a:p>
      </dgm:t>
    </dgm:pt>
    <dgm:pt modelId="{D330F953-82D4-4E1F-9993-9011C42ECE20}" type="parTrans" cxnId="{E64739CA-5048-468C-A8E4-1F6A405469D5}">
      <dgm:prSet/>
      <dgm:spPr/>
      <dgm:t>
        <a:bodyPr/>
        <a:lstStyle/>
        <a:p>
          <a:endParaRPr lang="en-US" sz="1600"/>
        </a:p>
      </dgm:t>
    </dgm:pt>
    <dgm:pt modelId="{42EE99DB-410E-4268-A4E0-422ED2D077B9}" type="sibTrans" cxnId="{E64739CA-5048-468C-A8E4-1F6A405469D5}">
      <dgm:prSet/>
      <dgm:spPr/>
      <dgm:t>
        <a:bodyPr/>
        <a:lstStyle/>
        <a:p>
          <a:endParaRPr lang="en-US" sz="1600"/>
        </a:p>
      </dgm:t>
    </dgm:pt>
    <dgm:pt modelId="{F0992A4F-6BE6-418D-B3E7-E89E5109342D}" type="pres">
      <dgm:prSet presAssocID="{328E047F-9082-4816-876E-6B9E154262F7}" presName="Name0" presStyleCnt="0">
        <dgm:presLayoutVars>
          <dgm:dir/>
          <dgm:animLvl val="lvl"/>
          <dgm:resizeHandles val="exact"/>
        </dgm:presLayoutVars>
      </dgm:prSet>
      <dgm:spPr/>
    </dgm:pt>
    <dgm:pt modelId="{9638D68C-1F81-4EE0-8768-47E37AEB8CB8}" type="pres">
      <dgm:prSet presAssocID="{CB0907D7-9435-4643-BF0A-406CA6A10432}" presName="boxAndChildren" presStyleCnt="0"/>
      <dgm:spPr>
        <a:scene3d>
          <a:camera prst="orthographicFront"/>
          <a:lightRig rig="threePt" dir="t"/>
        </a:scene3d>
        <a:sp3d>
          <a:bevelT/>
        </a:sp3d>
      </dgm:spPr>
    </dgm:pt>
    <dgm:pt modelId="{7E9FEA0C-915D-43FE-98B7-DC6265EF8BC7}" type="pres">
      <dgm:prSet presAssocID="{CB0907D7-9435-4643-BF0A-406CA6A10432}" presName="parentTextBox" presStyleLbl="node1" presStyleIdx="0" presStyleCnt="3"/>
      <dgm:spPr/>
    </dgm:pt>
    <dgm:pt modelId="{292115E6-23D0-4C65-9705-72DF5605D97F}" type="pres">
      <dgm:prSet presAssocID="{CB0907D7-9435-4643-BF0A-406CA6A10432}" presName="entireBox" presStyleLbl="node1" presStyleIdx="0" presStyleCnt="3"/>
      <dgm:spPr/>
    </dgm:pt>
    <dgm:pt modelId="{CC350D19-E6C9-4219-B8AA-43BDE73E9E08}" type="pres">
      <dgm:prSet presAssocID="{CB0907D7-9435-4643-BF0A-406CA6A10432}" presName="descendantBox" presStyleCnt="0"/>
      <dgm:spPr>
        <a:scene3d>
          <a:camera prst="orthographicFront"/>
          <a:lightRig rig="threePt" dir="t"/>
        </a:scene3d>
        <a:sp3d>
          <a:bevelT/>
        </a:sp3d>
      </dgm:spPr>
    </dgm:pt>
    <dgm:pt modelId="{97A01D15-A0DD-43D1-834C-CC21DF47F136}" type="pres">
      <dgm:prSet presAssocID="{9515044F-CE89-453E-B908-B14014B06ADB}" presName="childTextBox" presStyleLbl="fgAccFollowNode1" presStyleIdx="0" presStyleCnt="6">
        <dgm:presLayoutVars>
          <dgm:bulletEnabled val="1"/>
        </dgm:presLayoutVars>
      </dgm:prSet>
      <dgm:spPr/>
    </dgm:pt>
    <dgm:pt modelId="{013FF8AF-6A26-4D21-BF49-E6E3ACEACCE2}" type="pres">
      <dgm:prSet presAssocID="{EB29387C-7E31-4B59-B2DD-E4E40239F68E}" presName="childTextBox" presStyleLbl="fgAccFollowNode1" presStyleIdx="1" presStyleCnt="6">
        <dgm:presLayoutVars>
          <dgm:bulletEnabled val="1"/>
        </dgm:presLayoutVars>
      </dgm:prSet>
      <dgm:spPr/>
    </dgm:pt>
    <dgm:pt modelId="{C1D2D0A8-BE24-4A56-B56B-A1D83C6F1809}" type="pres">
      <dgm:prSet presAssocID="{D1DEB536-B041-40A4-9554-A64998146DF1}" presName="sp" presStyleCnt="0"/>
      <dgm:spPr>
        <a:scene3d>
          <a:camera prst="orthographicFront"/>
          <a:lightRig rig="threePt" dir="t"/>
        </a:scene3d>
        <a:sp3d>
          <a:bevelT/>
        </a:sp3d>
      </dgm:spPr>
    </dgm:pt>
    <dgm:pt modelId="{D3B1F3A8-819A-4DB2-9E38-B58FFA43BDE4}" type="pres">
      <dgm:prSet presAssocID="{FA53A048-B6DC-4D6C-A85F-BE7611D31DEA}" presName="arrowAndChildren" presStyleCnt="0"/>
      <dgm:spPr>
        <a:scene3d>
          <a:camera prst="orthographicFront"/>
          <a:lightRig rig="threePt" dir="t"/>
        </a:scene3d>
        <a:sp3d>
          <a:bevelT/>
        </a:sp3d>
      </dgm:spPr>
    </dgm:pt>
    <dgm:pt modelId="{AAAD921D-4C4F-4FC4-B7EA-EF732A353656}" type="pres">
      <dgm:prSet presAssocID="{FA53A048-B6DC-4D6C-A85F-BE7611D31DEA}" presName="parentTextArrow" presStyleLbl="node1" presStyleIdx="0" presStyleCnt="3"/>
      <dgm:spPr/>
    </dgm:pt>
    <dgm:pt modelId="{30E08A2A-10AA-41AF-B069-6A34C2DF4FE1}" type="pres">
      <dgm:prSet presAssocID="{FA53A048-B6DC-4D6C-A85F-BE7611D31DEA}" presName="arrow" presStyleLbl="node1" presStyleIdx="1" presStyleCnt="3"/>
      <dgm:spPr/>
    </dgm:pt>
    <dgm:pt modelId="{002A71C9-8478-4E04-BF78-8A7F71290EF9}" type="pres">
      <dgm:prSet presAssocID="{FA53A048-B6DC-4D6C-A85F-BE7611D31DEA}" presName="descendantArrow" presStyleCnt="0"/>
      <dgm:spPr>
        <a:scene3d>
          <a:camera prst="orthographicFront"/>
          <a:lightRig rig="threePt" dir="t"/>
        </a:scene3d>
        <a:sp3d>
          <a:bevelT/>
        </a:sp3d>
      </dgm:spPr>
    </dgm:pt>
    <dgm:pt modelId="{FCB22253-1435-43F8-B5CA-FBEFF8B6110C}" type="pres">
      <dgm:prSet presAssocID="{29A334B0-EED9-41FC-AB1A-5A5B834D373A}" presName="childTextArrow" presStyleLbl="fgAccFollowNode1" presStyleIdx="2" presStyleCnt="6">
        <dgm:presLayoutVars>
          <dgm:bulletEnabled val="1"/>
        </dgm:presLayoutVars>
      </dgm:prSet>
      <dgm:spPr/>
    </dgm:pt>
    <dgm:pt modelId="{07883E80-0962-4369-A78E-FADA69797836}" type="pres">
      <dgm:prSet presAssocID="{B3B99849-3B07-43B8-97B2-6E33D75AEA52}" presName="childTextArrow" presStyleLbl="fgAccFollowNode1" presStyleIdx="3" presStyleCnt="6">
        <dgm:presLayoutVars>
          <dgm:bulletEnabled val="1"/>
        </dgm:presLayoutVars>
      </dgm:prSet>
      <dgm:spPr/>
    </dgm:pt>
    <dgm:pt modelId="{ED06CB94-6FB9-4691-851E-5A0B9D6B4F04}" type="pres">
      <dgm:prSet presAssocID="{22BA9A2C-19EE-486C-BF4C-054F3F0D722D}" presName="sp" presStyleCnt="0"/>
      <dgm:spPr>
        <a:scene3d>
          <a:camera prst="orthographicFront"/>
          <a:lightRig rig="threePt" dir="t"/>
        </a:scene3d>
        <a:sp3d>
          <a:bevelT/>
        </a:sp3d>
      </dgm:spPr>
    </dgm:pt>
    <dgm:pt modelId="{7D1BAA7D-74BE-4A13-B32E-DED4930B4849}" type="pres">
      <dgm:prSet presAssocID="{5162A898-E532-4A0B-A234-1CBFBAF24DF8}" presName="arrowAndChildren" presStyleCnt="0"/>
      <dgm:spPr>
        <a:scene3d>
          <a:camera prst="orthographicFront"/>
          <a:lightRig rig="threePt" dir="t"/>
        </a:scene3d>
        <a:sp3d>
          <a:bevelT/>
        </a:sp3d>
      </dgm:spPr>
    </dgm:pt>
    <dgm:pt modelId="{5A041D4A-8DC6-4A4A-82EE-EB36AEC1E438}" type="pres">
      <dgm:prSet presAssocID="{5162A898-E532-4A0B-A234-1CBFBAF24DF8}" presName="parentTextArrow" presStyleLbl="node1" presStyleIdx="1" presStyleCnt="3"/>
      <dgm:spPr/>
    </dgm:pt>
    <dgm:pt modelId="{E98C047B-6C32-46B8-8C29-5B2F0947E42D}" type="pres">
      <dgm:prSet presAssocID="{5162A898-E532-4A0B-A234-1CBFBAF24DF8}" presName="arrow" presStyleLbl="node1" presStyleIdx="2" presStyleCnt="3"/>
      <dgm:spPr/>
    </dgm:pt>
    <dgm:pt modelId="{47B411BE-04C2-4736-B2A9-419C4BD8752B}" type="pres">
      <dgm:prSet presAssocID="{5162A898-E532-4A0B-A234-1CBFBAF24DF8}" presName="descendantArrow" presStyleCnt="0"/>
      <dgm:spPr>
        <a:scene3d>
          <a:camera prst="orthographicFront"/>
          <a:lightRig rig="threePt" dir="t"/>
        </a:scene3d>
        <a:sp3d>
          <a:bevelT/>
        </a:sp3d>
      </dgm:spPr>
    </dgm:pt>
    <dgm:pt modelId="{18E41440-D773-4150-85EF-2B2511917F82}" type="pres">
      <dgm:prSet presAssocID="{FFA55C02-1803-405E-9B37-E8FFA3353FC1}" presName="childTextArrow" presStyleLbl="fgAccFollowNode1" presStyleIdx="4" presStyleCnt="6">
        <dgm:presLayoutVars>
          <dgm:bulletEnabled val="1"/>
        </dgm:presLayoutVars>
      </dgm:prSet>
      <dgm:spPr/>
    </dgm:pt>
    <dgm:pt modelId="{AB500D4E-2542-4AB4-97B5-623C27DCA7FC}" type="pres">
      <dgm:prSet presAssocID="{D709E9C0-6CD9-4C4F-B8F0-C6520D7C622B}" presName="childTextArrow" presStyleLbl="fgAccFollowNode1" presStyleIdx="5" presStyleCnt="6">
        <dgm:presLayoutVars>
          <dgm:bulletEnabled val="1"/>
        </dgm:presLayoutVars>
      </dgm:prSet>
      <dgm:spPr/>
    </dgm:pt>
  </dgm:ptLst>
  <dgm:cxnLst>
    <dgm:cxn modelId="{CDA67E05-6A51-47FD-8F7C-D649AB91F2E9}" type="presOf" srcId="{EB29387C-7E31-4B59-B2DD-E4E40239F68E}" destId="{013FF8AF-6A26-4D21-BF49-E6E3ACEACCE2}" srcOrd="0" destOrd="0" presId="urn:microsoft.com/office/officeart/2005/8/layout/process4"/>
    <dgm:cxn modelId="{F7598013-5A9C-4010-861E-E6FE8FC82006}" type="presOf" srcId="{B3B99849-3B07-43B8-97B2-6E33D75AEA52}" destId="{07883E80-0962-4369-A78E-FADA69797836}" srcOrd="0" destOrd="0" presId="urn:microsoft.com/office/officeart/2005/8/layout/process4"/>
    <dgm:cxn modelId="{78DEAC15-332F-4253-8023-18F78DE058F6}" type="presOf" srcId="{FFA55C02-1803-405E-9B37-E8FFA3353FC1}" destId="{18E41440-D773-4150-85EF-2B2511917F82}" srcOrd="0" destOrd="0" presId="urn:microsoft.com/office/officeart/2005/8/layout/process4"/>
    <dgm:cxn modelId="{25106C2E-DD3E-4B0A-9DFB-E1CFD3BC4B53}" type="presOf" srcId="{5162A898-E532-4A0B-A234-1CBFBAF24DF8}" destId="{5A041D4A-8DC6-4A4A-82EE-EB36AEC1E438}" srcOrd="0" destOrd="0" presId="urn:microsoft.com/office/officeart/2005/8/layout/process4"/>
    <dgm:cxn modelId="{DF262F31-51D2-4013-91A9-7F01781E9A88}" srcId="{328E047F-9082-4816-876E-6B9E154262F7}" destId="{FA53A048-B6DC-4D6C-A85F-BE7611D31DEA}" srcOrd="1" destOrd="0" parTransId="{29C3B5EE-B73C-4C8D-B23D-EA6949A0593E}" sibTransId="{D1DEB536-B041-40A4-9554-A64998146DF1}"/>
    <dgm:cxn modelId="{B9907848-D26D-4DAC-9905-85E1DBD6741F}" type="presOf" srcId="{CB0907D7-9435-4643-BF0A-406CA6A10432}" destId="{7E9FEA0C-915D-43FE-98B7-DC6265EF8BC7}" srcOrd="0" destOrd="0" presId="urn:microsoft.com/office/officeart/2005/8/layout/process4"/>
    <dgm:cxn modelId="{7A495C6A-883D-4BF6-98FD-42E83E52CF11}" srcId="{5162A898-E532-4A0B-A234-1CBFBAF24DF8}" destId="{FFA55C02-1803-405E-9B37-E8FFA3353FC1}" srcOrd="0" destOrd="0" parTransId="{F40AF5F7-8F35-43A0-906D-78647D5E7F6C}" sibTransId="{593CCAC0-8551-48F1-AC35-8B5CE3A6609E}"/>
    <dgm:cxn modelId="{41FF806B-3F00-4B1C-9F03-8208488C01EF}" srcId="{FA53A048-B6DC-4D6C-A85F-BE7611D31DEA}" destId="{B3B99849-3B07-43B8-97B2-6E33D75AEA52}" srcOrd="1" destOrd="0" parTransId="{61CFD230-A2B1-4FCB-871D-8D74BA0425E7}" sibTransId="{1887C401-F462-4A79-8A59-93718B9D29F2}"/>
    <dgm:cxn modelId="{B1887A56-72E1-4EC4-9925-FEE22401C320}" type="presOf" srcId="{CB0907D7-9435-4643-BF0A-406CA6A10432}" destId="{292115E6-23D0-4C65-9705-72DF5605D97F}" srcOrd="1" destOrd="0" presId="urn:microsoft.com/office/officeart/2005/8/layout/process4"/>
    <dgm:cxn modelId="{114F6798-E793-418D-9921-2E7B4206D178}" srcId="{5162A898-E532-4A0B-A234-1CBFBAF24DF8}" destId="{D709E9C0-6CD9-4C4F-B8F0-C6520D7C622B}" srcOrd="1" destOrd="0" parTransId="{B22C6037-4E39-47B5-8247-E301C58AC702}" sibTransId="{7B58E35E-DB9A-4AD4-94BB-54E09549B769}"/>
    <dgm:cxn modelId="{F47F44A2-82A5-4A4F-BDCF-9C198C032D74}" type="presOf" srcId="{328E047F-9082-4816-876E-6B9E154262F7}" destId="{F0992A4F-6BE6-418D-B3E7-E89E5109342D}" srcOrd="0" destOrd="0" presId="urn:microsoft.com/office/officeart/2005/8/layout/process4"/>
    <dgm:cxn modelId="{5814F8A5-DB15-4325-AFCB-7D958F9B3C02}" type="presOf" srcId="{5162A898-E532-4A0B-A234-1CBFBAF24DF8}" destId="{E98C047B-6C32-46B8-8C29-5B2F0947E42D}" srcOrd="1" destOrd="0" presId="urn:microsoft.com/office/officeart/2005/8/layout/process4"/>
    <dgm:cxn modelId="{B8864DB0-BC9A-4C85-BBBA-963633DB8B63}" type="presOf" srcId="{D709E9C0-6CD9-4C4F-B8F0-C6520D7C622B}" destId="{AB500D4E-2542-4AB4-97B5-623C27DCA7FC}" srcOrd="0" destOrd="0" presId="urn:microsoft.com/office/officeart/2005/8/layout/process4"/>
    <dgm:cxn modelId="{043335B1-3F02-45CF-890C-49E3A4740A9F}" type="presOf" srcId="{FA53A048-B6DC-4D6C-A85F-BE7611D31DEA}" destId="{30E08A2A-10AA-41AF-B069-6A34C2DF4FE1}" srcOrd="1" destOrd="0" presId="urn:microsoft.com/office/officeart/2005/8/layout/process4"/>
    <dgm:cxn modelId="{16BB48B5-5529-42DF-A933-4019DE84B2CA}" srcId="{FA53A048-B6DC-4D6C-A85F-BE7611D31DEA}" destId="{29A334B0-EED9-41FC-AB1A-5A5B834D373A}" srcOrd="0" destOrd="0" parTransId="{F9F57F84-6BF7-43DB-A3B4-4711C340AB03}" sibTransId="{0E501AF7-2B48-4165-B621-A9A15B5E37B9}"/>
    <dgm:cxn modelId="{8BCF49B7-8278-4A1A-88FA-165EA30BB1D4}" type="presOf" srcId="{29A334B0-EED9-41FC-AB1A-5A5B834D373A}" destId="{FCB22253-1435-43F8-B5CA-FBEFF8B6110C}" srcOrd="0" destOrd="0" presId="urn:microsoft.com/office/officeart/2005/8/layout/process4"/>
    <dgm:cxn modelId="{061B80C2-67A3-4191-B033-EA3B14CF8C22}" srcId="{CB0907D7-9435-4643-BF0A-406CA6A10432}" destId="{9515044F-CE89-453E-B908-B14014B06ADB}" srcOrd="0" destOrd="0" parTransId="{423875FB-69D1-4A07-B8C5-9D7A109982CC}" sibTransId="{0975D7DB-2704-4D99-A945-E89EB1EBF679}"/>
    <dgm:cxn modelId="{E64739CA-5048-468C-A8E4-1F6A405469D5}" srcId="{CB0907D7-9435-4643-BF0A-406CA6A10432}" destId="{EB29387C-7E31-4B59-B2DD-E4E40239F68E}" srcOrd="1" destOrd="0" parTransId="{D330F953-82D4-4E1F-9993-9011C42ECE20}" sibTransId="{42EE99DB-410E-4268-A4E0-422ED2D077B9}"/>
    <dgm:cxn modelId="{0D0AB1D9-3813-4B28-A279-56BF485250BF}" type="presOf" srcId="{9515044F-CE89-453E-B908-B14014B06ADB}" destId="{97A01D15-A0DD-43D1-834C-CC21DF47F136}" srcOrd="0" destOrd="0" presId="urn:microsoft.com/office/officeart/2005/8/layout/process4"/>
    <dgm:cxn modelId="{953BB1EE-FDEA-4EA1-B190-4FF2CCBDD04E}" type="presOf" srcId="{FA53A048-B6DC-4D6C-A85F-BE7611D31DEA}" destId="{AAAD921D-4C4F-4FC4-B7EA-EF732A353656}" srcOrd="0" destOrd="0" presId="urn:microsoft.com/office/officeart/2005/8/layout/process4"/>
    <dgm:cxn modelId="{4F3437F5-13D8-48A2-9D10-087EC3134CF9}" srcId="{328E047F-9082-4816-876E-6B9E154262F7}" destId="{CB0907D7-9435-4643-BF0A-406CA6A10432}" srcOrd="2" destOrd="0" parTransId="{88207137-7165-4163-8DFC-B9571BDE6D18}" sibTransId="{E846472B-06B4-4916-B1F0-1727E6043D88}"/>
    <dgm:cxn modelId="{CE4E3FF5-D80E-43F1-825F-1BDE7356439F}" srcId="{328E047F-9082-4816-876E-6B9E154262F7}" destId="{5162A898-E532-4A0B-A234-1CBFBAF24DF8}" srcOrd="0" destOrd="0" parTransId="{0484008D-6A3D-41EA-BF39-55254DE6783A}" sibTransId="{22BA9A2C-19EE-486C-BF4C-054F3F0D722D}"/>
    <dgm:cxn modelId="{D5FC1B3F-ABFB-4D3F-8338-FDC7247EDB69}" type="presParOf" srcId="{F0992A4F-6BE6-418D-B3E7-E89E5109342D}" destId="{9638D68C-1F81-4EE0-8768-47E37AEB8CB8}" srcOrd="0" destOrd="0" presId="urn:microsoft.com/office/officeart/2005/8/layout/process4"/>
    <dgm:cxn modelId="{03041547-6F67-4600-9FA4-F9D5610D7057}" type="presParOf" srcId="{9638D68C-1F81-4EE0-8768-47E37AEB8CB8}" destId="{7E9FEA0C-915D-43FE-98B7-DC6265EF8BC7}" srcOrd="0" destOrd="0" presId="urn:microsoft.com/office/officeart/2005/8/layout/process4"/>
    <dgm:cxn modelId="{5E91D2CB-87C7-44A6-A58B-0600E5C30056}" type="presParOf" srcId="{9638D68C-1F81-4EE0-8768-47E37AEB8CB8}" destId="{292115E6-23D0-4C65-9705-72DF5605D97F}" srcOrd="1" destOrd="0" presId="urn:microsoft.com/office/officeart/2005/8/layout/process4"/>
    <dgm:cxn modelId="{1FFF4520-25CD-47FA-AEEA-E49B2FF9A0CF}" type="presParOf" srcId="{9638D68C-1F81-4EE0-8768-47E37AEB8CB8}" destId="{CC350D19-E6C9-4219-B8AA-43BDE73E9E08}" srcOrd="2" destOrd="0" presId="urn:microsoft.com/office/officeart/2005/8/layout/process4"/>
    <dgm:cxn modelId="{2217E2FD-A0F2-416A-8793-4D9469BA9AF9}" type="presParOf" srcId="{CC350D19-E6C9-4219-B8AA-43BDE73E9E08}" destId="{97A01D15-A0DD-43D1-834C-CC21DF47F136}" srcOrd="0" destOrd="0" presId="urn:microsoft.com/office/officeart/2005/8/layout/process4"/>
    <dgm:cxn modelId="{034F1FAB-1F12-4DE7-8B9C-2ECC7D158F6B}" type="presParOf" srcId="{CC350D19-E6C9-4219-B8AA-43BDE73E9E08}" destId="{013FF8AF-6A26-4D21-BF49-E6E3ACEACCE2}" srcOrd="1" destOrd="0" presId="urn:microsoft.com/office/officeart/2005/8/layout/process4"/>
    <dgm:cxn modelId="{C5A9FEA2-7588-4E8A-94A1-40C65E94A529}" type="presParOf" srcId="{F0992A4F-6BE6-418D-B3E7-E89E5109342D}" destId="{C1D2D0A8-BE24-4A56-B56B-A1D83C6F1809}" srcOrd="1" destOrd="0" presId="urn:microsoft.com/office/officeart/2005/8/layout/process4"/>
    <dgm:cxn modelId="{BD0785D5-4B54-4C22-839C-C6CE38D3AFB9}" type="presParOf" srcId="{F0992A4F-6BE6-418D-B3E7-E89E5109342D}" destId="{D3B1F3A8-819A-4DB2-9E38-B58FFA43BDE4}" srcOrd="2" destOrd="0" presId="urn:microsoft.com/office/officeart/2005/8/layout/process4"/>
    <dgm:cxn modelId="{36280C41-7938-46E3-A951-9C67E1729972}" type="presParOf" srcId="{D3B1F3A8-819A-4DB2-9E38-B58FFA43BDE4}" destId="{AAAD921D-4C4F-4FC4-B7EA-EF732A353656}" srcOrd="0" destOrd="0" presId="urn:microsoft.com/office/officeart/2005/8/layout/process4"/>
    <dgm:cxn modelId="{32144C49-D155-4F52-8ED6-182443FEF30F}" type="presParOf" srcId="{D3B1F3A8-819A-4DB2-9E38-B58FFA43BDE4}" destId="{30E08A2A-10AA-41AF-B069-6A34C2DF4FE1}" srcOrd="1" destOrd="0" presId="urn:microsoft.com/office/officeart/2005/8/layout/process4"/>
    <dgm:cxn modelId="{93C92F3E-CABD-4B9F-B72E-028D7DC62990}" type="presParOf" srcId="{D3B1F3A8-819A-4DB2-9E38-B58FFA43BDE4}" destId="{002A71C9-8478-4E04-BF78-8A7F71290EF9}" srcOrd="2" destOrd="0" presId="urn:microsoft.com/office/officeart/2005/8/layout/process4"/>
    <dgm:cxn modelId="{74A76791-2D35-4A27-8179-46147E00D196}" type="presParOf" srcId="{002A71C9-8478-4E04-BF78-8A7F71290EF9}" destId="{FCB22253-1435-43F8-B5CA-FBEFF8B6110C}" srcOrd="0" destOrd="0" presId="urn:microsoft.com/office/officeart/2005/8/layout/process4"/>
    <dgm:cxn modelId="{9106D95F-0B87-426A-AC62-CDA6B0812827}" type="presParOf" srcId="{002A71C9-8478-4E04-BF78-8A7F71290EF9}" destId="{07883E80-0962-4369-A78E-FADA69797836}" srcOrd="1" destOrd="0" presId="urn:microsoft.com/office/officeart/2005/8/layout/process4"/>
    <dgm:cxn modelId="{041E2270-6C36-4EFA-8454-C144DE94EC4B}" type="presParOf" srcId="{F0992A4F-6BE6-418D-B3E7-E89E5109342D}" destId="{ED06CB94-6FB9-4691-851E-5A0B9D6B4F04}" srcOrd="3" destOrd="0" presId="urn:microsoft.com/office/officeart/2005/8/layout/process4"/>
    <dgm:cxn modelId="{A3AAA351-3F54-4823-9A2E-5CFA4B8DC298}" type="presParOf" srcId="{F0992A4F-6BE6-418D-B3E7-E89E5109342D}" destId="{7D1BAA7D-74BE-4A13-B32E-DED4930B4849}" srcOrd="4" destOrd="0" presId="urn:microsoft.com/office/officeart/2005/8/layout/process4"/>
    <dgm:cxn modelId="{339A77F0-F8C0-485D-B41D-022227D31695}" type="presParOf" srcId="{7D1BAA7D-74BE-4A13-B32E-DED4930B4849}" destId="{5A041D4A-8DC6-4A4A-82EE-EB36AEC1E438}" srcOrd="0" destOrd="0" presId="urn:microsoft.com/office/officeart/2005/8/layout/process4"/>
    <dgm:cxn modelId="{E31CFAFC-D400-4EF9-89E9-A12CE07CC567}" type="presParOf" srcId="{7D1BAA7D-74BE-4A13-B32E-DED4930B4849}" destId="{E98C047B-6C32-46B8-8C29-5B2F0947E42D}" srcOrd="1" destOrd="0" presId="urn:microsoft.com/office/officeart/2005/8/layout/process4"/>
    <dgm:cxn modelId="{AB9EB5A8-C334-4256-8524-18F0DAB0441F}" type="presParOf" srcId="{7D1BAA7D-74BE-4A13-B32E-DED4930B4849}" destId="{47B411BE-04C2-4736-B2A9-419C4BD8752B}" srcOrd="2" destOrd="0" presId="urn:microsoft.com/office/officeart/2005/8/layout/process4"/>
    <dgm:cxn modelId="{D8B7F314-78F5-46B6-9844-494FCF5B0387}" type="presParOf" srcId="{47B411BE-04C2-4736-B2A9-419C4BD8752B}" destId="{18E41440-D773-4150-85EF-2B2511917F82}" srcOrd="0" destOrd="0" presId="urn:microsoft.com/office/officeart/2005/8/layout/process4"/>
    <dgm:cxn modelId="{9A3D76ED-9F53-4B92-B1C7-37D1A8C55A6E}" type="presParOf" srcId="{47B411BE-04C2-4736-B2A9-419C4BD8752B}" destId="{AB500D4E-2542-4AB4-97B5-623C27DCA7FC}"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3EAB35-5D0F-4362-93C6-DD5488261B4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7CF0D3F2-887B-4933-A6C3-C74330C7B6A9}">
      <dgm:prSet custT="1"/>
      <dgm:spPr>
        <a:scene3d>
          <a:camera prst="orthographicFront"/>
          <a:lightRig rig="threePt" dir="t"/>
        </a:scene3d>
        <a:sp3d>
          <a:bevelT/>
        </a:sp3d>
      </dgm:spPr>
      <dgm:t>
        <a:bodyPr/>
        <a:lstStyle/>
        <a:p>
          <a:r>
            <a:rPr lang="en-US" sz="3600" b="0"/>
            <a:t>Two Measurement Focuses</a:t>
          </a:r>
          <a:endParaRPr lang="en-US" sz="3600"/>
        </a:p>
      </dgm:t>
    </dgm:pt>
    <dgm:pt modelId="{EC204BA1-E776-48CE-99D4-52DB20D3A4B5}" type="parTrans" cxnId="{DEEDC3AC-DF38-4224-8899-566893EF2A17}">
      <dgm:prSet/>
      <dgm:spPr/>
      <dgm:t>
        <a:bodyPr/>
        <a:lstStyle/>
        <a:p>
          <a:endParaRPr lang="en-US"/>
        </a:p>
      </dgm:t>
    </dgm:pt>
    <dgm:pt modelId="{37828E00-8F45-42F5-A139-81583D3C70B9}" type="sibTrans" cxnId="{DEEDC3AC-DF38-4224-8899-566893EF2A17}">
      <dgm:prSet/>
      <dgm:spPr/>
      <dgm:t>
        <a:bodyPr/>
        <a:lstStyle/>
        <a:p>
          <a:endParaRPr lang="en-US"/>
        </a:p>
      </dgm:t>
    </dgm:pt>
    <dgm:pt modelId="{C125B706-8699-4548-A971-B0210C53DEAC}">
      <dgm:prSet custT="1"/>
      <dgm:spPr>
        <a:scene3d>
          <a:camera prst="orthographicFront"/>
          <a:lightRig rig="threePt" dir="t"/>
        </a:scene3d>
        <a:sp3d>
          <a:bevelT/>
        </a:sp3d>
      </dgm:spPr>
      <dgm:t>
        <a:bodyPr/>
        <a:lstStyle/>
        <a:p>
          <a:r>
            <a:rPr lang="en-US" sz="3200" baseline="0">
              <a:solidFill>
                <a:schemeClr val="accent3">
                  <a:lumMod val="60000"/>
                  <a:lumOff val="40000"/>
                </a:schemeClr>
              </a:solidFill>
            </a:rPr>
            <a:t>Economic Resources</a:t>
          </a:r>
        </a:p>
        <a:p>
          <a:r>
            <a:rPr lang="en-US" sz="2800" baseline="0"/>
            <a:t>(applied in government-wide, proprietary fund, and fiduciary fund financial statements)</a:t>
          </a:r>
          <a:endParaRPr lang="en-US" sz="2800"/>
        </a:p>
      </dgm:t>
    </dgm:pt>
    <dgm:pt modelId="{0E4A3BA3-2473-4F31-BF9C-6BB618EF9765}" type="parTrans" cxnId="{734996FB-AC96-40A5-B861-D5785A3089BA}">
      <dgm:prSet/>
      <dgm:spPr/>
      <dgm:t>
        <a:bodyPr/>
        <a:lstStyle/>
        <a:p>
          <a:endParaRPr lang="en-US"/>
        </a:p>
      </dgm:t>
    </dgm:pt>
    <dgm:pt modelId="{7CFADAB3-2B05-4158-B7F7-88DD6C716376}" type="sibTrans" cxnId="{734996FB-AC96-40A5-B861-D5785A3089BA}">
      <dgm:prSet/>
      <dgm:spPr/>
      <dgm:t>
        <a:bodyPr/>
        <a:lstStyle/>
        <a:p>
          <a:endParaRPr lang="en-US"/>
        </a:p>
      </dgm:t>
    </dgm:pt>
    <dgm:pt modelId="{8B759FE4-7918-40B0-8BFF-117BE8A42E32}">
      <dgm:prSet custT="1"/>
      <dgm:spPr>
        <a:scene3d>
          <a:camera prst="orthographicFront"/>
          <a:lightRig rig="threePt" dir="t"/>
        </a:scene3d>
        <a:sp3d>
          <a:bevelT/>
        </a:sp3d>
      </dgm:spPr>
      <dgm:t>
        <a:bodyPr/>
        <a:lstStyle/>
        <a:p>
          <a:r>
            <a:rPr lang="en-US" sz="3200" baseline="0">
              <a:solidFill>
                <a:schemeClr val="accent3">
                  <a:lumMod val="60000"/>
                  <a:lumOff val="40000"/>
                </a:schemeClr>
              </a:solidFill>
            </a:rPr>
            <a:t>Short-Term Financial Resources</a:t>
          </a:r>
        </a:p>
        <a:p>
          <a:r>
            <a:rPr lang="en-US" sz="2800" baseline="0"/>
            <a:t>(would replace current financial resources in the governmental funds)</a:t>
          </a:r>
          <a:endParaRPr lang="en-US" sz="2800"/>
        </a:p>
      </dgm:t>
    </dgm:pt>
    <dgm:pt modelId="{0AA5C161-6C18-4826-90BA-9E65657C748B}" type="parTrans" cxnId="{D29FA39A-C2AB-4B1B-8794-0C09CC0A2C98}">
      <dgm:prSet/>
      <dgm:spPr/>
      <dgm:t>
        <a:bodyPr/>
        <a:lstStyle/>
        <a:p>
          <a:endParaRPr lang="en-US"/>
        </a:p>
      </dgm:t>
    </dgm:pt>
    <dgm:pt modelId="{C6099131-DC66-4D87-B16A-49EEFF077F90}" type="sibTrans" cxnId="{D29FA39A-C2AB-4B1B-8794-0C09CC0A2C98}">
      <dgm:prSet/>
      <dgm:spPr/>
      <dgm:t>
        <a:bodyPr/>
        <a:lstStyle/>
        <a:p>
          <a:endParaRPr lang="en-US"/>
        </a:p>
      </dgm:t>
    </dgm:pt>
    <dgm:pt modelId="{96583BD6-3056-42AC-91E7-1AD36CFCC0FF}" type="pres">
      <dgm:prSet presAssocID="{403EAB35-5D0F-4362-93C6-DD5488261B4D}" presName="composite" presStyleCnt="0">
        <dgm:presLayoutVars>
          <dgm:chMax val="1"/>
          <dgm:dir/>
          <dgm:resizeHandles val="exact"/>
        </dgm:presLayoutVars>
      </dgm:prSet>
      <dgm:spPr/>
    </dgm:pt>
    <dgm:pt modelId="{0F897CE9-84CD-47FF-8A75-06619010CEAF}" type="pres">
      <dgm:prSet presAssocID="{7CF0D3F2-887B-4933-A6C3-C74330C7B6A9}" presName="roof" presStyleLbl="dkBgShp" presStyleIdx="0" presStyleCnt="2" custLinFactNeighborY="-14438"/>
      <dgm:spPr/>
    </dgm:pt>
    <dgm:pt modelId="{7834EB14-FFDB-49D3-831A-5497F42DA89A}" type="pres">
      <dgm:prSet presAssocID="{7CF0D3F2-887B-4933-A6C3-C74330C7B6A9}" presName="pillars" presStyleCnt="0"/>
      <dgm:spPr>
        <a:scene3d>
          <a:camera prst="orthographicFront"/>
          <a:lightRig rig="threePt" dir="t"/>
        </a:scene3d>
        <a:sp3d>
          <a:bevelT/>
        </a:sp3d>
      </dgm:spPr>
    </dgm:pt>
    <dgm:pt modelId="{CECCCA50-6FBD-4E0D-A9AF-D48FB7203C34}" type="pres">
      <dgm:prSet presAssocID="{7CF0D3F2-887B-4933-A6C3-C74330C7B6A9}" presName="pillar1" presStyleLbl="node1" presStyleIdx="0" presStyleCnt="2">
        <dgm:presLayoutVars>
          <dgm:bulletEnabled val="1"/>
        </dgm:presLayoutVars>
      </dgm:prSet>
      <dgm:spPr/>
    </dgm:pt>
    <dgm:pt modelId="{86F8234A-7691-456B-8700-943F21843AAA}" type="pres">
      <dgm:prSet presAssocID="{8B759FE4-7918-40B0-8BFF-117BE8A42E32}" presName="pillarX" presStyleLbl="node1" presStyleIdx="1" presStyleCnt="2">
        <dgm:presLayoutVars>
          <dgm:bulletEnabled val="1"/>
        </dgm:presLayoutVars>
      </dgm:prSet>
      <dgm:spPr/>
    </dgm:pt>
    <dgm:pt modelId="{995A4C63-FB13-44D0-8A06-DF6ACD16E72D}" type="pres">
      <dgm:prSet presAssocID="{7CF0D3F2-887B-4933-A6C3-C74330C7B6A9}" presName="base" presStyleLbl="dkBgShp" presStyleIdx="1" presStyleCnt="2"/>
      <dgm:spPr>
        <a:scene3d>
          <a:camera prst="orthographicFront"/>
          <a:lightRig rig="threePt" dir="t"/>
        </a:scene3d>
        <a:sp3d>
          <a:bevelT/>
        </a:sp3d>
      </dgm:spPr>
    </dgm:pt>
  </dgm:ptLst>
  <dgm:cxnLst>
    <dgm:cxn modelId="{405D5310-3886-4884-9184-FDB8D1AD7C63}" type="presOf" srcId="{C125B706-8699-4548-A971-B0210C53DEAC}" destId="{CECCCA50-6FBD-4E0D-A9AF-D48FB7203C34}" srcOrd="0" destOrd="0" presId="urn:microsoft.com/office/officeart/2005/8/layout/hList3"/>
    <dgm:cxn modelId="{33C64B2E-DF72-48DA-ACAB-847C394CFE7F}" type="presOf" srcId="{8B759FE4-7918-40B0-8BFF-117BE8A42E32}" destId="{86F8234A-7691-456B-8700-943F21843AAA}" srcOrd="0" destOrd="0" presId="urn:microsoft.com/office/officeart/2005/8/layout/hList3"/>
    <dgm:cxn modelId="{A57ACD44-E220-481D-8C10-18AE87A184DE}" type="presOf" srcId="{403EAB35-5D0F-4362-93C6-DD5488261B4D}" destId="{96583BD6-3056-42AC-91E7-1AD36CFCC0FF}" srcOrd="0" destOrd="0" presId="urn:microsoft.com/office/officeart/2005/8/layout/hList3"/>
    <dgm:cxn modelId="{D29FA39A-C2AB-4B1B-8794-0C09CC0A2C98}" srcId="{7CF0D3F2-887B-4933-A6C3-C74330C7B6A9}" destId="{8B759FE4-7918-40B0-8BFF-117BE8A42E32}" srcOrd="1" destOrd="0" parTransId="{0AA5C161-6C18-4826-90BA-9E65657C748B}" sibTransId="{C6099131-DC66-4D87-B16A-49EEFF077F90}"/>
    <dgm:cxn modelId="{75AB7CAC-7A1D-4E5C-BA1F-03B038375443}" type="presOf" srcId="{7CF0D3F2-887B-4933-A6C3-C74330C7B6A9}" destId="{0F897CE9-84CD-47FF-8A75-06619010CEAF}" srcOrd="0" destOrd="0" presId="urn:microsoft.com/office/officeart/2005/8/layout/hList3"/>
    <dgm:cxn modelId="{DEEDC3AC-DF38-4224-8899-566893EF2A17}" srcId="{403EAB35-5D0F-4362-93C6-DD5488261B4D}" destId="{7CF0D3F2-887B-4933-A6C3-C74330C7B6A9}" srcOrd="0" destOrd="0" parTransId="{EC204BA1-E776-48CE-99D4-52DB20D3A4B5}" sibTransId="{37828E00-8F45-42F5-A139-81583D3C70B9}"/>
    <dgm:cxn modelId="{734996FB-AC96-40A5-B861-D5785A3089BA}" srcId="{7CF0D3F2-887B-4933-A6C3-C74330C7B6A9}" destId="{C125B706-8699-4548-A971-B0210C53DEAC}" srcOrd="0" destOrd="0" parTransId="{0E4A3BA3-2473-4F31-BF9C-6BB618EF9765}" sibTransId="{7CFADAB3-2B05-4158-B7F7-88DD6C716376}"/>
    <dgm:cxn modelId="{20E2336D-0EB7-4C71-839E-86E85A44BD28}" type="presParOf" srcId="{96583BD6-3056-42AC-91E7-1AD36CFCC0FF}" destId="{0F897CE9-84CD-47FF-8A75-06619010CEAF}" srcOrd="0" destOrd="0" presId="urn:microsoft.com/office/officeart/2005/8/layout/hList3"/>
    <dgm:cxn modelId="{CD04F35D-2F60-4624-8D7C-4B6EC7CBD6AE}" type="presParOf" srcId="{96583BD6-3056-42AC-91E7-1AD36CFCC0FF}" destId="{7834EB14-FFDB-49D3-831A-5497F42DA89A}" srcOrd="1" destOrd="0" presId="urn:microsoft.com/office/officeart/2005/8/layout/hList3"/>
    <dgm:cxn modelId="{D9CAA937-8901-4BEF-8637-17C9BE16FABD}" type="presParOf" srcId="{7834EB14-FFDB-49D3-831A-5497F42DA89A}" destId="{CECCCA50-6FBD-4E0D-A9AF-D48FB7203C34}" srcOrd="0" destOrd="0" presId="urn:microsoft.com/office/officeart/2005/8/layout/hList3"/>
    <dgm:cxn modelId="{4CD78BE8-5EBA-4AE1-876C-177D2B43958E}" type="presParOf" srcId="{7834EB14-FFDB-49D3-831A-5497F42DA89A}" destId="{86F8234A-7691-456B-8700-943F21843AAA}" srcOrd="1" destOrd="0" presId="urn:microsoft.com/office/officeart/2005/8/layout/hList3"/>
    <dgm:cxn modelId="{ED00B9F5-581D-4A4C-B15D-B9385B7AB4A2}" type="presParOf" srcId="{96583BD6-3056-42AC-91E7-1AD36CFCC0FF}" destId="{995A4C63-FB13-44D0-8A06-DF6ACD16E72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B6A51F-D660-4CA2-B53B-582B503F5018}" type="doc">
      <dgm:prSet loTypeId="urn:microsoft.com/office/officeart/2005/8/layout/equation1" loCatId="process" qsTypeId="urn:microsoft.com/office/officeart/2005/8/quickstyle/simple1" qsCatId="simple" csTypeId="urn:microsoft.com/office/officeart/2005/8/colors/accent1_2" csCatId="accent1" phldr="1"/>
      <dgm:spPr/>
    </dgm:pt>
    <dgm:pt modelId="{40FEEF4A-9C45-4B18-B616-C03CB1915556}">
      <dgm:prSet phldrT="[Text]"/>
      <dgm:spPr>
        <a:effectLst>
          <a:glow rad="63500">
            <a:schemeClr val="accent2">
              <a:satMod val="175000"/>
              <a:alpha val="40000"/>
            </a:schemeClr>
          </a:glow>
        </a:effectLst>
      </dgm:spPr>
      <dgm:t>
        <a:bodyPr/>
        <a:lstStyle/>
        <a:p>
          <a:r>
            <a:rPr lang="en-US"/>
            <a:t>Item meets definition of an element under the measurement focus</a:t>
          </a:r>
        </a:p>
      </dgm:t>
    </dgm:pt>
    <dgm:pt modelId="{04E921D8-7A5D-41D2-8274-536579B94C14}" type="parTrans" cxnId="{3B0A8CC0-AA41-4851-ADAC-956862454AEC}">
      <dgm:prSet/>
      <dgm:spPr/>
      <dgm:t>
        <a:bodyPr/>
        <a:lstStyle/>
        <a:p>
          <a:endParaRPr lang="en-US"/>
        </a:p>
      </dgm:t>
    </dgm:pt>
    <dgm:pt modelId="{2E3E0E95-4074-481E-9DEA-F74DF044ADD8}" type="sibTrans" cxnId="{3B0A8CC0-AA41-4851-ADAC-956862454AEC}">
      <dgm:prSet/>
      <dgm:spPr>
        <a:solidFill>
          <a:schemeClr val="accent1">
            <a:lumMod val="60000"/>
            <a:lumOff val="40000"/>
          </a:schemeClr>
        </a:solidFill>
        <a:scene3d>
          <a:camera prst="orthographicFront"/>
          <a:lightRig rig="threePt" dir="t"/>
        </a:scene3d>
        <a:sp3d>
          <a:bevelT/>
        </a:sp3d>
      </dgm:spPr>
      <dgm:t>
        <a:bodyPr/>
        <a:lstStyle/>
        <a:p>
          <a:endParaRPr lang="en-US"/>
        </a:p>
      </dgm:t>
    </dgm:pt>
    <dgm:pt modelId="{EB85AB2B-6BB7-46D2-BC1C-16C75C19935F}">
      <dgm:prSet phldrT="[Text]" custT="1"/>
      <dgm:spPr>
        <a:effectLst>
          <a:glow rad="63500">
            <a:schemeClr val="accent2">
              <a:satMod val="175000"/>
              <a:alpha val="40000"/>
            </a:schemeClr>
          </a:glow>
        </a:effectLst>
      </dgm:spPr>
      <dgm:t>
        <a:bodyPr/>
        <a:lstStyle/>
        <a:p>
          <a:r>
            <a:rPr lang="en-US" sz="1600"/>
            <a:t>Measurement of item sufficiently reflects qualitative characteristics</a:t>
          </a:r>
        </a:p>
      </dgm:t>
    </dgm:pt>
    <dgm:pt modelId="{297498FA-7340-4B62-A573-42A6F2E9C5E1}" type="parTrans" cxnId="{23F4BA83-9FD6-4933-8FF5-095C8FA7C34D}">
      <dgm:prSet/>
      <dgm:spPr/>
      <dgm:t>
        <a:bodyPr/>
        <a:lstStyle/>
        <a:p>
          <a:endParaRPr lang="en-US"/>
        </a:p>
      </dgm:t>
    </dgm:pt>
    <dgm:pt modelId="{510800FC-86F9-4B10-96A7-AF9278C8711B}" type="sibTrans" cxnId="{23F4BA83-9FD6-4933-8FF5-095C8FA7C34D}">
      <dgm:prSet/>
      <dgm:spPr>
        <a:solidFill>
          <a:schemeClr val="accent1">
            <a:lumMod val="60000"/>
            <a:lumOff val="40000"/>
          </a:schemeClr>
        </a:solidFill>
        <a:scene3d>
          <a:camera prst="orthographicFront"/>
          <a:lightRig rig="threePt" dir="t"/>
        </a:scene3d>
        <a:sp3d>
          <a:bevelT/>
        </a:sp3d>
      </dgm:spPr>
      <dgm:t>
        <a:bodyPr/>
        <a:lstStyle/>
        <a:p>
          <a:endParaRPr lang="en-US"/>
        </a:p>
      </dgm:t>
    </dgm:pt>
    <dgm:pt modelId="{9AF1E34C-3494-418F-A321-F4F80249DEDF}">
      <dgm:prSet phldrT="[Text]"/>
      <dgm:spPr>
        <a:effectLst>
          <a:glow rad="63500">
            <a:schemeClr val="accent2">
              <a:satMod val="175000"/>
              <a:alpha val="40000"/>
            </a:schemeClr>
          </a:glow>
        </a:effectLst>
      </dgm:spPr>
      <dgm:t>
        <a:bodyPr/>
        <a:lstStyle/>
        <a:p>
          <a:r>
            <a:rPr lang="en-US"/>
            <a:t>Recognize the item in financial statement</a:t>
          </a:r>
        </a:p>
      </dgm:t>
    </dgm:pt>
    <dgm:pt modelId="{554449E4-975E-4EA9-9567-05CEE9DFC663}" type="parTrans" cxnId="{9621BCF4-3971-472B-A2DF-70E650621F0D}">
      <dgm:prSet/>
      <dgm:spPr/>
      <dgm:t>
        <a:bodyPr/>
        <a:lstStyle/>
        <a:p>
          <a:endParaRPr lang="en-US"/>
        </a:p>
      </dgm:t>
    </dgm:pt>
    <dgm:pt modelId="{50F9DA1D-44CB-425F-9B6A-336E38FC30E4}" type="sibTrans" cxnId="{9621BCF4-3971-472B-A2DF-70E650621F0D}">
      <dgm:prSet/>
      <dgm:spPr/>
      <dgm:t>
        <a:bodyPr/>
        <a:lstStyle/>
        <a:p>
          <a:endParaRPr lang="en-US"/>
        </a:p>
      </dgm:t>
    </dgm:pt>
    <dgm:pt modelId="{176D3CA4-A9CE-4404-A061-E1EB11AD2756}" type="pres">
      <dgm:prSet presAssocID="{EAB6A51F-D660-4CA2-B53B-582B503F5018}" presName="linearFlow" presStyleCnt="0">
        <dgm:presLayoutVars>
          <dgm:dir/>
          <dgm:resizeHandles val="exact"/>
        </dgm:presLayoutVars>
      </dgm:prSet>
      <dgm:spPr/>
    </dgm:pt>
    <dgm:pt modelId="{CAE6F4CC-8AED-4EE0-BECD-5C955E3F3FA7}" type="pres">
      <dgm:prSet presAssocID="{40FEEF4A-9C45-4B18-B616-C03CB1915556}" presName="node" presStyleLbl="node1" presStyleIdx="0" presStyleCnt="3">
        <dgm:presLayoutVars>
          <dgm:bulletEnabled val="1"/>
        </dgm:presLayoutVars>
      </dgm:prSet>
      <dgm:spPr/>
    </dgm:pt>
    <dgm:pt modelId="{48D09B07-9F2C-4CDC-A19B-52A190A51090}" type="pres">
      <dgm:prSet presAssocID="{2E3E0E95-4074-481E-9DEA-F74DF044ADD8}" presName="spacerL" presStyleCnt="0"/>
      <dgm:spPr/>
    </dgm:pt>
    <dgm:pt modelId="{7F97A401-A187-4752-914D-C061DF7BB442}" type="pres">
      <dgm:prSet presAssocID="{2E3E0E95-4074-481E-9DEA-F74DF044ADD8}" presName="sibTrans" presStyleLbl="sibTrans2D1" presStyleIdx="0" presStyleCnt="2"/>
      <dgm:spPr/>
    </dgm:pt>
    <dgm:pt modelId="{9630FF37-F526-4A89-B784-5BC08105A940}" type="pres">
      <dgm:prSet presAssocID="{2E3E0E95-4074-481E-9DEA-F74DF044ADD8}" presName="spacerR" presStyleCnt="0"/>
      <dgm:spPr/>
    </dgm:pt>
    <dgm:pt modelId="{DCA26B30-7D93-4A7F-8767-5479FEC7AC16}" type="pres">
      <dgm:prSet presAssocID="{EB85AB2B-6BB7-46D2-BC1C-16C75C19935F}" presName="node" presStyleLbl="node1" presStyleIdx="1" presStyleCnt="3">
        <dgm:presLayoutVars>
          <dgm:bulletEnabled val="1"/>
        </dgm:presLayoutVars>
      </dgm:prSet>
      <dgm:spPr/>
    </dgm:pt>
    <dgm:pt modelId="{0AF075EE-566E-4328-ACE9-7307EACC2714}" type="pres">
      <dgm:prSet presAssocID="{510800FC-86F9-4B10-96A7-AF9278C8711B}" presName="spacerL" presStyleCnt="0"/>
      <dgm:spPr/>
    </dgm:pt>
    <dgm:pt modelId="{1976E6B6-B95C-48B1-B552-7D439CCEBBF4}" type="pres">
      <dgm:prSet presAssocID="{510800FC-86F9-4B10-96A7-AF9278C8711B}" presName="sibTrans" presStyleLbl="sibTrans2D1" presStyleIdx="1" presStyleCnt="2"/>
      <dgm:spPr/>
    </dgm:pt>
    <dgm:pt modelId="{C72B478F-2C7D-4869-859D-1D17FBE1BA02}" type="pres">
      <dgm:prSet presAssocID="{510800FC-86F9-4B10-96A7-AF9278C8711B}" presName="spacerR" presStyleCnt="0"/>
      <dgm:spPr/>
    </dgm:pt>
    <dgm:pt modelId="{75B2A30B-74DB-4E69-9A1F-D5F20BD0BB41}" type="pres">
      <dgm:prSet presAssocID="{9AF1E34C-3494-418F-A321-F4F80249DEDF}" presName="node" presStyleLbl="node1" presStyleIdx="2" presStyleCnt="3">
        <dgm:presLayoutVars>
          <dgm:bulletEnabled val="1"/>
        </dgm:presLayoutVars>
      </dgm:prSet>
      <dgm:spPr/>
    </dgm:pt>
  </dgm:ptLst>
  <dgm:cxnLst>
    <dgm:cxn modelId="{9B3B5308-D014-4DDE-88CD-4DC65313AFC9}" type="presOf" srcId="{510800FC-86F9-4B10-96A7-AF9278C8711B}" destId="{1976E6B6-B95C-48B1-B552-7D439CCEBBF4}" srcOrd="0" destOrd="0" presId="urn:microsoft.com/office/officeart/2005/8/layout/equation1"/>
    <dgm:cxn modelId="{680D170D-6135-4F41-849D-287C206A21B2}" type="presOf" srcId="{2E3E0E95-4074-481E-9DEA-F74DF044ADD8}" destId="{7F97A401-A187-4752-914D-C061DF7BB442}" srcOrd="0" destOrd="0" presId="urn:microsoft.com/office/officeart/2005/8/layout/equation1"/>
    <dgm:cxn modelId="{0222544F-B425-46A2-884E-6DC766B20981}" type="presOf" srcId="{EAB6A51F-D660-4CA2-B53B-582B503F5018}" destId="{176D3CA4-A9CE-4404-A061-E1EB11AD2756}" srcOrd="0" destOrd="0" presId="urn:microsoft.com/office/officeart/2005/8/layout/equation1"/>
    <dgm:cxn modelId="{58C35570-7D4D-4A17-9D6B-9CC1748CC8F5}" type="presOf" srcId="{9AF1E34C-3494-418F-A321-F4F80249DEDF}" destId="{75B2A30B-74DB-4E69-9A1F-D5F20BD0BB41}" srcOrd="0" destOrd="0" presId="urn:microsoft.com/office/officeart/2005/8/layout/equation1"/>
    <dgm:cxn modelId="{23F4BA83-9FD6-4933-8FF5-095C8FA7C34D}" srcId="{EAB6A51F-D660-4CA2-B53B-582B503F5018}" destId="{EB85AB2B-6BB7-46D2-BC1C-16C75C19935F}" srcOrd="1" destOrd="0" parTransId="{297498FA-7340-4B62-A573-42A6F2E9C5E1}" sibTransId="{510800FC-86F9-4B10-96A7-AF9278C8711B}"/>
    <dgm:cxn modelId="{9B85169A-39FB-4E8F-AA5A-F358D0C6A71E}" type="presOf" srcId="{EB85AB2B-6BB7-46D2-BC1C-16C75C19935F}" destId="{DCA26B30-7D93-4A7F-8767-5479FEC7AC16}" srcOrd="0" destOrd="0" presId="urn:microsoft.com/office/officeart/2005/8/layout/equation1"/>
    <dgm:cxn modelId="{3B0A8CC0-AA41-4851-ADAC-956862454AEC}" srcId="{EAB6A51F-D660-4CA2-B53B-582B503F5018}" destId="{40FEEF4A-9C45-4B18-B616-C03CB1915556}" srcOrd="0" destOrd="0" parTransId="{04E921D8-7A5D-41D2-8274-536579B94C14}" sibTransId="{2E3E0E95-4074-481E-9DEA-F74DF044ADD8}"/>
    <dgm:cxn modelId="{A359BEE7-9D50-4B88-A5F5-D7B5A163B4D2}" type="presOf" srcId="{40FEEF4A-9C45-4B18-B616-C03CB1915556}" destId="{CAE6F4CC-8AED-4EE0-BECD-5C955E3F3FA7}" srcOrd="0" destOrd="0" presId="urn:microsoft.com/office/officeart/2005/8/layout/equation1"/>
    <dgm:cxn modelId="{9621BCF4-3971-472B-A2DF-70E650621F0D}" srcId="{EAB6A51F-D660-4CA2-B53B-582B503F5018}" destId="{9AF1E34C-3494-418F-A321-F4F80249DEDF}" srcOrd="2" destOrd="0" parTransId="{554449E4-975E-4EA9-9567-05CEE9DFC663}" sibTransId="{50F9DA1D-44CB-425F-9B6A-336E38FC30E4}"/>
    <dgm:cxn modelId="{B6DBFE58-5941-44A1-87E2-52D5562A996F}" type="presParOf" srcId="{176D3CA4-A9CE-4404-A061-E1EB11AD2756}" destId="{CAE6F4CC-8AED-4EE0-BECD-5C955E3F3FA7}" srcOrd="0" destOrd="0" presId="urn:microsoft.com/office/officeart/2005/8/layout/equation1"/>
    <dgm:cxn modelId="{331E200D-F932-4238-9116-DE4A352A378C}" type="presParOf" srcId="{176D3CA4-A9CE-4404-A061-E1EB11AD2756}" destId="{48D09B07-9F2C-4CDC-A19B-52A190A51090}" srcOrd="1" destOrd="0" presId="urn:microsoft.com/office/officeart/2005/8/layout/equation1"/>
    <dgm:cxn modelId="{8AF81B06-E192-4968-BCBE-9CEECCA7BB88}" type="presParOf" srcId="{176D3CA4-A9CE-4404-A061-E1EB11AD2756}" destId="{7F97A401-A187-4752-914D-C061DF7BB442}" srcOrd="2" destOrd="0" presId="urn:microsoft.com/office/officeart/2005/8/layout/equation1"/>
    <dgm:cxn modelId="{982FAB7C-947A-4989-A0C5-49FAEF8BE4CA}" type="presParOf" srcId="{176D3CA4-A9CE-4404-A061-E1EB11AD2756}" destId="{9630FF37-F526-4A89-B784-5BC08105A940}" srcOrd="3" destOrd="0" presId="urn:microsoft.com/office/officeart/2005/8/layout/equation1"/>
    <dgm:cxn modelId="{D17FE55A-C378-4CE0-8BAE-FA8F09E335E3}" type="presParOf" srcId="{176D3CA4-A9CE-4404-A061-E1EB11AD2756}" destId="{DCA26B30-7D93-4A7F-8767-5479FEC7AC16}" srcOrd="4" destOrd="0" presId="urn:microsoft.com/office/officeart/2005/8/layout/equation1"/>
    <dgm:cxn modelId="{97175220-85BF-45E8-80CD-3D337DA809A5}" type="presParOf" srcId="{176D3CA4-A9CE-4404-A061-E1EB11AD2756}" destId="{0AF075EE-566E-4328-ACE9-7307EACC2714}" srcOrd="5" destOrd="0" presId="urn:microsoft.com/office/officeart/2005/8/layout/equation1"/>
    <dgm:cxn modelId="{0BF6D0F0-9E0F-4AB0-9659-1702E76C9B5B}" type="presParOf" srcId="{176D3CA4-A9CE-4404-A061-E1EB11AD2756}" destId="{1976E6B6-B95C-48B1-B552-7D439CCEBBF4}" srcOrd="6" destOrd="0" presId="urn:microsoft.com/office/officeart/2005/8/layout/equation1"/>
    <dgm:cxn modelId="{499E5D3B-6B67-4786-8096-90D42E3F74F4}" type="presParOf" srcId="{176D3CA4-A9CE-4404-A061-E1EB11AD2756}" destId="{C72B478F-2C7D-4869-859D-1D17FBE1BA02}" srcOrd="7" destOrd="0" presId="urn:microsoft.com/office/officeart/2005/8/layout/equation1"/>
    <dgm:cxn modelId="{53D0DC94-B6D2-468B-8EC1-90940A081270}" type="presParOf" srcId="{176D3CA4-A9CE-4404-A061-E1EB11AD2756}" destId="{75B2A30B-74DB-4E69-9A1F-D5F20BD0BB41}" srcOrd="8" destOrd="0" presId="urn:microsoft.com/office/officeart/2005/8/layout/equation1"/>
  </dgm:cxnLst>
  <dgm:bg>
    <a:effectLst>
      <a:glow rad="63500">
        <a:schemeClr val="accent4">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2000" b="0"/>
            <a:t>The Board proposed improvements to the financial reporting model― Statements 34, 35, 37, 41, and 46, and Interpretation 6</a:t>
          </a:r>
          <a:endParaRPr lang="en-US" sz="2000"/>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b="0"/>
            <a:t>A review of those standards found that they generally were effective, but that there were aspects that could be significantly improved</a:t>
          </a:r>
          <a:endParaRPr lang="en-US">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dgm:spPr>
        <a:scene3d>
          <a:camera prst="orthographicFront"/>
          <a:lightRig rig="threePt" dir="t"/>
        </a:scene3d>
        <a:sp3d>
          <a:bevelT/>
        </a:sp3d>
      </dgm:spPr>
      <dgm:t>
        <a:bodyPr anchor="t"/>
        <a:lstStyle/>
        <a:p>
          <a:pPr marL="60325" indent="0" algn="l">
            <a:buNone/>
          </a:pPr>
          <a:r>
            <a:rPr lang="en-US" b="0" dirty="0"/>
            <a:t>A final Statement is scheduled to be considered for issuance in Q2 2023 </a:t>
          </a:r>
          <a:endParaRPr lang="en-US" dirty="0"/>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3" custLinFactNeighborY="348">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A53360-3056-4A6F-9769-B09E98F7C76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1248540-F64F-4A80-B7E9-656C2ED2EA75}">
      <dgm:prSet/>
      <dgm:spPr/>
      <dgm:t>
        <a:bodyPr/>
        <a:lstStyle/>
        <a:p>
          <a:r>
            <a:rPr lang="en-US"/>
            <a:t>Pre-agenda research</a:t>
          </a:r>
        </a:p>
      </dgm:t>
    </dgm:pt>
    <dgm:pt modelId="{75733540-2937-4929-BB8A-14E6E099C667}" type="parTrans" cxnId="{8CF0BD9B-C5B4-4BC5-AF9E-0B050F17F8FF}">
      <dgm:prSet/>
      <dgm:spPr/>
      <dgm:t>
        <a:bodyPr/>
        <a:lstStyle/>
        <a:p>
          <a:endParaRPr lang="en-US"/>
        </a:p>
      </dgm:t>
    </dgm:pt>
    <dgm:pt modelId="{B7C4EFA8-DDA5-4767-9A28-B450727151A3}" type="sibTrans" cxnId="{8CF0BD9B-C5B4-4BC5-AF9E-0B050F17F8FF}">
      <dgm:prSet/>
      <dgm:spPr/>
      <dgm:t>
        <a:bodyPr/>
        <a:lstStyle/>
        <a:p>
          <a:endParaRPr lang="en-US"/>
        </a:p>
      </dgm:t>
    </dgm:pt>
    <dgm:pt modelId="{F3E00B58-2129-4440-9287-6BD44E91E445}">
      <dgm:prSet/>
      <dgm:spPr/>
      <dgm:t>
        <a:bodyPr/>
        <a:lstStyle/>
        <a:p>
          <a:r>
            <a:rPr lang="en-US"/>
            <a:t>Roundtables</a:t>
          </a:r>
        </a:p>
      </dgm:t>
    </dgm:pt>
    <dgm:pt modelId="{318AEDDE-5E06-41CF-8FC1-8678DA17C042}" type="parTrans" cxnId="{64355107-B4C2-4759-A6CE-DCF2C7264E32}">
      <dgm:prSet/>
      <dgm:spPr/>
      <dgm:t>
        <a:bodyPr/>
        <a:lstStyle/>
        <a:p>
          <a:endParaRPr lang="en-US"/>
        </a:p>
      </dgm:t>
    </dgm:pt>
    <dgm:pt modelId="{3B5F1ACD-57D9-4A89-BC22-7A81BBBFA5D5}" type="sibTrans" cxnId="{64355107-B4C2-4759-A6CE-DCF2C7264E32}">
      <dgm:prSet/>
      <dgm:spPr/>
      <dgm:t>
        <a:bodyPr/>
        <a:lstStyle/>
        <a:p>
          <a:endParaRPr lang="en-US"/>
        </a:p>
      </dgm:t>
    </dgm:pt>
    <dgm:pt modelId="{64F9E4E8-F144-4DAD-9FF2-3E3B39DB0D2C}">
      <dgm:prSet/>
      <dgm:spPr/>
      <dgm:t>
        <a:bodyPr/>
        <a:lstStyle/>
        <a:p>
          <a:r>
            <a:rPr lang="en-US"/>
            <a:t>Surveys</a:t>
          </a:r>
        </a:p>
      </dgm:t>
    </dgm:pt>
    <dgm:pt modelId="{B6837186-11DA-414B-8467-5377E6188C37}" type="parTrans" cxnId="{547A4F16-6B00-4062-B849-3904C6683ED7}">
      <dgm:prSet/>
      <dgm:spPr/>
      <dgm:t>
        <a:bodyPr/>
        <a:lstStyle/>
        <a:p>
          <a:endParaRPr lang="en-US"/>
        </a:p>
      </dgm:t>
    </dgm:pt>
    <dgm:pt modelId="{B2E49113-73E1-467B-ACBF-68AC1942FC35}" type="sibTrans" cxnId="{547A4F16-6B00-4062-B849-3904C6683ED7}">
      <dgm:prSet/>
      <dgm:spPr/>
      <dgm:t>
        <a:bodyPr/>
        <a:lstStyle/>
        <a:p>
          <a:endParaRPr lang="en-US"/>
        </a:p>
      </dgm:t>
    </dgm:pt>
    <dgm:pt modelId="{8FEE72F0-E204-48A9-BA11-A02BB2008879}">
      <dgm:prSet/>
      <dgm:spPr/>
      <dgm:t>
        <a:bodyPr/>
        <a:lstStyle/>
        <a:p>
          <a:r>
            <a:rPr lang="en-US"/>
            <a:t>Literature review</a:t>
          </a:r>
        </a:p>
      </dgm:t>
    </dgm:pt>
    <dgm:pt modelId="{9F8B4EF5-F6CA-4CB3-9B40-89C64C999611}" type="parTrans" cxnId="{80D2E325-367B-4FEB-B96C-B47CD14FB519}">
      <dgm:prSet/>
      <dgm:spPr/>
      <dgm:t>
        <a:bodyPr/>
        <a:lstStyle/>
        <a:p>
          <a:endParaRPr lang="en-US"/>
        </a:p>
      </dgm:t>
    </dgm:pt>
    <dgm:pt modelId="{2B5261D2-CD86-47F0-A44E-EB599B218B5F}" type="sibTrans" cxnId="{80D2E325-367B-4FEB-B96C-B47CD14FB519}">
      <dgm:prSet/>
      <dgm:spPr/>
      <dgm:t>
        <a:bodyPr/>
        <a:lstStyle/>
        <a:p>
          <a:endParaRPr lang="en-US"/>
        </a:p>
      </dgm:t>
    </dgm:pt>
    <dgm:pt modelId="{B5A5E108-4160-4852-8153-D55722BAF19F}">
      <dgm:prSet/>
      <dgm:spPr/>
      <dgm:t>
        <a:bodyPr/>
        <a:lstStyle/>
        <a:p>
          <a:r>
            <a:rPr lang="en-US"/>
            <a:t>Archival</a:t>
          </a:r>
        </a:p>
      </dgm:t>
    </dgm:pt>
    <dgm:pt modelId="{D13C1A5A-CE51-42F1-8D90-9CF3587E35E2}" type="parTrans" cxnId="{24BFD92A-6763-4DB7-8EE3-DB5D988EFE06}">
      <dgm:prSet/>
      <dgm:spPr/>
      <dgm:t>
        <a:bodyPr/>
        <a:lstStyle/>
        <a:p>
          <a:endParaRPr lang="en-US"/>
        </a:p>
      </dgm:t>
    </dgm:pt>
    <dgm:pt modelId="{8693AED2-0CE4-40FA-A2C7-2AEED95BC44C}" type="sibTrans" cxnId="{24BFD92A-6763-4DB7-8EE3-DB5D988EFE06}">
      <dgm:prSet/>
      <dgm:spPr/>
      <dgm:t>
        <a:bodyPr/>
        <a:lstStyle/>
        <a:p>
          <a:endParaRPr lang="en-US"/>
        </a:p>
      </dgm:t>
    </dgm:pt>
    <dgm:pt modelId="{D5292DA0-DCEF-4EEB-BFFC-4F55D55A838A}">
      <dgm:prSet/>
      <dgm:spPr/>
      <dgm:t>
        <a:bodyPr/>
        <a:lstStyle/>
        <a:p>
          <a:r>
            <a:rPr lang="en-US"/>
            <a:t>Interviews</a:t>
          </a:r>
        </a:p>
      </dgm:t>
    </dgm:pt>
    <dgm:pt modelId="{3F49B203-0D6B-4F43-96D1-AFBEEC86F046}" type="parTrans" cxnId="{2004C85E-94AE-49D0-886E-E8D359F1440C}">
      <dgm:prSet/>
      <dgm:spPr/>
      <dgm:t>
        <a:bodyPr/>
        <a:lstStyle/>
        <a:p>
          <a:endParaRPr lang="en-US"/>
        </a:p>
      </dgm:t>
    </dgm:pt>
    <dgm:pt modelId="{4BFB530E-E24E-4A2D-A815-98199D82453F}" type="sibTrans" cxnId="{2004C85E-94AE-49D0-886E-E8D359F1440C}">
      <dgm:prSet/>
      <dgm:spPr/>
      <dgm:t>
        <a:bodyPr/>
        <a:lstStyle/>
        <a:p>
          <a:endParaRPr lang="en-US"/>
        </a:p>
      </dgm:t>
    </dgm:pt>
    <dgm:pt modelId="{C1EBE8CB-FFB2-40F7-B120-015BF07A49B1}">
      <dgm:prSet/>
      <dgm:spPr/>
      <dgm:t>
        <a:bodyPr/>
        <a:lstStyle/>
        <a:p>
          <a:r>
            <a:rPr lang="en-US"/>
            <a:t>Invitation to Comment, </a:t>
          </a:r>
          <a:r>
            <a:rPr lang="en-US" i="1"/>
            <a:t>Financial Reporting Model Improvements—Governmental Funds</a:t>
          </a:r>
          <a:r>
            <a:rPr lang="en-US"/>
            <a:t>, issued December 2016</a:t>
          </a:r>
        </a:p>
      </dgm:t>
    </dgm:pt>
    <dgm:pt modelId="{191485C6-81B6-49AF-8D92-A63755D82B5A}" type="parTrans" cxnId="{7618736C-6282-45B5-9912-954DC0465EEF}">
      <dgm:prSet/>
      <dgm:spPr/>
      <dgm:t>
        <a:bodyPr/>
        <a:lstStyle/>
        <a:p>
          <a:endParaRPr lang="en-US"/>
        </a:p>
      </dgm:t>
    </dgm:pt>
    <dgm:pt modelId="{1F598D5E-124F-40CF-95E5-A43EB99A6A7E}" type="sibTrans" cxnId="{7618736C-6282-45B5-9912-954DC0465EEF}">
      <dgm:prSet/>
      <dgm:spPr/>
      <dgm:t>
        <a:bodyPr/>
        <a:lstStyle/>
        <a:p>
          <a:endParaRPr lang="en-US"/>
        </a:p>
      </dgm:t>
    </dgm:pt>
    <dgm:pt modelId="{93888326-F1C4-4F83-B453-5D6AD48D853A}">
      <dgm:prSet/>
      <dgm:spPr/>
      <dgm:t>
        <a:bodyPr/>
        <a:lstStyle/>
        <a:p>
          <a:r>
            <a:rPr lang="en-US"/>
            <a:t>Preliminary Views, </a:t>
          </a:r>
          <a:r>
            <a:rPr lang="en-US" i="1"/>
            <a:t>Financial Reporting Model Improvements, </a:t>
          </a:r>
          <a:r>
            <a:rPr lang="en-US"/>
            <a:t>issued September 2018</a:t>
          </a:r>
        </a:p>
      </dgm:t>
    </dgm:pt>
    <dgm:pt modelId="{CB35AC53-0D17-4B23-920A-105CE0C05658}" type="parTrans" cxnId="{3B4DCCB6-5E83-48EB-8942-F7D9A5ABEA08}">
      <dgm:prSet/>
      <dgm:spPr/>
      <dgm:t>
        <a:bodyPr/>
        <a:lstStyle/>
        <a:p>
          <a:endParaRPr lang="en-US"/>
        </a:p>
      </dgm:t>
    </dgm:pt>
    <dgm:pt modelId="{0D1D8F29-2F0D-40D6-9AD5-BFF6F95DBB3E}" type="sibTrans" cxnId="{3B4DCCB6-5E83-48EB-8942-F7D9A5ABEA08}">
      <dgm:prSet/>
      <dgm:spPr/>
      <dgm:t>
        <a:bodyPr/>
        <a:lstStyle/>
        <a:p>
          <a:endParaRPr lang="en-US"/>
        </a:p>
      </dgm:t>
    </dgm:pt>
    <dgm:pt modelId="{E9207829-9DEB-4564-BF03-EF35A2AFDB4C}">
      <dgm:prSet/>
      <dgm:spPr/>
      <dgm:t>
        <a:bodyPr/>
        <a:lstStyle/>
        <a:p>
          <a:r>
            <a:rPr lang="en-US"/>
            <a:t>Exposure Draft, </a:t>
          </a:r>
          <a:r>
            <a:rPr lang="en-US" i="1"/>
            <a:t>Financial Reporting Model Improvements</a:t>
          </a:r>
          <a:r>
            <a:rPr lang="en-US"/>
            <a:t>, issued June 2020</a:t>
          </a:r>
        </a:p>
      </dgm:t>
    </dgm:pt>
    <dgm:pt modelId="{EF50DF7E-3997-4A30-8AA5-9E414025D55B}" type="parTrans" cxnId="{6DDDC8D3-DD94-4BD7-AAE1-CDF4345D0840}">
      <dgm:prSet/>
      <dgm:spPr/>
      <dgm:t>
        <a:bodyPr/>
        <a:lstStyle/>
        <a:p>
          <a:endParaRPr lang="en-US"/>
        </a:p>
      </dgm:t>
    </dgm:pt>
    <dgm:pt modelId="{317EB2D6-0630-4979-8DCA-0EC51F68A7A7}" type="sibTrans" cxnId="{6DDDC8D3-DD94-4BD7-AAE1-CDF4345D0840}">
      <dgm:prSet/>
      <dgm:spPr/>
      <dgm:t>
        <a:bodyPr/>
        <a:lstStyle/>
        <a:p>
          <a:endParaRPr lang="en-US"/>
        </a:p>
      </dgm:t>
    </dgm:pt>
    <dgm:pt modelId="{F5A52758-6E71-4766-9F86-F0657AA93D3C}">
      <dgm:prSet/>
      <dgm:spPr/>
      <dgm:t>
        <a:bodyPr/>
        <a:lstStyle/>
        <a:p>
          <a:r>
            <a:rPr lang="en-US"/>
            <a:t>Public hearings and user forums, March – April 2021</a:t>
          </a:r>
        </a:p>
      </dgm:t>
    </dgm:pt>
    <dgm:pt modelId="{3FD12138-2AE5-485B-995D-72762F9250FB}" type="parTrans" cxnId="{FF433299-8744-44C6-89A7-5C1E35FCDEDA}">
      <dgm:prSet/>
      <dgm:spPr/>
      <dgm:t>
        <a:bodyPr/>
        <a:lstStyle/>
        <a:p>
          <a:endParaRPr lang="en-US"/>
        </a:p>
      </dgm:t>
    </dgm:pt>
    <dgm:pt modelId="{E2E46E0D-9F7A-4CE4-B2EA-B6AE7F1FDC6D}" type="sibTrans" cxnId="{FF433299-8744-44C6-89A7-5C1E35FCDEDA}">
      <dgm:prSet/>
      <dgm:spPr/>
      <dgm:t>
        <a:bodyPr/>
        <a:lstStyle/>
        <a:p>
          <a:endParaRPr lang="en-US"/>
        </a:p>
      </dgm:t>
    </dgm:pt>
    <dgm:pt modelId="{42BCB0BD-F476-48A3-9768-7BC911380CB6}" type="pres">
      <dgm:prSet presAssocID="{8CA53360-3056-4A6F-9769-B09E98F7C76F}" presName="linear" presStyleCnt="0">
        <dgm:presLayoutVars>
          <dgm:animLvl val="lvl"/>
          <dgm:resizeHandles val="exact"/>
        </dgm:presLayoutVars>
      </dgm:prSet>
      <dgm:spPr/>
    </dgm:pt>
    <dgm:pt modelId="{61990231-4A2F-4EE7-972C-D7B847EE1C0A}" type="pres">
      <dgm:prSet presAssocID="{21248540-F64F-4A80-B7E9-656C2ED2EA75}" presName="parentText" presStyleLbl="node1" presStyleIdx="0" presStyleCnt="5">
        <dgm:presLayoutVars>
          <dgm:chMax val="0"/>
          <dgm:bulletEnabled val="1"/>
        </dgm:presLayoutVars>
      </dgm:prSet>
      <dgm:spPr/>
    </dgm:pt>
    <dgm:pt modelId="{3C592C46-05DE-473A-8155-49D6DFFC13EB}" type="pres">
      <dgm:prSet presAssocID="{21248540-F64F-4A80-B7E9-656C2ED2EA75}" presName="childText" presStyleLbl="revTx" presStyleIdx="0" presStyleCnt="1">
        <dgm:presLayoutVars>
          <dgm:bulletEnabled val="1"/>
        </dgm:presLayoutVars>
      </dgm:prSet>
      <dgm:spPr/>
    </dgm:pt>
    <dgm:pt modelId="{E72EB42A-9A45-4013-BC07-4D900FC670D7}" type="pres">
      <dgm:prSet presAssocID="{C1EBE8CB-FFB2-40F7-B120-015BF07A49B1}" presName="parentText" presStyleLbl="node1" presStyleIdx="1" presStyleCnt="5">
        <dgm:presLayoutVars>
          <dgm:chMax val="0"/>
          <dgm:bulletEnabled val="1"/>
        </dgm:presLayoutVars>
      </dgm:prSet>
      <dgm:spPr/>
    </dgm:pt>
    <dgm:pt modelId="{0569C273-4C5A-4A3A-9013-6C8CFEDA8886}" type="pres">
      <dgm:prSet presAssocID="{1F598D5E-124F-40CF-95E5-A43EB99A6A7E}" presName="spacer" presStyleCnt="0"/>
      <dgm:spPr/>
    </dgm:pt>
    <dgm:pt modelId="{E6FDE21B-C9BC-4B4D-B0E4-6F5377773BE9}" type="pres">
      <dgm:prSet presAssocID="{93888326-F1C4-4F83-B453-5D6AD48D853A}" presName="parentText" presStyleLbl="node1" presStyleIdx="2" presStyleCnt="5">
        <dgm:presLayoutVars>
          <dgm:chMax val="0"/>
          <dgm:bulletEnabled val="1"/>
        </dgm:presLayoutVars>
      </dgm:prSet>
      <dgm:spPr/>
    </dgm:pt>
    <dgm:pt modelId="{D4306A84-59EE-4D61-946A-6B2C56D48DCA}" type="pres">
      <dgm:prSet presAssocID="{0D1D8F29-2F0D-40D6-9AD5-BFF6F95DBB3E}" presName="spacer" presStyleCnt="0"/>
      <dgm:spPr/>
    </dgm:pt>
    <dgm:pt modelId="{54B83D1C-C971-48AB-A02A-EE8419BA5E85}" type="pres">
      <dgm:prSet presAssocID="{E9207829-9DEB-4564-BF03-EF35A2AFDB4C}" presName="parentText" presStyleLbl="node1" presStyleIdx="3" presStyleCnt="5">
        <dgm:presLayoutVars>
          <dgm:chMax val="0"/>
          <dgm:bulletEnabled val="1"/>
        </dgm:presLayoutVars>
      </dgm:prSet>
      <dgm:spPr/>
    </dgm:pt>
    <dgm:pt modelId="{1B3B5154-DF54-406F-8549-BF4B31640F2E}" type="pres">
      <dgm:prSet presAssocID="{317EB2D6-0630-4979-8DCA-0EC51F68A7A7}" presName="spacer" presStyleCnt="0"/>
      <dgm:spPr/>
    </dgm:pt>
    <dgm:pt modelId="{4EE74313-F485-40E5-A5F9-760B880E536A}" type="pres">
      <dgm:prSet presAssocID="{F5A52758-6E71-4766-9F86-F0657AA93D3C}" presName="parentText" presStyleLbl="node1" presStyleIdx="4" presStyleCnt="5">
        <dgm:presLayoutVars>
          <dgm:chMax val="0"/>
          <dgm:bulletEnabled val="1"/>
        </dgm:presLayoutVars>
      </dgm:prSet>
      <dgm:spPr/>
    </dgm:pt>
  </dgm:ptLst>
  <dgm:cxnLst>
    <dgm:cxn modelId="{64355107-B4C2-4759-A6CE-DCF2C7264E32}" srcId="{21248540-F64F-4A80-B7E9-656C2ED2EA75}" destId="{F3E00B58-2129-4440-9287-6BD44E91E445}" srcOrd="0" destOrd="0" parTransId="{318AEDDE-5E06-41CF-8FC1-8678DA17C042}" sibTransId="{3B5F1ACD-57D9-4A89-BC22-7A81BBBFA5D5}"/>
    <dgm:cxn modelId="{E878EB09-2A9C-4354-B9AC-4CB780675BE8}" type="presOf" srcId="{8CA53360-3056-4A6F-9769-B09E98F7C76F}" destId="{42BCB0BD-F476-48A3-9768-7BC911380CB6}" srcOrd="0" destOrd="0" presId="urn:microsoft.com/office/officeart/2005/8/layout/vList2"/>
    <dgm:cxn modelId="{547A4F16-6B00-4062-B849-3904C6683ED7}" srcId="{21248540-F64F-4A80-B7E9-656C2ED2EA75}" destId="{64F9E4E8-F144-4DAD-9FF2-3E3B39DB0D2C}" srcOrd="1" destOrd="0" parTransId="{B6837186-11DA-414B-8467-5377E6188C37}" sibTransId="{B2E49113-73E1-467B-ACBF-68AC1942FC35}"/>
    <dgm:cxn modelId="{80D2E325-367B-4FEB-B96C-B47CD14FB519}" srcId="{21248540-F64F-4A80-B7E9-656C2ED2EA75}" destId="{8FEE72F0-E204-48A9-BA11-A02BB2008879}" srcOrd="2" destOrd="0" parTransId="{9F8B4EF5-F6CA-4CB3-9B40-89C64C999611}" sibTransId="{2B5261D2-CD86-47F0-A44E-EB599B218B5F}"/>
    <dgm:cxn modelId="{E7992429-93C1-48E2-A615-97243A5F7D78}" type="presOf" srcId="{D5292DA0-DCEF-4EEB-BFFC-4F55D55A838A}" destId="{3C592C46-05DE-473A-8155-49D6DFFC13EB}" srcOrd="0" destOrd="4" presId="urn:microsoft.com/office/officeart/2005/8/layout/vList2"/>
    <dgm:cxn modelId="{24BFD92A-6763-4DB7-8EE3-DB5D988EFE06}" srcId="{21248540-F64F-4A80-B7E9-656C2ED2EA75}" destId="{B5A5E108-4160-4852-8153-D55722BAF19F}" srcOrd="3" destOrd="0" parTransId="{D13C1A5A-CE51-42F1-8D90-9CF3587E35E2}" sibTransId="{8693AED2-0CE4-40FA-A2C7-2AEED95BC44C}"/>
    <dgm:cxn modelId="{9C686931-C485-4BA7-83E1-0193887085F1}" type="presOf" srcId="{8FEE72F0-E204-48A9-BA11-A02BB2008879}" destId="{3C592C46-05DE-473A-8155-49D6DFFC13EB}" srcOrd="0" destOrd="2" presId="urn:microsoft.com/office/officeart/2005/8/layout/vList2"/>
    <dgm:cxn modelId="{D1F1D55D-B1A2-4379-8E7A-69648AF95EE7}" type="presOf" srcId="{93888326-F1C4-4F83-B453-5D6AD48D853A}" destId="{E6FDE21B-C9BC-4B4D-B0E4-6F5377773BE9}" srcOrd="0" destOrd="0" presId="urn:microsoft.com/office/officeart/2005/8/layout/vList2"/>
    <dgm:cxn modelId="{2004C85E-94AE-49D0-886E-E8D359F1440C}" srcId="{21248540-F64F-4A80-B7E9-656C2ED2EA75}" destId="{D5292DA0-DCEF-4EEB-BFFC-4F55D55A838A}" srcOrd="4" destOrd="0" parTransId="{3F49B203-0D6B-4F43-96D1-AFBEEC86F046}" sibTransId="{4BFB530E-E24E-4A2D-A815-98199D82453F}"/>
    <dgm:cxn modelId="{7618736C-6282-45B5-9912-954DC0465EEF}" srcId="{8CA53360-3056-4A6F-9769-B09E98F7C76F}" destId="{C1EBE8CB-FFB2-40F7-B120-015BF07A49B1}" srcOrd="1" destOrd="0" parTransId="{191485C6-81B6-49AF-8D92-A63755D82B5A}" sibTransId="{1F598D5E-124F-40CF-95E5-A43EB99A6A7E}"/>
    <dgm:cxn modelId="{3B967A6F-D510-4382-B24A-EF97E07FDCD4}" type="presOf" srcId="{B5A5E108-4160-4852-8153-D55722BAF19F}" destId="{3C592C46-05DE-473A-8155-49D6DFFC13EB}" srcOrd="0" destOrd="3" presId="urn:microsoft.com/office/officeart/2005/8/layout/vList2"/>
    <dgm:cxn modelId="{9F86F850-90D1-4F4E-A7D2-A8DEC20BD198}" type="presOf" srcId="{F5A52758-6E71-4766-9F86-F0657AA93D3C}" destId="{4EE74313-F485-40E5-A5F9-760B880E536A}" srcOrd="0" destOrd="0" presId="urn:microsoft.com/office/officeart/2005/8/layout/vList2"/>
    <dgm:cxn modelId="{E2944E78-07DA-489E-8C4A-F59CC6B6157B}" type="presOf" srcId="{21248540-F64F-4A80-B7E9-656C2ED2EA75}" destId="{61990231-4A2F-4EE7-972C-D7B847EE1C0A}" srcOrd="0" destOrd="0" presId="urn:microsoft.com/office/officeart/2005/8/layout/vList2"/>
    <dgm:cxn modelId="{85EEA57F-4A44-46C0-9A6B-45C47BB1F7C5}" type="presOf" srcId="{E9207829-9DEB-4564-BF03-EF35A2AFDB4C}" destId="{54B83D1C-C971-48AB-A02A-EE8419BA5E85}" srcOrd="0" destOrd="0" presId="urn:microsoft.com/office/officeart/2005/8/layout/vList2"/>
    <dgm:cxn modelId="{06A9AF91-18E9-4EF1-8BC5-88DDD1B5EEF5}" type="presOf" srcId="{64F9E4E8-F144-4DAD-9FF2-3E3B39DB0D2C}" destId="{3C592C46-05DE-473A-8155-49D6DFFC13EB}" srcOrd="0" destOrd="1" presId="urn:microsoft.com/office/officeart/2005/8/layout/vList2"/>
    <dgm:cxn modelId="{FF433299-8744-44C6-89A7-5C1E35FCDEDA}" srcId="{8CA53360-3056-4A6F-9769-B09E98F7C76F}" destId="{F5A52758-6E71-4766-9F86-F0657AA93D3C}" srcOrd="4" destOrd="0" parTransId="{3FD12138-2AE5-485B-995D-72762F9250FB}" sibTransId="{E2E46E0D-9F7A-4CE4-B2EA-B6AE7F1FDC6D}"/>
    <dgm:cxn modelId="{8CF0BD9B-C5B4-4BC5-AF9E-0B050F17F8FF}" srcId="{8CA53360-3056-4A6F-9769-B09E98F7C76F}" destId="{21248540-F64F-4A80-B7E9-656C2ED2EA75}" srcOrd="0" destOrd="0" parTransId="{75733540-2937-4929-BB8A-14E6E099C667}" sibTransId="{B7C4EFA8-DDA5-4767-9A28-B450727151A3}"/>
    <dgm:cxn modelId="{3B4DCCB6-5E83-48EB-8942-F7D9A5ABEA08}" srcId="{8CA53360-3056-4A6F-9769-B09E98F7C76F}" destId="{93888326-F1C4-4F83-B453-5D6AD48D853A}" srcOrd="2" destOrd="0" parTransId="{CB35AC53-0D17-4B23-920A-105CE0C05658}" sibTransId="{0D1D8F29-2F0D-40D6-9AD5-BFF6F95DBB3E}"/>
    <dgm:cxn modelId="{9977CAC7-D8CA-41C9-8E94-18FCC7783284}" type="presOf" srcId="{F3E00B58-2129-4440-9287-6BD44E91E445}" destId="{3C592C46-05DE-473A-8155-49D6DFFC13EB}" srcOrd="0" destOrd="0" presId="urn:microsoft.com/office/officeart/2005/8/layout/vList2"/>
    <dgm:cxn modelId="{6DDDC8D3-DD94-4BD7-AAE1-CDF4345D0840}" srcId="{8CA53360-3056-4A6F-9769-B09E98F7C76F}" destId="{E9207829-9DEB-4564-BF03-EF35A2AFDB4C}" srcOrd="3" destOrd="0" parTransId="{EF50DF7E-3997-4A30-8AA5-9E414025D55B}" sibTransId="{317EB2D6-0630-4979-8DCA-0EC51F68A7A7}"/>
    <dgm:cxn modelId="{9ADE5AEC-3548-40E4-A352-E0074F253680}" type="presOf" srcId="{C1EBE8CB-FFB2-40F7-B120-015BF07A49B1}" destId="{E72EB42A-9A45-4013-BC07-4D900FC670D7}" srcOrd="0" destOrd="0" presId="urn:microsoft.com/office/officeart/2005/8/layout/vList2"/>
    <dgm:cxn modelId="{18F71507-32A0-4352-981D-A1B5D5F4B1B8}" type="presParOf" srcId="{42BCB0BD-F476-48A3-9768-7BC911380CB6}" destId="{61990231-4A2F-4EE7-972C-D7B847EE1C0A}" srcOrd="0" destOrd="0" presId="urn:microsoft.com/office/officeart/2005/8/layout/vList2"/>
    <dgm:cxn modelId="{48F5A269-9161-4401-8E57-0D85B78C3173}" type="presParOf" srcId="{42BCB0BD-F476-48A3-9768-7BC911380CB6}" destId="{3C592C46-05DE-473A-8155-49D6DFFC13EB}" srcOrd="1" destOrd="0" presId="urn:microsoft.com/office/officeart/2005/8/layout/vList2"/>
    <dgm:cxn modelId="{5896747D-90D8-4A79-A939-68B05A4180C1}" type="presParOf" srcId="{42BCB0BD-F476-48A3-9768-7BC911380CB6}" destId="{E72EB42A-9A45-4013-BC07-4D900FC670D7}" srcOrd="2" destOrd="0" presId="urn:microsoft.com/office/officeart/2005/8/layout/vList2"/>
    <dgm:cxn modelId="{7CBEB863-6FC2-472B-BFC2-82DACEE4776F}" type="presParOf" srcId="{42BCB0BD-F476-48A3-9768-7BC911380CB6}" destId="{0569C273-4C5A-4A3A-9013-6C8CFEDA8886}" srcOrd="3" destOrd="0" presId="urn:microsoft.com/office/officeart/2005/8/layout/vList2"/>
    <dgm:cxn modelId="{DC776637-D9BE-49E8-9609-6131FA9E8D40}" type="presParOf" srcId="{42BCB0BD-F476-48A3-9768-7BC911380CB6}" destId="{E6FDE21B-C9BC-4B4D-B0E4-6F5377773BE9}" srcOrd="4" destOrd="0" presId="urn:microsoft.com/office/officeart/2005/8/layout/vList2"/>
    <dgm:cxn modelId="{8E7B0288-BDD7-45B6-A8AE-E1566F988870}" type="presParOf" srcId="{42BCB0BD-F476-48A3-9768-7BC911380CB6}" destId="{D4306A84-59EE-4D61-946A-6B2C56D48DCA}" srcOrd="5" destOrd="0" presId="urn:microsoft.com/office/officeart/2005/8/layout/vList2"/>
    <dgm:cxn modelId="{E52A0D82-ED53-4D7D-AE5E-C7113A07F7C9}" type="presParOf" srcId="{42BCB0BD-F476-48A3-9768-7BC911380CB6}" destId="{54B83D1C-C971-48AB-A02A-EE8419BA5E85}" srcOrd="6" destOrd="0" presId="urn:microsoft.com/office/officeart/2005/8/layout/vList2"/>
    <dgm:cxn modelId="{C5F0CEFC-1128-4A9C-A0B7-8BA8F7EC1808}" type="presParOf" srcId="{42BCB0BD-F476-48A3-9768-7BC911380CB6}" destId="{1B3B5154-DF54-406F-8549-BF4B31640F2E}" srcOrd="7" destOrd="0" presId="urn:microsoft.com/office/officeart/2005/8/layout/vList2"/>
    <dgm:cxn modelId="{45493E97-7AC2-479D-8691-5B3FAC5B099B}" type="presParOf" srcId="{42BCB0BD-F476-48A3-9768-7BC911380CB6}" destId="{4EE74313-F485-40E5-A5F9-760B880E536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75D8A8-AA8E-4251-A902-020A5426FA61}" type="doc">
      <dgm:prSet loTypeId="urn:microsoft.com/office/officeart/2008/layout/LinedList" loCatId="list" qsTypeId="urn:microsoft.com/office/officeart/2005/8/quickstyle/simple1" qsCatId="simple" csTypeId="urn:microsoft.com/office/officeart/2005/8/colors/accent2_3" csCatId="accent2" phldr="1"/>
      <dgm:spPr/>
      <dgm:t>
        <a:bodyPr/>
        <a:lstStyle/>
        <a:p>
          <a:endParaRPr lang="en-US"/>
        </a:p>
      </dgm:t>
    </dgm:pt>
    <dgm:pt modelId="{B7C6E9FE-4298-4682-94D1-D54FFC5823CE}">
      <dgm:prSet/>
      <dgm:spPr>
        <a:scene3d>
          <a:camera prst="orthographicFront"/>
          <a:lightRig rig="threePt" dir="t"/>
        </a:scene3d>
        <a:sp3d>
          <a:bevelT/>
        </a:sp3d>
      </dgm:spPr>
      <dgm:t>
        <a:bodyPr/>
        <a:lstStyle/>
        <a:p>
          <a:r>
            <a:rPr lang="en-US" b="0"/>
            <a:t>Measurement focus and basis of accounting for the governmental funds</a:t>
          </a:r>
          <a:endParaRPr lang="en-US"/>
        </a:p>
      </dgm:t>
    </dgm:pt>
    <dgm:pt modelId="{45CB0F86-72EA-497F-89C7-8284D10BD760}" type="parTrans" cxnId="{A0EF4634-411F-4700-AD3D-E44D602E9D36}">
      <dgm:prSet/>
      <dgm:spPr/>
      <dgm:t>
        <a:bodyPr/>
        <a:lstStyle/>
        <a:p>
          <a:endParaRPr lang="en-US"/>
        </a:p>
      </dgm:t>
    </dgm:pt>
    <dgm:pt modelId="{CA39F05F-778E-49B3-8C9A-BFCE429BDE4B}" type="sibTrans" cxnId="{A0EF4634-411F-4700-AD3D-E44D602E9D36}">
      <dgm:prSet/>
      <dgm:spPr/>
      <dgm:t>
        <a:bodyPr/>
        <a:lstStyle/>
        <a:p>
          <a:endParaRPr lang="en-US"/>
        </a:p>
      </dgm:t>
    </dgm:pt>
    <dgm:pt modelId="{1B8425DC-E746-4356-A71B-8B14055F855E}">
      <dgm:prSet/>
      <dgm:spPr>
        <a:scene3d>
          <a:camera prst="orthographicFront"/>
          <a:lightRig rig="threePt" dir="t"/>
        </a:scene3d>
        <a:sp3d>
          <a:bevelT/>
        </a:sp3d>
      </dgm:spPr>
      <dgm:t>
        <a:bodyPr/>
        <a:lstStyle/>
        <a:p>
          <a:r>
            <a:rPr lang="en-US" b="0"/>
            <a:t>Format of governmental funds financial statements</a:t>
          </a:r>
          <a:endParaRPr lang="en-US"/>
        </a:p>
      </dgm:t>
    </dgm:pt>
    <dgm:pt modelId="{E32B75B9-A047-44CE-BAB8-7925972A8B59}" type="parTrans" cxnId="{F318294B-B8F4-48A7-B6FE-D6263A3DEE91}">
      <dgm:prSet/>
      <dgm:spPr/>
      <dgm:t>
        <a:bodyPr/>
        <a:lstStyle/>
        <a:p>
          <a:endParaRPr lang="en-US"/>
        </a:p>
      </dgm:t>
    </dgm:pt>
    <dgm:pt modelId="{1FA54A04-51CC-4A04-973E-BB21DBA522D8}" type="sibTrans" cxnId="{F318294B-B8F4-48A7-B6FE-D6263A3DEE91}">
      <dgm:prSet/>
      <dgm:spPr/>
      <dgm:t>
        <a:bodyPr/>
        <a:lstStyle/>
        <a:p>
          <a:endParaRPr lang="en-US"/>
        </a:p>
      </dgm:t>
    </dgm:pt>
    <dgm:pt modelId="{367D72A1-2AB3-48F0-BC8C-0ED02EC132BE}">
      <dgm:prSet/>
      <dgm:spPr>
        <a:scene3d>
          <a:camera prst="orthographicFront"/>
          <a:lightRig rig="threePt" dir="t"/>
        </a:scene3d>
        <a:sp3d>
          <a:bevelT/>
        </a:sp3d>
      </dgm:spPr>
      <dgm:t>
        <a:bodyPr/>
        <a:lstStyle/>
        <a:p>
          <a:r>
            <a:rPr lang="en-US" b="0"/>
            <a:t>Clarification of operating and nonoperating in proprietary funds</a:t>
          </a:r>
          <a:endParaRPr lang="en-US"/>
        </a:p>
      </dgm:t>
    </dgm:pt>
    <dgm:pt modelId="{F788C94B-6435-4592-8A20-4FF676181992}" type="parTrans" cxnId="{42315B52-5880-4BF9-8FFA-EED72039A63B}">
      <dgm:prSet/>
      <dgm:spPr/>
      <dgm:t>
        <a:bodyPr/>
        <a:lstStyle/>
        <a:p>
          <a:endParaRPr lang="en-US"/>
        </a:p>
      </dgm:t>
    </dgm:pt>
    <dgm:pt modelId="{B487A481-DBBA-4C60-AAA6-B269BC5A6F18}" type="sibTrans" cxnId="{42315B52-5880-4BF9-8FFA-EED72039A63B}">
      <dgm:prSet/>
      <dgm:spPr/>
      <dgm:t>
        <a:bodyPr/>
        <a:lstStyle/>
        <a:p>
          <a:endParaRPr lang="en-US"/>
        </a:p>
      </dgm:t>
    </dgm:pt>
    <dgm:pt modelId="{95359BDE-B710-4869-89B2-D2C7A62874D6}">
      <dgm:prSet/>
      <dgm:spPr>
        <a:scene3d>
          <a:camera prst="orthographicFront"/>
          <a:lightRig rig="threePt" dir="t"/>
        </a:scene3d>
        <a:sp3d>
          <a:bevelT/>
        </a:sp3d>
      </dgm:spPr>
      <dgm:t>
        <a:bodyPr/>
        <a:lstStyle/>
        <a:p>
          <a:r>
            <a:rPr lang="en-US" b="0" dirty="0"/>
            <a:t>Presentation of proprietary funds statement of revenues, expenses, and changes in fund net position</a:t>
          </a:r>
          <a:endParaRPr lang="en-US" dirty="0"/>
        </a:p>
      </dgm:t>
    </dgm:pt>
    <dgm:pt modelId="{424B1FFB-F045-40E1-9B02-CE606220FD7C}" type="parTrans" cxnId="{AADA815F-24EA-467C-A814-0D05DD48AC14}">
      <dgm:prSet/>
      <dgm:spPr/>
      <dgm:t>
        <a:bodyPr/>
        <a:lstStyle/>
        <a:p>
          <a:endParaRPr lang="en-US"/>
        </a:p>
      </dgm:t>
    </dgm:pt>
    <dgm:pt modelId="{9D2CB362-AE67-442F-B8DC-66F8373B807E}" type="sibTrans" cxnId="{AADA815F-24EA-467C-A814-0D05DD48AC14}">
      <dgm:prSet/>
      <dgm:spPr/>
      <dgm:t>
        <a:bodyPr/>
        <a:lstStyle/>
        <a:p>
          <a:endParaRPr lang="en-US"/>
        </a:p>
      </dgm:t>
    </dgm:pt>
    <dgm:pt modelId="{23BD8F2A-1C5C-47EA-ABAB-A5451F60224B}">
      <dgm:prSet/>
      <dgm:spPr>
        <a:scene3d>
          <a:camera prst="orthographicFront"/>
          <a:lightRig rig="threePt" dir="t"/>
        </a:scene3d>
        <a:sp3d>
          <a:bevelT/>
        </a:sp3d>
      </dgm:spPr>
      <dgm:t>
        <a:bodyPr/>
        <a:lstStyle/>
        <a:p>
          <a:r>
            <a:rPr lang="en-US" b="0"/>
            <a:t>Management’s discussion and analysis</a:t>
          </a:r>
          <a:endParaRPr lang="en-US"/>
        </a:p>
      </dgm:t>
    </dgm:pt>
    <dgm:pt modelId="{36E752B8-27D7-444C-9A1C-403E73CF22E2}" type="parTrans" cxnId="{581D208C-2093-482D-92FA-CC77A7515215}">
      <dgm:prSet/>
      <dgm:spPr/>
      <dgm:t>
        <a:bodyPr/>
        <a:lstStyle/>
        <a:p>
          <a:endParaRPr lang="en-US"/>
        </a:p>
      </dgm:t>
    </dgm:pt>
    <dgm:pt modelId="{6E51E29D-2690-4474-B2AB-FCFD649906E0}" type="sibTrans" cxnId="{581D208C-2093-482D-92FA-CC77A7515215}">
      <dgm:prSet/>
      <dgm:spPr/>
      <dgm:t>
        <a:bodyPr/>
        <a:lstStyle/>
        <a:p>
          <a:endParaRPr lang="en-US"/>
        </a:p>
      </dgm:t>
    </dgm:pt>
    <dgm:pt modelId="{7222CD78-C1DE-44F1-ABE4-F41C1297E2F4}">
      <dgm:prSet/>
      <dgm:spPr>
        <a:scene3d>
          <a:camera prst="orthographicFront"/>
          <a:lightRig rig="threePt" dir="t"/>
        </a:scene3d>
        <a:sp3d>
          <a:bevelT/>
        </a:sp3d>
      </dgm:spPr>
      <dgm:t>
        <a:bodyPr/>
        <a:lstStyle/>
        <a:p>
          <a:r>
            <a:rPr lang="en-US" b="0"/>
            <a:t>Budgetary comparisons</a:t>
          </a:r>
          <a:endParaRPr lang="en-US"/>
        </a:p>
      </dgm:t>
    </dgm:pt>
    <dgm:pt modelId="{1D58F05F-D8E2-42C6-9A9E-63FE19E7B57B}" type="parTrans" cxnId="{40D95DBC-62B2-45E9-A2D3-5A171D10BCE2}">
      <dgm:prSet/>
      <dgm:spPr/>
      <dgm:t>
        <a:bodyPr/>
        <a:lstStyle/>
        <a:p>
          <a:endParaRPr lang="en-US"/>
        </a:p>
      </dgm:t>
    </dgm:pt>
    <dgm:pt modelId="{6AA565B1-F7AB-4908-AA1C-EFAFCD03EF0A}" type="sibTrans" cxnId="{40D95DBC-62B2-45E9-A2D3-5A171D10BCE2}">
      <dgm:prSet/>
      <dgm:spPr/>
      <dgm:t>
        <a:bodyPr/>
        <a:lstStyle/>
        <a:p>
          <a:endParaRPr lang="en-US"/>
        </a:p>
      </dgm:t>
    </dgm:pt>
    <dgm:pt modelId="{FAC1F2D0-A518-4982-974B-937D612F461B}">
      <dgm:prSet/>
      <dgm:spPr>
        <a:scene3d>
          <a:camera prst="orthographicFront"/>
          <a:lightRig rig="threePt" dir="t"/>
        </a:scene3d>
        <a:sp3d>
          <a:bevelT/>
        </a:sp3d>
      </dgm:spPr>
      <dgm:t>
        <a:bodyPr/>
        <a:lstStyle/>
        <a:p>
          <a:r>
            <a:rPr lang="en-US" b="0"/>
            <a:t>Major component unit presentations</a:t>
          </a:r>
          <a:endParaRPr lang="en-US"/>
        </a:p>
      </dgm:t>
    </dgm:pt>
    <dgm:pt modelId="{89D323C0-7983-4417-B596-6DED07690621}" type="parTrans" cxnId="{ABE1A76F-8F93-4199-865E-A6838E1F59E6}">
      <dgm:prSet/>
      <dgm:spPr/>
      <dgm:t>
        <a:bodyPr/>
        <a:lstStyle/>
        <a:p>
          <a:endParaRPr lang="en-US"/>
        </a:p>
      </dgm:t>
    </dgm:pt>
    <dgm:pt modelId="{2A8464F5-05DE-4162-9FC6-CDD034A68991}" type="sibTrans" cxnId="{ABE1A76F-8F93-4199-865E-A6838E1F59E6}">
      <dgm:prSet/>
      <dgm:spPr/>
      <dgm:t>
        <a:bodyPr/>
        <a:lstStyle/>
        <a:p>
          <a:endParaRPr lang="en-US"/>
        </a:p>
      </dgm:t>
    </dgm:pt>
    <dgm:pt modelId="{24B1390B-282D-4E49-BA79-DA1E410F3E3E}">
      <dgm:prSet/>
      <dgm:spPr>
        <a:scene3d>
          <a:camera prst="orthographicFront"/>
          <a:lightRig rig="threePt" dir="t"/>
        </a:scene3d>
        <a:sp3d>
          <a:bevelT/>
        </a:sp3d>
      </dgm:spPr>
      <dgm:t>
        <a:bodyPr/>
        <a:lstStyle/>
        <a:p>
          <a:r>
            <a:rPr lang="en-US" b="0"/>
            <a:t>Unusual or infrequent items</a:t>
          </a:r>
          <a:endParaRPr lang="en-US"/>
        </a:p>
      </dgm:t>
    </dgm:pt>
    <dgm:pt modelId="{67212814-FC83-4748-BA8F-7A13F8B92A02}" type="parTrans" cxnId="{7ACCBD05-0C1B-448D-B73D-3BC5A39DEF69}">
      <dgm:prSet/>
      <dgm:spPr/>
      <dgm:t>
        <a:bodyPr/>
        <a:lstStyle/>
        <a:p>
          <a:endParaRPr lang="en-US"/>
        </a:p>
      </dgm:t>
    </dgm:pt>
    <dgm:pt modelId="{4C2839DD-B467-41D1-B60F-5AA75A153EDA}" type="sibTrans" cxnId="{7ACCBD05-0C1B-448D-B73D-3BC5A39DEF69}">
      <dgm:prSet/>
      <dgm:spPr/>
      <dgm:t>
        <a:bodyPr/>
        <a:lstStyle/>
        <a:p>
          <a:endParaRPr lang="en-US"/>
        </a:p>
      </dgm:t>
    </dgm:pt>
    <dgm:pt modelId="{2B24853E-5C1D-49F2-A89C-DF941565A23B}" type="pres">
      <dgm:prSet presAssocID="{8175D8A8-AA8E-4251-A902-020A5426FA61}" presName="vert0" presStyleCnt="0">
        <dgm:presLayoutVars>
          <dgm:dir/>
          <dgm:animOne val="branch"/>
          <dgm:animLvl val="lvl"/>
        </dgm:presLayoutVars>
      </dgm:prSet>
      <dgm:spPr/>
    </dgm:pt>
    <dgm:pt modelId="{49D54DCE-26DA-43A5-8E0A-3F580D25996B}" type="pres">
      <dgm:prSet presAssocID="{B7C6E9FE-4298-4682-94D1-D54FFC5823CE}" presName="thickLine" presStyleLbl="alignNode1" presStyleIdx="0" presStyleCnt="8"/>
      <dgm:spPr>
        <a:scene3d>
          <a:camera prst="orthographicFront"/>
          <a:lightRig rig="threePt" dir="t"/>
        </a:scene3d>
        <a:sp3d>
          <a:bevelT/>
        </a:sp3d>
      </dgm:spPr>
    </dgm:pt>
    <dgm:pt modelId="{04519FEF-915F-4EBF-A200-6BA5F57FFDC3}" type="pres">
      <dgm:prSet presAssocID="{B7C6E9FE-4298-4682-94D1-D54FFC5823CE}" presName="horz1" presStyleCnt="0"/>
      <dgm:spPr>
        <a:scene3d>
          <a:camera prst="orthographicFront"/>
          <a:lightRig rig="threePt" dir="t"/>
        </a:scene3d>
        <a:sp3d>
          <a:bevelT/>
        </a:sp3d>
      </dgm:spPr>
    </dgm:pt>
    <dgm:pt modelId="{CF333032-92F7-45ED-898E-02CBBF350F06}" type="pres">
      <dgm:prSet presAssocID="{B7C6E9FE-4298-4682-94D1-D54FFC5823CE}" presName="tx1" presStyleLbl="revTx" presStyleIdx="0" presStyleCnt="8"/>
      <dgm:spPr/>
    </dgm:pt>
    <dgm:pt modelId="{A8C5255A-8A3C-4ED7-8772-C3C7CDBC7A18}" type="pres">
      <dgm:prSet presAssocID="{B7C6E9FE-4298-4682-94D1-D54FFC5823CE}" presName="vert1" presStyleCnt="0"/>
      <dgm:spPr>
        <a:scene3d>
          <a:camera prst="orthographicFront"/>
          <a:lightRig rig="threePt" dir="t"/>
        </a:scene3d>
        <a:sp3d>
          <a:bevelT/>
        </a:sp3d>
      </dgm:spPr>
    </dgm:pt>
    <dgm:pt modelId="{39869D51-02EB-4EE5-B9E0-3A6A7B0F4968}" type="pres">
      <dgm:prSet presAssocID="{1B8425DC-E746-4356-A71B-8B14055F855E}" presName="thickLine" presStyleLbl="alignNode1" presStyleIdx="1" presStyleCnt="8"/>
      <dgm:spPr>
        <a:scene3d>
          <a:camera prst="orthographicFront"/>
          <a:lightRig rig="threePt" dir="t"/>
        </a:scene3d>
        <a:sp3d>
          <a:bevelT/>
        </a:sp3d>
      </dgm:spPr>
    </dgm:pt>
    <dgm:pt modelId="{7B8D530E-2423-4986-A46A-300699292854}" type="pres">
      <dgm:prSet presAssocID="{1B8425DC-E746-4356-A71B-8B14055F855E}" presName="horz1" presStyleCnt="0"/>
      <dgm:spPr>
        <a:scene3d>
          <a:camera prst="orthographicFront"/>
          <a:lightRig rig="threePt" dir="t"/>
        </a:scene3d>
        <a:sp3d>
          <a:bevelT/>
        </a:sp3d>
      </dgm:spPr>
    </dgm:pt>
    <dgm:pt modelId="{AB7BEF40-B110-4776-A7CB-1EB66A3A06E4}" type="pres">
      <dgm:prSet presAssocID="{1B8425DC-E746-4356-A71B-8B14055F855E}" presName="tx1" presStyleLbl="revTx" presStyleIdx="1" presStyleCnt="8"/>
      <dgm:spPr/>
    </dgm:pt>
    <dgm:pt modelId="{D2AB7A1C-DA6C-4895-B62D-ACD8C9EDCEEA}" type="pres">
      <dgm:prSet presAssocID="{1B8425DC-E746-4356-A71B-8B14055F855E}" presName="vert1" presStyleCnt="0"/>
      <dgm:spPr>
        <a:scene3d>
          <a:camera prst="orthographicFront"/>
          <a:lightRig rig="threePt" dir="t"/>
        </a:scene3d>
        <a:sp3d>
          <a:bevelT/>
        </a:sp3d>
      </dgm:spPr>
    </dgm:pt>
    <dgm:pt modelId="{B0A73843-A8E9-4CFC-807A-2693AE7557E3}" type="pres">
      <dgm:prSet presAssocID="{367D72A1-2AB3-48F0-BC8C-0ED02EC132BE}" presName="thickLine" presStyleLbl="alignNode1" presStyleIdx="2" presStyleCnt="8"/>
      <dgm:spPr>
        <a:scene3d>
          <a:camera prst="orthographicFront"/>
          <a:lightRig rig="threePt" dir="t"/>
        </a:scene3d>
        <a:sp3d>
          <a:bevelT/>
        </a:sp3d>
      </dgm:spPr>
    </dgm:pt>
    <dgm:pt modelId="{B3F75231-3BB8-4603-AB07-C3ADB3C6CB53}" type="pres">
      <dgm:prSet presAssocID="{367D72A1-2AB3-48F0-BC8C-0ED02EC132BE}" presName="horz1" presStyleCnt="0"/>
      <dgm:spPr>
        <a:scene3d>
          <a:camera prst="orthographicFront"/>
          <a:lightRig rig="threePt" dir="t"/>
        </a:scene3d>
        <a:sp3d>
          <a:bevelT/>
        </a:sp3d>
      </dgm:spPr>
    </dgm:pt>
    <dgm:pt modelId="{8D462F5C-F193-4493-8ABA-A4C38DA4BA07}" type="pres">
      <dgm:prSet presAssocID="{367D72A1-2AB3-48F0-BC8C-0ED02EC132BE}" presName="tx1" presStyleLbl="revTx" presStyleIdx="2" presStyleCnt="8"/>
      <dgm:spPr/>
    </dgm:pt>
    <dgm:pt modelId="{0BFA00BC-E0AD-4CE0-BB4B-2474BE66AE8D}" type="pres">
      <dgm:prSet presAssocID="{367D72A1-2AB3-48F0-BC8C-0ED02EC132BE}" presName="vert1" presStyleCnt="0"/>
      <dgm:spPr>
        <a:scene3d>
          <a:camera prst="orthographicFront"/>
          <a:lightRig rig="threePt" dir="t"/>
        </a:scene3d>
        <a:sp3d>
          <a:bevelT/>
        </a:sp3d>
      </dgm:spPr>
    </dgm:pt>
    <dgm:pt modelId="{58496717-489F-48C7-B277-D4B62AAA2426}" type="pres">
      <dgm:prSet presAssocID="{95359BDE-B710-4869-89B2-D2C7A62874D6}" presName="thickLine" presStyleLbl="alignNode1" presStyleIdx="3" presStyleCnt="8"/>
      <dgm:spPr>
        <a:scene3d>
          <a:camera prst="orthographicFront"/>
          <a:lightRig rig="threePt" dir="t"/>
        </a:scene3d>
        <a:sp3d>
          <a:bevelT/>
        </a:sp3d>
      </dgm:spPr>
    </dgm:pt>
    <dgm:pt modelId="{B36DF822-2C91-4995-BBD5-8D0051F1C082}" type="pres">
      <dgm:prSet presAssocID="{95359BDE-B710-4869-89B2-D2C7A62874D6}" presName="horz1" presStyleCnt="0"/>
      <dgm:spPr>
        <a:scene3d>
          <a:camera prst="orthographicFront"/>
          <a:lightRig rig="threePt" dir="t"/>
        </a:scene3d>
        <a:sp3d>
          <a:bevelT/>
        </a:sp3d>
      </dgm:spPr>
    </dgm:pt>
    <dgm:pt modelId="{0E568E0A-E616-42A7-9E07-825350FCA521}" type="pres">
      <dgm:prSet presAssocID="{95359BDE-B710-4869-89B2-D2C7A62874D6}" presName="tx1" presStyleLbl="revTx" presStyleIdx="3" presStyleCnt="8"/>
      <dgm:spPr/>
    </dgm:pt>
    <dgm:pt modelId="{E7B8C3D1-0CA5-4F5F-88AA-FB681573EE15}" type="pres">
      <dgm:prSet presAssocID="{95359BDE-B710-4869-89B2-D2C7A62874D6}" presName="vert1" presStyleCnt="0"/>
      <dgm:spPr>
        <a:scene3d>
          <a:camera prst="orthographicFront"/>
          <a:lightRig rig="threePt" dir="t"/>
        </a:scene3d>
        <a:sp3d>
          <a:bevelT/>
        </a:sp3d>
      </dgm:spPr>
    </dgm:pt>
    <dgm:pt modelId="{B337017C-81F9-41CE-B202-A00F95E78000}" type="pres">
      <dgm:prSet presAssocID="{23BD8F2A-1C5C-47EA-ABAB-A5451F60224B}" presName="thickLine" presStyleLbl="alignNode1" presStyleIdx="4" presStyleCnt="8"/>
      <dgm:spPr>
        <a:scene3d>
          <a:camera prst="orthographicFront"/>
          <a:lightRig rig="threePt" dir="t"/>
        </a:scene3d>
        <a:sp3d>
          <a:bevelT/>
        </a:sp3d>
      </dgm:spPr>
    </dgm:pt>
    <dgm:pt modelId="{9BBED160-3F0D-4934-83EF-8AB739D0A8C6}" type="pres">
      <dgm:prSet presAssocID="{23BD8F2A-1C5C-47EA-ABAB-A5451F60224B}" presName="horz1" presStyleCnt="0"/>
      <dgm:spPr>
        <a:scene3d>
          <a:camera prst="orthographicFront"/>
          <a:lightRig rig="threePt" dir="t"/>
        </a:scene3d>
        <a:sp3d>
          <a:bevelT/>
        </a:sp3d>
      </dgm:spPr>
    </dgm:pt>
    <dgm:pt modelId="{BE4EF76C-68E5-4449-8EBD-AB67442DF40F}" type="pres">
      <dgm:prSet presAssocID="{23BD8F2A-1C5C-47EA-ABAB-A5451F60224B}" presName="tx1" presStyleLbl="revTx" presStyleIdx="4" presStyleCnt="8"/>
      <dgm:spPr/>
    </dgm:pt>
    <dgm:pt modelId="{79227AD9-32AC-4F34-BAE4-1C73B36F59F4}" type="pres">
      <dgm:prSet presAssocID="{23BD8F2A-1C5C-47EA-ABAB-A5451F60224B}" presName="vert1" presStyleCnt="0"/>
      <dgm:spPr>
        <a:scene3d>
          <a:camera prst="orthographicFront"/>
          <a:lightRig rig="threePt" dir="t"/>
        </a:scene3d>
        <a:sp3d>
          <a:bevelT/>
        </a:sp3d>
      </dgm:spPr>
    </dgm:pt>
    <dgm:pt modelId="{BF490C71-CDB3-4A30-98C9-75346E68AB34}" type="pres">
      <dgm:prSet presAssocID="{7222CD78-C1DE-44F1-ABE4-F41C1297E2F4}" presName="thickLine" presStyleLbl="alignNode1" presStyleIdx="5" presStyleCnt="8"/>
      <dgm:spPr>
        <a:scene3d>
          <a:camera prst="orthographicFront"/>
          <a:lightRig rig="threePt" dir="t"/>
        </a:scene3d>
        <a:sp3d>
          <a:bevelT/>
        </a:sp3d>
      </dgm:spPr>
    </dgm:pt>
    <dgm:pt modelId="{7174F15A-0F77-4680-92F3-6C49337E6594}" type="pres">
      <dgm:prSet presAssocID="{7222CD78-C1DE-44F1-ABE4-F41C1297E2F4}" presName="horz1" presStyleCnt="0"/>
      <dgm:spPr>
        <a:scene3d>
          <a:camera prst="orthographicFront"/>
          <a:lightRig rig="threePt" dir="t"/>
        </a:scene3d>
        <a:sp3d>
          <a:bevelT/>
        </a:sp3d>
      </dgm:spPr>
    </dgm:pt>
    <dgm:pt modelId="{35254AC0-88C4-449F-B4E3-B899226EB34F}" type="pres">
      <dgm:prSet presAssocID="{7222CD78-C1DE-44F1-ABE4-F41C1297E2F4}" presName="tx1" presStyleLbl="revTx" presStyleIdx="5" presStyleCnt="8"/>
      <dgm:spPr/>
    </dgm:pt>
    <dgm:pt modelId="{8D720151-51D7-4F44-B221-9E66D798B131}" type="pres">
      <dgm:prSet presAssocID="{7222CD78-C1DE-44F1-ABE4-F41C1297E2F4}" presName="vert1" presStyleCnt="0"/>
      <dgm:spPr>
        <a:scene3d>
          <a:camera prst="orthographicFront"/>
          <a:lightRig rig="threePt" dir="t"/>
        </a:scene3d>
        <a:sp3d>
          <a:bevelT/>
        </a:sp3d>
      </dgm:spPr>
    </dgm:pt>
    <dgm:pt modelId="{BE86C8CD-68B6-4D11-A920-01A10B0DD879}" type="pres">
      <dgm:prSet presAssocID="{FAC1F2D0-A518-4982-974B-937D612F461B}" presName="thickLine" presStyleLbl="alignNode1" presStyleIdx="6" presStyleCnt="8"/>
      <dgm:spPr>
        <a:scene3d>
          <a:camera prst="orthographicFront"/>
          <a:lightRig rig="threePt" dir="t"/>
        </a:scene3d>
        <a:sp3d>
          <a:bevelT/>
        </a:sp3d>
      </dgm:spPr>
    </dgm:pt>
    <dgm:pt modelId="{4EE2F7BE-4C78-4F25-82FB-21AAB4955E5A}" type="pres">
      <dgm:prSet presAssocID="{FAC1F2D0-A518-4982-974B-937D612F461B}" presName="horz1" presStyleCnt="0"/>
      <dgm:spPr>
        <a:scene3d>
          <a:camera prst="orthographicFront"/>
          <a:lightRig rig="threePt" dir="t"/>
        </a:scene3d>
        <a:sp3d>
          <a:bevelT/>
        </a:sp3d>
      </dgm:spPr>
    </dgm:pt>
    <dgm:pt modelId="{51D391A9-D88A-48A5-83E4-ADC0F8E7254B}" type="pres">
      <dgm:prSet presAssocID="{FAC1F2D0-A518-4982-974B-937D612F461B}" presName="tx1" presStyleLbl="revTx" presStyleIdx="6" presStyleCnt="8"/>
      <dgm:spPr/>
    </dgm:pt>
    <dgm:pt modelId="{A41DCA28-DEFC-44A7-A416-12722D812381}" type="pres">
      <dgm:prSet presAssocID="{FAC1F2D0-A518-4982-974B-937D612F461B}" presName="vert1" presStyleCnt="0"/>
      <dgm:spPr>
        <a:scene3d>
          <a:camera prst="orthographicFront"/>
          <a:lightRig rig="threePt" dir="t"/>
        </a:scene3d>
        <a:sp3d>
          <a:bevelT/>
        </a:sp3d>
      </dgm:spPr>
    </dgm:pt>
    <dgm:pt modelId="{29C79D86-31B2-4506-B938-35FA1E0CE50B}" type="pres">
      <dgm:prSet presAssocID="{24B1390B-282D-4E49-BA79-DA1E410F3E3E}" presName="thickLine" presStyleLbl="alignNode1" presStyleIdx="7" presStyleCnt="8"/>
      <dgm:spPr>
        <a:scene3d>
          <a:camera prst="orthographicFront"/>
          <a:lightRig rig="threePt" dir="t"/>
        </a:scene3d>
        <a:sp3d>
          <a:bevelT/>
        </a:sp3d>
      </dgm:spPr>
    </dgm:pt>
    <dgm:pt modelId="{00DD364A-083F-4311-B7B1-4C893E0B9111}" type="pres">
      <dgm:prSet presAssocID="{24B1390B-282D-4E49-BA79-DA1E410F3E3E}" presName="horz1" presStyleCnt="0"/>
      <dgm:spPr>
        <a:scene3d>
          <a:camera prst="orthographicFront"/>
          <a:lightRig rig="threePt" dir="t"/>
        </a:scene3d>
        <a:sp3d>
          <a:bevelT/>
        </a:sp3d>
      </dgm:spPr>
    </dgm:pt>
    <dgm:pt modelId="{55760FF1-AB23-410E-9F8A-AA9BB82A3944}" type="pres">
      <dgm:prSet presAssocID="{24B1390B-282D-4E49-BA79-DA1E410F3E3E}" presName="tx1" presStyleLbl="revTx" presStyleIdx="7" presStyleCnt="8"/>
      <dgm:spPr/>
    </dgm:pt>
    <dgm:pt modelId="{27DC3643-2E09-4E82-9DAA-B6CBBF685827}" type="pres">
      <dgm:prSet presAssocID="{24B1390B-282D-4E49-BA79-DA1E410F3E3E}" presName="vert1" presStyleCnt="0"/>
      <dgm:spPr>
        <a:scene3d>
          <a:camera prst="orthographicFront"/>
          <a:lightRig rig="threePt" dir="t"/>
        </a:scene3d>
        <a:sp3d>
          <a:bevelT/>
        </a:sp3d>
      </dgm:spPr>
    </dgm:pt>
  </dgm:ptLst>
  <dgm:cxnLst>
    <dgm:cxn modelId="{7ACCBD05-0C1B-448D-B73D-3BC5A39DEF69}" srcId="{8175D8A8-AA8E-4251-A902-020A5426FA61}" destId="{24B1390B-282D-4E49-BA79-DA1E410F3E3E}" srcOrd="7" destOrd="0" parTransId="{67212814-FC83-4748-BA8F-7A13F8B92A02}" sibTransId="{4C2839DD-B467-41D1-B60F-5AA75A153EDA}"/>
    <dgm:cxn modelId="{7FA0DD09-CB06-4E8D-B456-FFA0A9E3936C}" type="presOf" srcId="{FAC1F2D0-A518-4982-974B-937D612F461B}" destId="{51D391A9-D88A-48A5-83E4-ADC0F8E7254B}" srcOrd="0" destOrd="0" presId="urn:microsoft.com/office/officeart/2008/layout/LinedList"/>
    <dgm:cxn modelId="{71488A24-3DA7-4A04-B993-F3EE27185E6E}" type="presOf" srcId="{7222CD78-C1DE-44F1-ABE4-F41C1297E2F4}" destId="{35254AC0-88C4-449F-B4E3-B899226EB34F}" srcOrd="0" destOrd="0" presId="urn:microsoft.com/office/officeart/2008/layout/LinedList"/>
    <dgm:cxn modelId="{A0A67626-ED8B-4F82-A67F-085B84B03F8F}" type="presOf" srcId="{24B1390B-282D-4E49-BA79-DA1E410F3E3E}" destId="{55760FF1-AB23-410E-9F8A-AA9BB82A3944}" srcOrd="0" destOrd="0" presId="urn:microsoft.com/office/officeart/2008/layout/LinedList"/>
    <dgm:cxn modelId="{A0EF4634-411F-4700-AD3D-E44D602E9D36}" srcId="{8175D8A8-AA8E-4251-A902-020A5426FA61}" destId="{B7C6E9FE-4298-4682-94D1-D54FFC5823CE}" srcOrd="0" destOrd="0" parTransId="{45CB0F86-72EA-497F-89C7-8284D10BD760}" sibTransId="{CA39F05F-778E-49B3-8C9A-BFCE429BDE4B}"/>
    <dgm:cxn modelId="{AADA815F-24EA-467C-A814-0D05DD48AC14}" srcId="{8175D8A8-AA8E-4251-A902-020A5426FA61}" destId="{95359BDE-B710-4869-89B2-D2C7A62874D6}" srcOrd="3" destOrd="0" parTransId="{424B1FFB-F045-40E1-9B02-CE606220FD7C}" sibTransId="{9D2CB362-AE67-442F-B8DC-66F8373B807E}"/>
    <dgm:cxn modelId="{F318294B-B8F4-48A7-B6FE-D6263A3DEE91}" srcId="{8175D8A8-AA8E-4251-A902-020A5426FA61}" destId="{1B8425DC-E746-4356-A71B-8B14055F855E}" srcOrd="1" destOrd="0" parTransId="{E32B75B9-A047-44CE-BAB8-7925972A8B59}" sibTransId="{1FA54A04-51CC-4A04-973E-BB21DBA522D8}"/>
    <dgm:cxn modelId="{ABE1A76F-8F93-4199-865E-A6838E1F59E6}" srcId="{8175D8A8-AA8E-4251-A902-020A5426FA61}" destId="{FAC1F2D0-A518-4982-974B-937D612F461B}" srcOrd="6" destOrd="0" parTransId="{89D323C0-7983-4417-B596-6DED07690621}" sibTransId="{2A8464F5-05DE-4162-9FC6-CDD034A68991}"/>
    <dgm:cxn modelId="{42315B52-5880-4BF9-8FFA-EED72039A63B}" srcId="{8175D8A8-AA8E-4251-A902-020A5426FA61}" destId="{367D72A1-2AB3-48F0-BC8C-0ED02EC132BE}" srcOrd="2" destOrd="0" parTransId="{F788C94B-6435-4592-8A20-4FF676181992}" sibTransId="{B487A481-DBBA-4C60-AAA6-B269BC5A6F18}"/>
    <dgm:cxn modelId="{7CF7BC73-3D22-45D1-82D0-9EA08A6AC835}" type="presOf" srcId="{8175D8A8-AA8E-4251-A902-020A5426FA61}" destId="{2B24853E-5C1D-49F2-A89C-DF941565A23B}" srcOrd="0" destOrd="0" presId="urn:microsoft.com/office/officeart/2008/layout/LinedList"/>
    <dgm:cxn modelId="{581D208C-2093-482D-92FA-CC77A7515215}" srcId="{8175D8A8-AA8E-4251-A902-020A5426FA61}" destId="{23BD8F2A-1C5C-47EA-ABAB-A5451F60224B}" srcOrd="4" destOrd="0" parTransId="{36E752B8-27D7-444C-9A1C-403E73CF22E2}" sibTransId="{6E51E29D-2690-4474-B2AB-FCFD649906E0}"/>
    <dgm:cxn modelId="{92320C8D-A404-4D95-B012-C95BCD446091}" type="presOf" srcId="{23BD8F2A-1C5C-47EA-ABAB-A5451F60224B}" destId="{BE4EF76C-68E5-4449-8EBD-AB67442DF40F}" srcOrd="0" destOrd="0" presId="urn:microsoft.com/office/officeart/2008/layout/LinedList"/>
    <dgm:cxn modelId="{42A46C96-FF94-43A2-BCC0-27F8D0032799}" type="presOf" srcId="{B7C6E9FE-4298-4682-94D1-D54FFC5823CE}" destId="{CF333032-92F7-45ED-898E-02CBBF350F06}" srcOrd="0" destOrd="0" presId="urn:microsoft.com/office/officeart/2008/layout/LinedList"/>
    <dgm:cxn modelId="{40D95DBC-62B2-45E9-A2D3-5A171D10BCE2}" srcId="{8175D8A8-AA8E-4251-A902-020A5426FA61}" destId="{7222CD78-C1DE-44F1-ABE4-F41C1297E2F4}" srcOrd="5" destOrd="0" parTransId="{1D58F05F-D8E2-42C6-9A9E-63FE19E7B57B}" sibTransId="{6AA565B1-F7AB-4908-AA1C-EFAFCD03EF0A}"/>
    <dgm:cxn modelId="{7B29F8C3-8B1D-4FE4-8C62-393F98B90AE6}" type="presOf" srcId="{367D72A1-2AB3-48F0-BC8C-0ED02EC132BE}" destId="{8D462F5C-F193-4493-8ABA-A4C38DA4BA07}" srcOrd="0" destOrd="0" presId="urn:microsoft.com/office/officeart/2008/layout/LinedList"/>
    <dgm:cxn modelId="{AEFEC1D1-446E-486E-BE7E-D6F18F0E352A}" type="presOf" srcId="{95359BDE-B710-4869-89B2-D2C7A62874D6}" destId="{0E568E0A-E616-42A7-9E07-825350FCA521}" srcOrd="0" destOrd="0" presId="urn:microsoft.com/office/officeart/2008/layout/LinedList"/>
    <dgm:cxn modelId="{9FA5A6F9-C47F-436C-A7A8-5B5C40A33E23}" type="presOf" srcId="{1B8425DC-E746-4356-A71B-8B14055F855E}" destId="{AB7BEF40-B110-4776-A7CB-1EB66A3A06E4}" srcOrd="0" destOrd="0" presId="urn:microsoft.com/office/officeart/2008/layout/LinedList"/>
    <dgm:cxn modelId="{45531658-CC37-40FC-B687-377143F728F0}" type="presParOf" srcId="{2B24853E-5C1D-49F2-A89C-DF941565A23B}" destId="{49D54DCE-26DA-43A5-8E0A-3F580D25996B}" srcOrd="0" destOrd="0" presId="urn:microsoft.com/office/officeart/2008/layout/LinedList"/>
    <dgm:cxn modelId="{80328A9A-3A12-487B-B503-E03479B41BE2}" type="presParOf" srcId="{2B24853E-5C1D-49F2-A89C-DF941565A23B}" destId="{04519FEF-915F-4EBF-A200-6BA5F57FFDC3}" srcOrd="1" destOrd="0" presId="urn:microsoft.com/office/officeart/2008/layout/LinedList"/>
    <dgm:cxn modelId="{39FCF946-0023-4C46-AD0B-B4EBFB78F5B8}" type="presParOf" srcId="{04519FEF-915F-4EBF-A200-6BA5F57FFDC3}" destId="{CF333032-92F7-45ED-898E-02CBBF350F06}" srcOrd="0" destOrd="0" presId="urn:microsoft.com/office/officeart/2008/layout/LinedList"/>
    <dgm:cxn modelId="{5E39631D-3D38-4D68-9795-9FDE4FB48138}" type="presParOf" srcId="{04519FEF-915F-4EBF-A200-6BA5F57FFDC3}" destId="{A8C5255A-8A3C-4ED7-8772-C3C7CDBC7A18}" srcOrd="1" destOrd="0" presId="urn:microsoft.com/office/officeart/2008/layout/LinedList"/>
    <dgm:cxn modelId="{CC459F3C-B1A4-4BC8-827B-BABF82E836FA}" type="presParOf" srcId="{2B24853E-5C1D-49F2-A89C-DF941565A23B}" destId="{39869D51-02EB-4EE5-B9E0-3A6A7B0F4968}" srcOrd="2" destOrd="0" presId="urn:microsoft.com/office/officeart/2008/layout/LinedList"/>
    <dgm:cxn modelId="{CF38787F-D702-4C37-97C2-949AE4BC4D56}" type="presParOf" srcId="{2B24853E-5C1D-49F2-A89C-DF941565A23B}" destId="{7B8D530E-2423-4986-A46A-300699292854}" srcOrd="3" destOrd="0" presId="urn:microsoft.com/office/officeart/2008/layout/LinedList"/>
    <dgm:cxn modelId="{DBA83EB5-2942-4B86-9FAD-50F724374DB2}" type="presParOf" srcId="{7B8D530E-2423-4986-A46A-300699292854}" destId="{AB7BEF40-B110-4776-A7CB-1EB66A3A06E4}" srcOrd="0" destOrd="0" presId="urn:microsoft.com/office/officeart/2008/layout/LinedList"/>
    <dgm:cxn modelId="{2BA16517-7A28-453F-873D-EF91AA7BA9E9}" type="presParOf" srcId="{7B8D530E-2423-4986-A46A-300699292854}" destId="{D2AB7A1C-DA6C-4895-B62D-ACD8C9EDCEEA}" srcOrd="1" destOrd="0" presId="urn:microsoft.com/office/officeart/2008/layout/LinedList"/>
    <dgm:cxn modelId="{AFE6EA36-CA53-4CAF-85DC-CE2D457ABCBA}" type="presParOf" srcId="{2B24853E-5C1D-49F2-A89C-DF941565A23B}" destId="{B0A73843-A8E9-4CFC-807A-2693AE7557E3}" srcOrd="4" destOrd="0" presId="urn:microsoft.com/office/officeart/2008/layout/LinedList"/>
    <dgm:cxn modelId="{B0FD66FE-6D25-4CF1-8E20-0E33F00ED51C}" type="presParOf" srcId="{2B24853E-5C1D-49F2-A89C-DF941565A23B}" destId="{B3F75231-3BB8-4603-AB07-C3ADB3C6CB53}" srcOrd="5" destOrd="0" presId="urn:microsoft.com/office/officeart/2008/layout/LinedList"/>
    <dgm:cxn modelId="{D35D9B33-F750-4A96-BAF2-B7677330209F}" type="presParOf" srcId="{B3F75231-3BB8-4603-AB07-C3ADB3C6CB53}" destId="{8D462F5C-F193-4493-8ABA-A4C38DA4BA07}" srcOrd="0" destOrd="0" presId="urn:microsoft.com/office/officeart/2008/layout/LinedList"/>
    <dgm:cxn modelId="{643DD396-8B1E-44CA-B155-BCC8F3F11DFC}" type="presParOf" srcId="{B3F75231-3BB8-4603-AB07-C3ADB3C6CB53}" destId="{0BFA00BC-E0AD-4CE0-BB4B-2474BE66AE8D}" srcOrd="1" destOrd="0" presId="urn:microsoft.com/office/officeart/2008/layout/LinedList"/>
    <dgm:cxn modelId="{6BFA0A5C-6738-4605-9D03-20296C79E9A6}" type="presParOf" srcId="{2B24853E-5C1D-49F2-A89C-DF941565A23B}" destId="{58496717-489F-48C7-B277-D4B62AAA2426}" srcOrd="6" destOrd="0" presId="urn:microsoft.com/office/officeart/2008/layout/LinedList"/>
    <dgm:cxn modelId="{EB605471-E338-4ABC-B6E6-E1D9A44D40E8}" type="presParOf" srcId="{2B24853E-5C1D-49F2-A89C-DF941565A23B}" destId="{B36DF822-2C91-4995-BBD5-8D0051F1C082}" srcOrd="7" destOrd="0" presId="urn:microsoft.com/office/officeart/2008/layout/LinedList"/>
    <dgm:cxn modelId="{EEBAB1B1-46C8-473B-AF08-37FD5A961CC7}" type="presParOf" srcId="{B36DF822-2C91-4995-BBD5-8D0051F1C082}" destId="{0E568E0A-E616-42A7-9E07-825350FCA521}" srcOrd="0" destOrd="0" presId="urn:microsoft.com/office/officeart/2008/layout/LinedList"/>
    <dgm:cxn modelId="{A7B9C170-DD75-455B-B039-06C64ACFAA76}" type="presParOf" srcId="{B36DF822-2C91-4995-BBD5-8D0051F1C082}" destId="{E7B8C3D1-0CA5-4F5F-88AA-FB681573EE15}" srcOrd="1" destOrd="0" presId="urn:microsoft.com/office/officeart/2008/layout/LinedList"/>
    <dgm:cxn modelId="{A19B03EC-7342-457D-8DB7-070F9901718A}" type="presParOf" srcId="{2B24853E-5C1D-49F2-A89C-DF941565A23B}" destId="{B337017C-81F9-41CE-B202-A00F95E78000}" srcOrd="8" destOrd="0" presId="urn:microsoft.com/office/officeart/2008/layout/LinedList"/>
    <dgm:cxn modelId="{670B78B3-5628-44DF-A020-1A382CBDC3B4}" type="presParOf" srcId="{2B24853E-5C1D-49F2-A89C-DF941565A23B}" destId="{9BBED160-3F0D-4934-83EF-8AB739D0A8C6}" srcOrd="9" destOrd="0" presId="urn:microsoft.com/office/officeart/2008/layout/LinedList"/>
    <dgm:cxn modelId="{301EB774-00CC-4769-A3EE-419BCDABF530}" type="presParOf" srcId="{9BBED160-3F0D-4934-83EF-8AB739D0A8C6}" destId="{BE4EF76C-68E5-4449-8EBD-AB67442DF40F}" srcOrd="0" destOrd="0" presId="urn:microsoft.com/office/officeart/2008/layout/LinedList"/>
    <dgm:cxn modelId="{CF5C1935-EECB-44CA-8F37-C0E40997AB61}" type="presParOf" srcId="{9BBED160-3F0D-4934-83EF-8AB739D0A8C6}" destId="{79227AD9-32AC-4F34-BAE4-1C73B36F59F4}" srcOrd="1" destOrd="0" presId="urn:microsoft.com/office/officeart/2008/layout/LinedList"/>
    <dgm:cxn modelId="{2FF73229-F5BD-4B2C-BFB7-C2124CB47B4F}" type="presParOf" srcId="{2B24853E-5C1D-49F2-A89C-DF941565A23B}" destId="{BF490C71-CDB3-4A30-98C9-75346E68AB34}" srcOrd="10" destOrd="0" presId="urn:microsoft.com/office/officeart/2008/layout/LinedList"/>
    <dgm:cxn modelId="{26A6FDBD-F2AD-4B05-8EFF-15733AD4D524}" type="presParOf" srcId="{2B24853E-5C1D-49F2-A89C-DF941565A23B}" destId="{7174F15A-0F77-4680-92F3-6C49337E6594}" srcOrd="11" destOrd="0" presId="urn:microsoft.com/office/officeart/2008/layout/LinedList"/>
    <dgm:cxn modelId="{F14A739A-898A-49E8-AAB8-3D329C4046BB}" type="presParOf" srcId="{7174F15A-0F77-4680-92F3-6C49337E6594}" destId="{35254AC0-88C4-449F-B4E3-B899226EB34F}" srcOrd="0" destOrd="0" presId="urn:microsoft.com/office/officeart/2008/layout/LinedList"/>
    <dgm:cxn modelId="{D1ACC919-49D7-44D4-9CF1-153D254BFDD6}" type="presParOf" srcId="{7174F15A-0F77-4680-92F3-6C49337E6594}" destId="{8D720151-51D7-4F44-B221-9E66D798B131}" srcOrd="1" destOrd="0" presId="urn:microsoft.com/office/officeart/2008/layout/LinedList"/>
    <dgm:cxn modelId="{04CBA6D3-3D77-4C41-BAC5-7874DE7F9E90}" type="presParOf" srcId="{2B24853E-5C1D-49F2-A89C-DF941565A23B}" destId="{BE86C8CD-68B6-4D11-A920-01A10B0DD879}" srcOrd="12" destOrd="0" presId="urn:microsoft.com/office/officeart/2008/layout/LinedList"/>
    <dgm:cxn modelId="{A3D46BD0-280A-4BA8-801F-0F2B38164FB8}" type="presParOf" srcId="{2B24853E-5C1D-49F2-A89C-DF941565A23B}" destId="{4EE2F7BE-4C78-4F25-82FB-21AAB4955E5A}" srcOrd="13" destOrd="0" presId="urn:microsoft.com/office/officeart/2008/layout/LinedList"/>
    <dgm:cxn modelId="{DCA1E64F-D838-493E-A5F3-46D835326892}" type="presParOf" srcId="{4EE2F7BE-4C78-4F25-82FB-21AAB4955E5A}" destId="{51D391A9-D88A-48A5-83E4-ADC0F8E7254B}" srcOrd="0" destOrd="0" presId="urn:microsoft.com/office/officeart/2008/layout/LinedList"/>
    <dgm:cxn modelId="{9B6E184B-4C30-4506-9324-44C5658C2EA6}" type="presParOf" srcId="{4EE2F7BE-4C78-4F25-82FB-21AAB4955E5A}" destId="{A41DCA28-DEFC-44A7-A416-12722D812381}" srcOrd="1" destOrd="0" presId="urn:microsoft.com/office/officeart/2008/layout/LinedList"/>
    <dgm:cxn modelId="{E965F1A7-69CD-4F39-AC96-81F35DE618D1}" type="presParOf" srcId="{2B24853E-5C1D-49F2-A89C-DF941565A23B}" destId="{29C79D86-31B2-4506-B938-35FA1E0CE50B}" srcOrd="14" destOrd="0" presId="urn:microsoft.com/office/officeart/2008/layout/LinedList"/>
    <dgm:cxn modelId="{1DD411B9-1816-43A6-82C0-2A9499D3E25F}" type="presParOf" srcId="{2B24853E-5C1D-49F2-A89C-DF941565A23B}" destId="{00DD364A-083F-4311-B7B1-4C893E0B9111}" srcOrd="15" destOrd="0" presId="urn:microsoft.com/office/officeart/2008/layout/LinedList"/>
    <dgm:cxn modelId="{DB89FB7B-85B8-434B-ABD5-86A5B4BEF514}" type="presParOf" srcId="{00DD364A-083F-4311-B7B1-4C893E0B9111}" destId="{55760FF1-AB23-410E-9F8A-AA9BB82A3944}" srcOrd="0" destOrd="0" presId="urn:microsoft.com/office/officeart/2008/layout/LinedList"/>
    <dgm:cxn modelId="{B6A19556-D3A5-4261-BBAB-2B4C9A913536}" type="presParOf" srcId="{00DD364A-083F-4311-B7B1-4C893E0B9111}" destId="{27DC3643-2E09-4E82-9DAA-B6CBBF6858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73AED5-C54F-40E7-8FE6-84ADC99440C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2EBB4A6-B9C8-4D61-9E0D-38638C4E9883}">
      <dgm:prSet/>
      <dgm:spPr>
        <a:scene3d>
          <a:camera prst="orthographicFront"/>
          <a:lightRig rig="threePt" dir="t"/>
        </a:scene3d>
        <a:sp3d>
          <a:bevelT/>
        </a:sp3d>
      </dgm:spPr>
      <dgm:t>
        <a:bodyPr anchor="t"/>
        <a:lstStyle/>
        <a:p>
          <a:pPr algn="l"/>
          <a:r>
            <a:rPr lang="en-US" b="0"/>
            <a:t>Elements from </a:t>
          </a:r>
          <a:r>
            <a:rPr lang="en-US" b="0" i="1">
              <a:solidFill>
                <a:schemeClr val="accent1">
                  <a:lumMod val="60000"/>
                  <a:lumOff val="40000"/>
                </a:schemeClr>
              </a:solidFill>
            </a:rPr>
            <a:t>short-term</a:t>
          </a:r>
          <a:r>
            <a:rPr lang="en-US" b="0"/>
            <a:t> transactions or other events recognized </a:t>
          </a:r>
          <a:r>
            <a:rPr lang="en-US" b="0" i="1"/>
            <a:t>as the </a:t>
          </a:r>
          <a:r>
            <a:rPr lang="en-US" b="0" i="1">
              <a:solidFill>
                <a:schemeClr val="accent1">
                  <a:lumMod val="60000"/>
                  <a:lumOff val="40000"/>
                </a:schemeClr>
              </a:solidFill>
            </a:rPr>
            <a:t>underlying transaction or other event occurs</a:t>
          </a:r>
          <a:endParaRPr lang="en-US">
            <a:solidFill>
              <a:schemeClr val="accent1">
                <a:lumMod val="60000"/>
                <a:lumOff val="40000"/>
              </a:schemeClr>
            </a:solidFill>
          </a:endParaRPr>
        </a:p>
      </dgm:t>
    </dgm:pt>
    <dgm:pt modelId="{F2DC6B99-BF81-417C-B387-A683A121DD20}" type="parTrans" cxnId="{8E1C5ED8-D453-466F-8939-CCE02CCDD27D}">
      <dgm:prSet/>
      <dgm:spPr/>
      <dgm:t>
        <a:bodyPr/>
        <a:lstStyle/>
        <a:p>
          <a:endParaRPr lang="en-US"/>
        </a:p>
      </dgm:t>
    </dgm:pt>
    <dgm:pt modelId="{1659F19C-62A5-4DE2-90A1-40F01C683BE2}" type="sibTrans" cxnId="{8E1C5ED8-D453-466F-8939-CCE02CCDD27D}">
      <dgm:prSet/>
      <dgm:spPr/>
      <dgm:t>
        <a:bodyPr/>
        <a:lstStyle/>
        <a:p>
          <a:endParaRPr lang="en-US"/>
        </a:p>
      </dgm:t>
    </dgm:pt>
    <dgm:pt modelId="{A7A3A57B-BB81-42DE-976C-15649844D10E}">
      <dgm:prSet/>
      <dgm:spPr>
        <a:scene3d>
          <a:camera prst="orthographicFront"/>
          <a:lightRig rig="threePt" dir="t"/>
        </a:scene3d>
        <a:sp3d>
          <a:bevelT/>
        </a:sp3d>
      </dgm:spPr>
      <dgm:t>
        <a:bodyPr anchor="t"/>
        <a:lstStyle/>
        <a:p>
          <a:pPr algn="l"/>
          <a:r>
            <a:rPr lang="en-US" b="0"/>
            <a:t>Elements from </a:t>
          </a:r>
          <a:r>
            <a:rPr lang="en-US" b="0" i="1">
              <a:solidFill>
                <a:schemeClr val="accent3">
                  <a:lumMod val="20000"/>
                  <a:lumOff val="80000"/>
                </a:schemeClr>
              </a:solidFill>
            </a:rPr>
            <a:t>long-term</a:t>
          </a:r>
          <a:r>
            <a:rPr lang="en-US" b="0"/>
            <a:t> transactions and other events recognized </a:t>
          </a:r>
          <a:r>
            <a:rPr lang="en-US" b="0" i="1">
              <a:solidFill>
                <a:schemeClr val="accent3">
                  <a:lumMod val="20000"/>
                  <a:lumOff val="80000"/>
                </a:schemeClr>
              </a:solidFill>
            </a:rPr>
            <a:t>when</a:t>
          </a:r>
          <a:r>
            <a:rPr lang="en-US" b="0">
              <a:solidFill>
                <a:schemeClr val="accent3">
                  <a:lumMod val="20000"/>
                  <a:lumOff val="80000"/>
                </a:schemeClr>
              </a:solidFill>
            </a:rPr>
            <a:t> </a:t>
          </a:r>
          <a:r>
            <a:rPr lang="en-US" b="0" i="1">
              <a:solidFill>
                <a:schemeClr val="accent3">
                  <a:lumMod val="20000"/>
                  <a:lumOff val="80000"/>
                </a:schemeClr>
              </a:solidFill>
            </a:rPr>
            <a:t>payments are due</a:t>
          </a:r>
          <a:endParaRPr lang="en-US">
            <a:solidFill>
              <a:schemeClr val="accent3">
                <a:lumMod val="20000"/>
                <a:lumOff val="80000"/>
              </a:schemeClr>
            </a:solidFill>
          </a:endParaRPr>
        </a:p>
      </dgm:t>
    </dgm:pt>
    <dgm:pt modelId="{DE8796E6-5E00-4E72-9910-FB23FB793CF4}" type="parTrans" cxnId="{8FA23D9F-444B-474D-90DC-A4F7D9C4A2AD}">
      <dgm:prSet/>
      <dgm:spPr/>
      <dgm:t>
        <a:bodyPr/>
        <a:lstStyle/>
        <a:p>
          <a:endParaRPr lang="en-US"/>
        </a:p>
      </dgm:t>
    </dgm:pt>
    <dgm:pt modelId="{7546F6F8-F66F-4E9A-9EDA-762EABB9A108}" type="sibTrans" cxnId="{8FA23D9F-444B-474D-90DC-A4F7D9C4A2AD}">
      <dgm:prSet/>
      <dgm:spPr/>
      <dgm:t>
        <a:bodyPr/>
        <a:lstStyle/>
        <a:p>
          <a:endParaRPr lang="en-US"/>
        </a:p>
      </dgm:t>
    </dgm:pt>
    <dgm:pt modelId="{EB66F5DC-BEEB-4CC0-9099-E4EBB4EE0D33}">
      <dgm:prSet/>
      <dgm:spPr>
        <a:scene3d>
          <a:camera prst="orthographicFront"/>
          <a:lightRig rig="threePt" dir="t"/>
        </a:scene3d>
        <a:sp3d>
          <a:bevelT/>
        </a:sp3d>
      </dgm:spPr>
      <dgm:t>
        <a:bodyPr/>
        <a:lstStyle/>
        <a:p>
          <a:r>
            <a:rPr lang="en-US" b="0" dirty="0"/>
            <a:t>Financial assets: cash, assets that are available to be converted to cash, and assets that are consumable in lieu of cash</a:t>
          </a:r>
        </a:p>
        <a:p>
          <a:r>
            <a:rPr lang="en-US" b="0" dirty="0"/>
            <a:t>Financial liabilities: ALL liabilities</a:t>
          </a:r>
          <a:endParaRPr lang="en-US" dirty="0"/>
        </a:p>
      </dgm:t>
    </dgm:pt>
    <dgm:pt modelId="{F6241DA4-6198-4221-A69A-171EFF1786DA}" type="parTrans" cxnId="{F6E5A0F3-A459-4658-AB55-E9BA35F62B5B}">
      <dgm:prSet/>
      <dgm:spPr/>
      <dgm:t>
        <a:bodyPr/>
        <a:lstStyle/>
        <a:p>
          <a:endParaRPr lang="en-US"/>
        </a:p>
      </dgm:t>
    </dgm:pt>
    <dgm:pt modelId="{39C4E1E3-0B3C-4018-84EB-D07515BDEF89}" type="sibTrans" cxnId="{F6E5A0F3-A459-4658-AB55-E9BA35F62B5B}">
      <dgm:prSet/>
      <dgm:spPr/>
      <dgm:t>
        <a:bodyPr/>
        <a:lstStyle/>
        <a:p>
          <a:endParaRPr lang="en-US"/>
        </a:p>
      </dgm:t>
    </dgm:pt>
    <dgm:pt modelId="{0A9969F7-887B-4012-B382-26111C3FD7C6}" type="pres">
      <dgm:prSet presAssocID="{6B73AED5-C54F-40E7-8FE6-84ADC99440C2}" presName="diagram" presStyleCnt="0">
        <dgm:presLayoutVars>
          <dgm:dir/>
          <dgm:resizeHandles val="exact"/>
        </dgm:presLayoutVars>
      </dgm:prSet>
      <dgm:spPr/>
    </dgm:pt>
    <dgm:pt modelId="{E7F099F7-4837-4E7A-A33F-F6E1C255149B}" type="pres">
      <dgm:prSet presAssocID="{C2EBB4A6-B9C8-4D61-9E0D-38638C4E9883}" presName="node" presStyleLbl="node1" presStyleIdx="0" presStyleCnt="3">
        <dgm:presLayoutVars>
          <dgm:bulletEnabled val="1"/>
        </dgm:presLayoutVars>
      </dgm:prSet>
      <dgm:spPr/>
    </dgm:pt>
    <dgm:pt modelId="{ACBA9F44-F5D5-4D26-A303-6C6C21EA98B3}" type="pres">
      <dgm:prSet presAssocID="{1659F19C-62A5-4DE2-90A1-40F01C683BE2}" presName="sibTrans" presStyleCnt="0"/>
      <dgm:spPr>
        <a:scene3d>
          <a:camera prst="orthographicFront"/>
          <a:lightRig rig="threePt" dir="t"/>
        </a:scene3d>
        <a:sp3d>
          <a:bevelT/>
        </a:sp3d>
      </dgm:spPr>
    </dgm:pt>
    <dgm:pt modelId="{29AC1FA2-6A93-4D9F-9656-D6104DE54AB7}" type="pres">
      <dgm:prSet presAssocID="{A7A3A57B-BB81-42DE-976C-15649844D10E}" presName="node" presStyleLbl="node1" presStyleIdx="1" presStyleCnt="3">
        <dgm:presLayoutVars>
          <dgm:bulletEnabled val="1"/>
        </dgm:presLayoutVars>
      </dgm:prSet>
      <dgm:spPr/>
    </dgm:pt>
    <dgm:pt modelId="{B9A05E06-BEA4-49A4-9319-AE396C49362D}" type="pres">
      <dgm:prSet presAssocID="{7546F6F8-F66F-4E9A-9EDA-762EABB9A108}" presName="sibTrans" presStyleCnt="0"/>
      <dgm:spPr>
        <a:scene3d>
          <a:camera prst="orthographicFront"/>
          <a:lightRig rig="threePt" dir="t"/>
        </a:scene3d>
        <a:sp3d>
          <a:bevelT/>
        </a:sp3d>
      </dgm:spPr>
    </dgm:pt>
    <dgm:pt modelId="{9F393991-6598-4B91-970A-611A1767DA69}" type="pres">
      <dgm:prSet presAssocID="{EB66F5DC-BEEB-4CC0-9099-E4EBB4EE0D33}" presName="node" presStyleLbl="node1" presStyleIdx="2" presStyleCnt="3" custLinFactNeighborX="974" custLinFactNeighborY="-8930">
        <dgm:presLayoutVars>
          <dgm:bulletEnabled val="1"/>
        </dgm:presLayoutVars>
      </dgm:prSet>
      <dgm:spPr/>
    </dgm:pt>
  </dgm:ptLst>
  <dgm:cxnLst>
    <dgm:cxn modelId="{0192BD4B-3D34-47B1-B7AE-9EF89CC16EBF}" type="presOf" srcId="{C2EBB4A6-B9C8-4D61-9E0D-38638C4E9883}" destId="{E7F099F7-4837-4E7A-A33F-F6E1C255149B}" srcOrd="0" destOrd="0" presId="urn:microsoft.com/office/officeart/2005/8/layout/default"/>
    <dgm:cxn modelId="{B08B074D-E27C-4B17-9FBA-B4EBD33DBC09}" type="presOf" srcId="{A7A3A57B-BB81-42DE-976C-15649844D10E}" destId="{29AC1FA2-6A93-4D9F-9656-D6104DE54AB7}" srcOrd="0" destOrd="0" presId="urn:microsoft.com/office/officeart/2005/8/layout/default"/>
    <dgm:cxn modelId="{7700DE89-3FCF-4008-894B-7D8AD85B928A}" type="presOf" srcId="{EB66F5DC-BEEB-4CC0-9099-E4EBB4EE0D33}" destId="{9F393991-6598-4B91-970A-611A1767DA69}" srcOrd="0" destOrd="0" presId="urn:microsoft.com/office/officeart/2005/8/layout/default"/>
    <dgm:cxn modelId="{8FA23D9F-444B-474D-90DC-A4F7D9C4A2AD}" srcId="{6B73AED5-C54F-40E7-8FE6-84ADC99440C2}" destId="{A7A3A57B-BB81-42DE-976C-15649844D10E}" srcOrd="1" destOrd="0" parTransId="{DE8796E6-5E00-4E72-9910-FB23FB793CF4}" sibTransId="{7546F6F8-F66F-4E9A-9EDA-762EABB9A108}"/>
    <dgm:cxn modelId="{8E1C5ED8-D453-466F-8939-CCE02CCDD27D}" srcId="{6B73AED5-C54F-40E7-8FE6-84ADC99440C2}" destId="{C2EBB4A6-B9C8-4D61-9E0D-38638C4E9883}" srcOrd="0" destOrd="0" parTransId="{F2DC6B99-BF81-417C-B387-A683A121DD20}" sibTransId="{1659F19C-62A5-4DE2-90A1-40F01C683BE2}"/>
    <dgm:cxn modelId="{F6E5A0F3-A459-4658-AB55-E9BA35F62B5B}" srcId="{6B73AED5-C54F-40E7-8FE6-84ADC99440C2}" destId="{EB66F5DC-BEEB-4CC0-9099-E4EBB4EE0D33}" srcOrd="2" destOrd="0" parTransId="{F6241DA4-6198-4221-A69A-171EFF1786DA}" sibTransId="{39C4E1E3-0B3C-4018-84EB-D07515BDEF89}"/>
    <dgm:cxn modelId="{2F149CF8-683C-4B70-A231-046E61D98C27}" type="presOf" srcId="{6B73AED5-C54F-40E7-8FE6-84ADC99440C2}" destId="{0A9969F7-887B-4012-B382-26111C3FD7C6}" srcOrd="0" destOrd="0" presId="urn:microsoft.com/office/officeart/2005/8/layout/default"/>
    <dgm:cxn modelId="{2B8E63E3-F10D-4FC3-AF08-64544F6F93F7}" type="presParOf" srcId="{0A9969F7-887B-4012-B382-26111C3FD7C6}" destId="{E7F099F7-4837-4E7A-A33F-F6E1C255149B}" srcOrd="0" destOrd="0" presId="urn:microsoft.com/office/officeart/2005/8/layout/default"/>
    <dgm:cxn modelId="{697DC112-7B31-40E5-AE43-052FF85144D0}" type="presParOf" srcId="{0A9969F7-887B-4012-B382-26111C3FD7C6}" destId="{ACBA9F44-F5D5-4D26-A303-6C6C21EA98B3}" srcOrd="1" destOrd="0" presId="urn:microsoft.com/office/officeart/2005/8/layout/default"/>
    <dgm:cxn modelId="{8FDBB3FC-8FF6-43FF-B1BF-5CEFFB7C783B}" type="presParOf" srcId="{0A9969F7-887B-4012-B382-26111C3FD7C6}" destId="{29AC1FA2-6A93-4D9F-9656-D6104DE54AB7}" srcOrd="2" destOrd="0" presId="urn:microsoft.com/office/officeart/2005/8/layout/default"/>
    <dgm:cxn modelId="{EC0BCC7A-174F-472E-A2EA-047E4DBF187B}" type="presParOf" srcId="{0A9969F7-887B-4012-B382-26111C3FD7C6}" destId="{B9A05E06-BEA4-49A4-9319-AE396C49362D}" srcOrd="3" destOrd="0" presId="urn:microsoft.com/office/officeart/2005/8/layout/default"/>
    <dgm:cxn modelId="{32C8AEE8-5252-4EF7-895F-8C04CDFCB7A3}" type="presParOf" srcId="{0A9969F7-887B-4012-B382-26111C3FD7C6}" destId="{9F393991-6598-4B91-970A-611A1767DA6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t" anchorCtr="0">
          <a:noAutofit/>
        </a:bodyPr>
        <a:lstStyle/>
        <a:p>
          <a:pPr marL="60325" lvl="0" indent="0" algn="l" defTabSz="933450">
            <a:lnSpc>
              <a:spcPct val="90000"/>
            </a:lnSpc>
            <a:spcBef>
              <a:spcPct val="0"/>
            </a:spcBef>
            <a:spcAft>
              <a:spcPct val="35000"/>
            </a:spcAft>
            <a:buNone/>
          </a:pPr>
          <a:r>
            <a:rPr lang="en-US" sz="2100" b="0" kern="1200"/>
            <a:t>The Board issued an Exposure Draft of a Concepts Statement on recognition of financial statement elements</a:t>
          </a:r>
          <a:endParaRPr lang="en-US" sz="2100" kern="1200"/>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t" anchorCtr="0">
          <a:noAutofit/>
        </a:bodyPr>
        <a:lstStyle/>
        <a:p>
          <a:pPr marL="60325" lvl="0" indent="0" algn="l" defTabSz="933450">
            <a:lnSpc>
              <a:spcPct val="90000"/>
            </a:lnSpc>
            <a:spcBef>
              <a:spcPct val="0"/>
            </a:spcBef>
            <a:spcAft>
              <a:spcPct val="35000"/>
            </a:spcAft>
            <a:buNone/>
          </a:pPr>
          <a:r>
            <a:rPr lang="en-US" sz="2100" b="0" kern="1200" dirty="0"/>
            <a:t>Recognition concepts are one of the components needed to complete the conceptual framework </a:t>
          </a:r>
          <a:endParaRPr lang="en-US" sz="2100" kern="1200" dirty="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t" anchorCtr="0">
          <a:noAutofit/>
        </a:bodyPr>
        <a:lstStyle/>
        <a:p>
          <a:pPr marL="60325" lvl="0" indent="0" algn="l" defTabSz="933450">
            <a:lnSpc>
              <a:spcPct val="90000"/>
            </a:lnSpc>
            <a:spcBef>
              <a:spcPct val="0"/>
            </a:spcBef>
            <a:spcAft>
              <a:spcPct val="35000"/>
            </a:spcAft>
            <a:buNone/>
          </a:pPr>
          <a:r>
            <a:rPr lang="en-US" sz="2100" b="0" kern="1200" dirty="0"/>
            <a:t>A final Concepts Statement is scheduled to be considered for issuance in Q2 2023</a:t>
          </a:r>
        </a:p>
      </dsp:txBody>
      <dsp:txXfrm>
        <a:off x="6011066" y="1423141"/>
        <a:ext cx="1990996" cy="28253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00B3C-9DE7-457D-8545-385BFCF39F65}">
      <dsp:nvSpPr>
        <dsp:cNvPr id="0" name=""/>
        <dsp:cNvSpPr/>
      </dsp:nvSpPr>
      <dsp:spPr>
        <a:xfrm>
          <a:off x="41" y="55003"/>
          <a:ext cx="4000609" cy="748800"/>
        </a:xfrm>
        <a:prstGeom prst="rect">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0" kern="1200"/>
            <a:t>Short-Term Transactions</a:t>
          </a:r>
          <a:endParaRPr lang="en-US" sz="2600" kern="1200"/>
        </a:p>
      </dsp:txBody>
      <dsp:txXfrm>
        <a:off x="41" y="55003"/>
        <a:ext cx="4000609" cy="748800"/>
      </dsp:txXfrm>
    </dsp:sp>
    <dsp:sp modelId="{D0DECC91-4131-4D5B-ACF8-54BF9ED36874}">
      <dsp:nvSpPr>
        <dsp:cNvPr id="0" name=""/>
        <dsp:cNvSpPr/>
      </dsp:nvSpPr>
      <dsp:spPr>
        <a:xfrm>
          <a:off x="41" y="803804"/>
          <a:ext cx="4000609" cy="128466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None/>
          </a:pPr>
          <a:r>
            <a:rPr lang="en-US" sz="2400" kern="1200" baseline="0"/>
            <a:t>	Period from inception to conclusion is one year or less</a:t>
          </a:r>
          <a:endParaRPr lang="en-US" sz="2400" kern="1200"/>
        </a:p>
      </dsp:txBody>
      <dsp:txXfrm>
        <a:off x="41" y="803804"/>
        <a:ext cx="4000609" cy="1284660"/>
      </dsp:txXfrm>
    </dsp:sp>
    <dsp:sp modelId="{9A73264F-CF56-48AC-8F3F-3E448E418F80}">
      <dsp:nvSpPr>
        <dsp:cNvPr id="0" name=""/>
        <dsp:cNvSpPr/>
      </dsp:nvSpPr>
      <dsp:spPr>
        <a:xfrm>
          <a:off x="4560736" y="55003"/>
          <a:ext cx="4000609" cy="748800"/>
        </a:xfrm>
        <a:prstGeom prst="rect">
          <a:avLst/>
        </a:prstGeom>
        <a:solidFill>
          <a:schemeClr val="accent2">
            <a:shade val="80000"/>
            <a:hueOff val="776861"/>
            <a:satOff val="-53511"/>
            <a:lumOff val="36304"/>
            <a:alphaOff val="0"/>
          </a:schemeClr>
        </a:solidFill>
        <a:ln w="12700" cap="flat" cmpd="sng" algn="ctr">
          <a:solidFill>
            <a:schemeClr val="accent2">
              <a:shade val="80000"/>
              <a:hueOff val="776861"/>
              <a:satOff val="-53511"/>
              <a:lumOff val="36304"/>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0" kern="1200"/>
            <a:t>Long-Term Transactions</a:t>
          </a:r>
          <a:endParaRPr lang="en-US" sz="2600" kern="1200"/>
        </a:p>
      </dsp:txBody>
      <dsp:txXfrm>
        <a:off x="4560736" y="55003"/>
        <a:ext cx="4000609" cy="748800"/>
      </dsp:txXfrm>
    </dsp:sp>
    <dsp:sp modelId="{B8E007A4-DAF4-4B4D-8892-4A617846D982}">
      <dsp:nvSpPr>
        <dsp:cNvPr id="0" name=""/>
        <dsp:cNvSpPr/>
      </dsp:nvSpPr>
      <dsp:spPr>
        <a:xfrm>
          <a:off x="4560736" y="803804"/>
          <a:ext cx="4000609" cy="128466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None/>
          </a:pPr>
          <a:r>
            <a:rPr lang="en-US" sz="2400" kern="1200" baseline="0"/>
            <a:t>	Period from inception to conclusion is more than one year</a:t>
          </a:r>
          <a:endParaRPr lang="en-US" sz="2400" kern="1200"/>
        </a:p>
      </dsp:txBody>
      <dsp:txXfrm>
        <a:off x="4560736" y="803804"/>
        <a:ext cx="4000609" cy="12846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05F1C-C90A-4A2E-89EC-3EB1B44D674E}">
      <dsp:nvSpPr>
        <dsp:cNvPr id="0" name=""/>
        <dsp:cNvSpPr/>
      </dsp:nvSpPr>
      <dsp:spPr>
        <a:xfrm>
          <a:off x="0" y="0"/>
          <a:ext cx="73897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71AAB3-63D0-40BE-B086-6D96EDD3A0CF}">
      <dsp:nvSpPr>
        <dsp:cNvPr id="0" name=""/>
        <dsp:cNvSpPr/>
      </dsp:nvSpPr>
      <dsp:spPr>
        <a:xfrm>
          <a:off x="0" y="0"/>
          <a:ext cx="1477956" cy="1277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Inception</a:t>
          </a:r>
          <a:r>
            <a:rPr lang="en-US" sz="1900" kern="1200"/>
            <a:t> </a:t>
          </a:r>
        </a:p>
      </dsp:txBody>
      <dsp:txXfrm>
        <a:off x="0" y="0"/>
        <a:ext cx="1477956" cy="1277272"/>
      </dsp:txXfrm>
    </dsp:sp>
    <dsp:sp modelId="{3010B783-1227-4427-85DE-24A05436F631}">
      <dsp:nvSpPr>
        <dsp:cNvPr id="0" name=""/>
        <dsp:cNvSpPr/>
      </dsp:nvSpPr>
      <dsp:spPr>
        <a:xfrm>
          <a:off x="1588803" y="58001"/>
          <a:ext cx="5800980" cy="1160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generally is when a party to the transaction takes an action that results in the initial recognition of an asset or liability</a:t>
          </a:r>
        </a:p>
      </dsp:txBody>
      <dsp:txXfrm>
        <a:off x="1588803" y="58001"/>
        <a:ext cx="5800980" cy="1160022"/>
      </dsp:txXfrm>
    </dsp:sp>
    <dsp:sp modelId="{EECDA9B7-3FBD-41A8-814C-522F0258EAAC}">
      <dsp:nvSpPr>
        <dsp:cNvPr id="0" name=""/>
        <dsp:cNvSpPr/>
      </dsp:nvSpPr>
      <dsp:spPr>
        <a:xfrm>
          <a:off x="1477956" y="1218024"/>
          <a:ext cx="59118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D72B36-893F-419E-9736-FDEE2EF932AD}">
      <dsp:nvSpPr>
        <dsp:cNvPr id="0" name=""/>
        <dsp:cNvSpPr/>
      </dsp:nvSpPr>
      <dsp:spPr>
        <a:xfrm>
          <a:off x="0" y="1277272"/>
          <a:ext cx="73897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D09827-1625-40C3-A481-5754C6FF93C6}">
      <dsp:nvSpPr>
        <dsp:cNvPr id="0" name=""/>
        <dsp:cNvSpPr/>
      </dsp:nvSpPr>
      <dsp:spPr>
        <a:xfrm>
          <a:off x="0" y="1277272"/>
          <a:ext cx="1477956" cy="1277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Conclusion</a:t>
          </a:r>
          <a:r>
            <a:rPr lang="en-US" sz="1900" kern="1200"/>
            <a:t> </a:t>
          </a:r>
        </a:p>
      </dsp:txBody>
      <dsp:txXfrm>
        <a:off x="0" y="1277272"/>
        <a:ext cx="1477956" cy="1277272"/>
      </dsp:txXfrm>
    </dsp:sp>
    <dsp:sp modelId="{2378C0ED-6B91-44CB-8175-6940C8427702}">
      <dsp:nvSpPr>
        <dsp:cNvPr id="0" name=""/>
        <dsp:cNvSpPr/>
      </dsp:nvSpPr>
      <dsp:spPr>
        <a:xfrm>
          <a:off x="1588803" y="1335273"/>
          <a:ext cx="5800980" cy="1160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generally is when the final payment of cash or other financial assets is due according to the terms of the binding arrangement (or estimated payments) </a:t>
          </a:r>
        </a:p>
      </dsp:txBody>
      <dsp:txXfrm>
        <a:off x="1588803" y="1335273"/>
        <a:ext cx="5800980" cy="1160022"/>
      </dsp:txXfrm>
    </dsp:sp>
    <dsp:sp modelId="{B7858819-919E-400D-9DDF-9A9AB7F13A00}">
      <dsp:nvSpPr>
        <dsp:cNvPr id="0" name=""/>
        <dsp:cNvSpPr/>
      </dsp:nvSpPr>
      <dsp:spPr>
        <a:xfrm>
          <a:off x="1477956" y="2495296"/>
          <a:ext cx="59118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91625-C3CA-4510-B490-2253014F305C}">
      <dsp:nvSpPr>
        <dsp:cNvPr id="0" name=""/>
        <dsp:cNvSpPr/>
      </dsp:nvSpPr>
      <dsp:spPr>
        <a:xfrm>
          <a:off x="3871554" y="1626809"/>
          <a:ext cx="1967157" cy="682815"/>
        </a:xfrm>
        <a:custGeom>
          <a:avLst/>
          <a:gdLst/>
          <a:ahLst/>
          <a:cxnLst/>
          <a:rect l="0" t="0" r="0" b="0"/>
          <a:pathLst>
            <a:path>
              <a:moveTo>
                <a:pt x="0" y="0"/>
              </a:moveTo>
              <a:lnTo>
                <a:pt x="0" y="341407"/>
              </a:lnTo>
              <a:lnTo>
                <a:pt x="1967157" y="341407"/>
              </a:lnTo>
              <a:lnTo>
                <a:pt x="1967157" y="68281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67D205F-6679-4CF8-ADC5-57E952AB3C47}">
      <dsp:nvSpPr>
        <dsp:cNvPr id="0" name=""/>
        <dsp:cNvSpPr/>
      </dsp:nvSpPr>
      <dsp:spPr>
        <a:xfrm>
          <a:off x="1904396" y="1626809"/>
          <a:ext cx="1967157" cy="682815"/>
        </a:xfrm>
        <a:custGeom>
          <a:avLst/>
          <a:gdLst/>
          <a:ahLst/>
          <a:cxnLst/>
          <a:rect l="0" t="0" r="0" b="0"/>
          <a:pathLst>
            <a:path>
              <a:moveTo>
                <a:pt x="1967157" y="0"/>
              </a:moveTo>
              <a:lnTo>
                <a:pt x="1967157" y="341407"/>
              </a:lnTo>
              <a:lnTo>
                <a:pt x="0" y="341407"/>
              </a:lnTo>
              <a:lnTo>
                <a:pt x="0" y="68281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933BFA2-5F64-4740-BDC6-CCA45E61ADDD}">
      <dsp:nvSpPr>
        <dsp:cNvPr id="0" name=""/>
        <dsp:cNvSpPr/>
      </dsp:nvSpPr>
      <dsp:spPr>
        <a:xfrm>
          <a:off x="1263931" y="1059"/>
          <a:ext cx="5215244" cy="16257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ts val="0"/>
            </a:spcAft>
            <a:buNone/>
          </a:pPr>
          <a:r>
            <a:rPr lang="en-US" sz="2400" b="0" kern="1200">
              <a:solidFill>
                <a:schemeClr val="accent1">
                  <a:lumMod val="40000"/>
                  <a:lumOff val="60000"/>
                </a:schemeClr>
              </a:solidFill>
            </a:rPr>
            <a:t>Financial statements presented in</a:t>
          </a:r>
        </a:p>
        <a:p>
          <a:pPr marL="0" lvl="0" indent="0" algn="ctr" defTabSz="1066800">
            <a:lnSpc>
              <a:spcPct val="90000"/>
            </a:lnSpc>
            <a:spcBef>
              <a:spcPct val="0"/>
            </a:spcBef>
            <a:spcAft>
              <a:spcPts val="0"/>
            </a:spcAft>
            <a:buNone/>
          </a:pPr>
          <a:r>
            <a:rPr lang="en-US" sz="2400" b="1" i="1" kern="1200">
              <a:solidFill>
                <a:schemeClr val="accent1">
                  <a:lumMod val="40000"/>
                  <a:lumOff val="60000"/>
                </a:schemeClr>
              </a:solidFill>
            </a:rPr>
            <a:t>current and noncurrent activity</a:t>
          </a:r>
        </a:p>
        <a:p>
          <a:pPr marL="0" lvl="0" indent="0" algn="ctr" defTabSz="1066800">
            <a:lnSpc>
              <a:spcPct val="90000"/>
            </a:lnSpc>
            <a:spcBef>
              <a:spcPct val="0"/>
            </a:spcBef>
            <a:spcAft>
              <a:spcPts val="0"/>
            </a:spcAft>
            <a:buNone/>
          </a:pPr>
          <a:r>
            <a:rPr lang="en-US" sz="2400" b="0" kern="1200">
              <a:solidFill>
                <a:schemeClr val="accent1">
                  <a:lumMod val="40000"/>
                  <a:lumOff val="60000"/>
                </a:schemeClr>
              </a:solidFill>
            </a:rPr>
            <a:t>format</a:t>
          </a:r>
          <a:endParaRPr lang="en-US" sz="2400" kern="1200">
            <a:solidFill>
              <a:schemeClr val="accent1">
                <a:lumMod val="40000"/>
                <a:lumOff val="60000"/>
              </a:schemeClr>
            </a:solidFill>
          </a:endParaRPr>
        </a:p>
      </dsp:txBody>
      <dsp:txXfrm>
        <a:off x="1263931" y="1059"/>
        <a:ext cx="5215244" cy="1625750"/>
      </dsp:txXfrm>
    </dsp:sp>
    <dsp:sp modelId="{65C5F0F8-8A35-4044-BEBA-E1B6BEB2D79F}">
      <dsp:nvSpPr>
        <dsp:cNvPr id="0" name=""/>
        <dsp:cNvSpPr/>
      </dsp:nvSpPr>
      <dsp:spPr>
        <a:xfrm>
          <a:off x="278646" y="2309625"/>
          <a:ext cx="3251500" cy="16257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i="0" kern="1200"/>
            <a:t>Current activity</a:t>
          </a:r>
          <a:r>
            <a:rPr lang="en-US" sz="2000" b="0" kern="1200"/>
            <a:t>—</a:t>
          </a:r>
        </a:p>
        <a:p>
          <a:pPr marL="0" lvl="0" indent="0" algn="ctr" defTabSz="889000">
            <a:lnSpc>
              <a:spcPct val="90000"/>
            </a:lnSpc>
            <a:spcBef>
              <a:spcPct val="0"/>
            </a:spcBef>
            <a:spcAft>
              <a:spcPct val="35000"/>
            </a:spcAft>
            <a:buNone/>
          </a:pPr>
          <a:r>
            <a:rPr lang="en-US" sz="2000" b="0" kern="1200"/>
            <a:t>all other</a:t>
          </a:r>
          <a:endParaRPr lang="en-US" sz="2000" kern="1200"/>
        </a:p>
      </dsp:txBody>
      <dsp:txXfrm>
        <a:off x="278646" y="2309625"/>
        <a:ext cx="3251500" cy="1625750"/>
      </dsp:txXfrm>
    </dsp:sp>
    <dsp:sp modelId="{2BB67718-B844-482C-A3B5-BD4034331BA1}">
      <dsp:nvSpPr>
        <dsp:cNvPr id="0" name=""/>
        <dsp:cNvSpPr/>
      </dsp:nvSpPr>
      <dsp:spPr>
        <a:xfrm>
          <a:off x="4212961" y="2309625"/>
          <a:ext cx="3251500" cy="16257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ts val="0"/>
            </a:spcAft>
            <a:buNone/>
          </a:pPr>
          <a:r>
            <a:rPr lang="en-US" sz="2000" b="1" i="0" kern="1200"/>
            <a:t>Noncurrent activity</a:t>
          </a:r>
          <a:r>
            <a:rPr lang="en-US" sz="2000" b="0" kern="1200"/>
            <a:t>—related to purchase and disposition of capital</a:t>
          </a:r>
        </a:p>
        <a:p>
          <a:pPr marL="0" lvl="0" indent="0" algn="ctr" defTabSz="889000">
            <a:lnSpc>
              <a:spcPct val="90000"/>
            </a:lnSpc>
            <a:spcBef>
              <a:spcPct val="0"/>
            </a:spcBef>
            <a:spcAft>
              <a:spcPct val="35000"/>
            </a:spcAft>
            <a:buNone/>
          </a:pPr>
          <a:r>
            <a:rPr lang="en-US" sz="2000" b="0" kern="1200"/>
            <a:t>assets and issuance and repayment of long-term debt</a:t>
          </a:r>
          <a:endParaRPr lang="en-US" sz="2000" kern="1200"/>
        </a:p>
      </dsp:txBody>
      <dsp:txXfrm>
        <a:off x="4212961" y="2309625"/>
        <a:ext cx="3251500" cy="16257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E2A31-851C-4BC2-81BD-DC8B8DE88BE2}">
      <dsp:nvSpPr>
        <dsp:cNvPr id="0" name=""/>
        <dsp:cNvSpPr/>
      </dsp:nvSpPr>
      <dsp:spPr>
        <a:xfrm rot="5400000">
          <a:off x="4708934" y="-742239"/>
          <a:ext cx="2763497" cy="4938850"/>
        </a:xfrm>
        <a:prstGeom prst="round2Same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t>Users have different levels of knowledge and sophistication.</a:t>
          </a:r>
          <a:endParaRPr lang="en-US" sz="1800" kern="1200" dirty="0"/>
        </a:p>
        <a:p>
          <a:pPr marL="171450" lvl="1" indent="-171450" algn="l" defTabSz="800100">
            <a:lnSpc>
              <a:spcPct val="90000"/>
            </a:lnSpc>
            <a:spcBef>
              <a:spcPct val="0"/>
            </a:spcBef>
            <a:spcAft>
              <a:spcPct val="15000"/>
            </a:spcAft>
            <a:buChar char="•"/>
          </a:pPr>
          <a:r>
            <a:rPr lang="en-US" sz="1800" b="0" i="0" kern="1200" dirty="0"/>
            <a:t>Continue to provide objective and readable explanations and interpretations that users can understand.</a:t>
          </a:r>
          <a:endParaRPr lang="en-US" sz="1800" kern="1200" dirty="0"/>
        </a:p>
      </dsp:txBody>
      <dsp:txXfrm rot="-5400000">
        <a:off x="3621258" y="480340"/>
        <a:ext cx="4803947" cy="2493691"/>
      </dsp:txXfrm>
    </dsp:sp>
    <dsp:sp modelId="{F7904B59-FCBE-40AC-A24E-2850A124BAB8}">
      <dsp:nvSpPr>
        <dsp:cNvPr id="0" name=""/>
        <dsp:cNvSpPr/>
      </dsp:nvSpPr>
      <dsp:spPr>
        <a:xfrm>
          <a:off x="0" y="0"/>
          <a:ext cx="3619979" cy="3454372"/>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0" i="0" kern="1200" dirty="0"/>
            <a:t>PREPARERS:</a:t>
          </a:r>
        </a:p>
        <a:p>
          <a:pPr marL="0" lvl="0" indent="0" algn="ctr" defTabSz="1155700">
            <a:lnSpc>
              <a:spcPct val="90000"/>
            </a:lnSpc>
            <a:spcBef>
              <a:spcPct val="0"/>
            </a:spcBef>
            <a:spcAft>
              <a:spcPct val="35000"/>
            </a:spcAft>
            <a:buNone/>
          </a:pPr>
          <a:r>
            <a:rPr lang="en-US" sz="2600" b="0" i="0" kern="1200" dirty="0"/>
            <a:t>Remember Users are Different </a:t>
          </a:r>
          <a:endParaRPr lang="en-US" sz="2600" kern="1200" dirty="0"/>
        </a:p>
      </dsp:txBody>
      <dsp:txXfrm>
        <a:off x="168629" y="168629"/>
        <a:ext cx="3282721" cy="31171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E2A31-851C-4BC2-81BD-DC8B8DE88BE2}">
      <dsp:nvSpPr>
        <dsp:cNvPr id="0" name=""/>
        <dsp:cNvSpPr/>
      </dsp:nvSpPr>
      <dsp:spPr>
        <a:xfrm rot="5400000">
          <a:off x="4439994" y="-1022406"/>
          <a:ext cx="2763497" cy="5479287"/>
        </a:xfrm>
        <a:prstGeom prst="round2Same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t>Focus on the primary government.</a:t>
          </a:r>
          <a:endParaRPr lang="en-US" sz="1800" kern="1200" dirty="0"/>
        </a:p>
        <a:p>
          <a:pPr marL="171450" lvl="1" indent="-171450" algn="l" defTabSz="800100">
            <a:lnSpc>
              <a:spcPct val="90000"/>
            </a:lnSpc>
            <a:spcBef>
              <a:spcPct val="0"/>
            </a:spcBef>
            <a:spcAft>
              <a:spcPct val="15000"/>
            </a:spcAft>
            <a:buChar char="•"/>
          </a:pPr>
          <a:r>
            <a:rPr lang="en-US" sz="1800" kern="1200" dirty="0"/>
            <a:t>Discuss comparative results of current year and prior year, focusing on current year</a:t>
          </a:r>
        </a:p>
        <a:p>
          <a:pPr marL="171450" lvl="1" indent="-171450" algn="l" defTabSz="800100">
            <a:lnSpc>
              <a:spcPct val="90000"/>
            </a:lnSpc>
            <a:spcBef>
              <a:spcPct val="0"/>
            </a:spcBef>
            <a:spcAft>
              <a:spcPct val="15000"/>
            </a:spcAft>
            <a:buChar char="•"/>
          </a:pPr>
          <a:r>
            <a:rPr lang="en-US" sz="1800" kern="1200" dirty="0"/>
            <a:t>Avoid unnecessary duplication and “boilerplate” discussions.</a:t>
          </a:r>
        </a:p>
      </dsp:txBody>
      <dsp:txXfrm rot="-5400000">
        <a:off x="3082100" y="470391"/>
        <a:ext cx="5344384" cy="2493691"/>
      </dsp:txXfrm>
    </dsp:sp>
    <dsp:sp modelId="{F7904B59-FCBE-40AC-A24E-2850A124BAB8}">
      <dsp:nvSpPr>
        <dsp:cNvPr id="0" name=""/>
        <dsp:cNvSpPr/>
      </dsp:nvSpPr>
      <dsp:spPr>
        <a:xfrm>
          <a:off x="0" y="0"/>
          <a:ext cx="3082099" cy="3454372"/>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Telling Your Story</a:t>
          </a:r>
        </a:p>
        <a:p>
          <a:pPr marL="0" lvl="0" indent="0" algn="ctr" defTabSz="1155700">
            <a:lnSpc>
              <a:spcPct val="90000"/>
            </a:lnSpc>
            <a:spcBef>
              <a:spcPct val="0"/>
            </a:spcBef>
            <a:spcAft>
              <a:spcPct val="35000"/>
            </a:spcAft>
            <a:buNone/>
          </a:pPr>
          <a:endParaRPr lang="en-US" sz="2800" kern="1200" dirty="0"/>
        </a:p>
      </dsp:txBody>
      <dsp:txXfrm>
        <a:off x="150456" y="150456"/>
        <a:ext cx="2781187" cy="31534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B5FCB-E62A-4385-B206-958BDFFE26BA}">
      <dsp:nvSpPr>
        <dsp:cNvPr id="0" name=""/>
        <dsp:cNvSpPr/>
      </dsp:nvSpPr>
      <dsp:spPr>
        <a:xfrm rot="5400000">
          <a:off x="3913819" y="-384145"/>
          <a:ext cx="3545071" cy="519963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t>Move budgetary analysis and discussion of infrastructure assets modified approach (if applicable) to the relevant parts of RSI</a:t>
          </a:r>
          <a:r>
            <a:rPr lang="en-US" sz="1800" kern="1200" dirty="0"/>
            <a:t> </a:t>
          </a:r>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r>
            <a:rPr lang="en-US" sz="1800" kern="1200"/>
            <a:t>Use five required sections -</a:t>
          </a:r>
        </a:p>
        <a:p>
          <a:pPr marL="342900" lvl="2" indent="-171450" algn="l" defTabSz="800100">
            <a:lnSpc>
              <a:spcPct val="90000"/>
            </a:lnSpc>
            <a:spcBef>
              <a:spcPct val="0"/>
            </a:spcBef>
            <a:spcAft>
              <a:spcPct val="15000"/>
            </a:spcAft>
            <a:buFont typeface="+mj-lt"/>
            <a:buAutoNum type="arabicPeriod"/>
          </a:pPr>
          <a:r>
            <a:rPr lang="en-US" sz="1800" kern="1200"/>
            <a:t>Introduction</a:t>
          </a:r>
        </a:p>
        <a:p>
          <a:pPr marL="342900" lvl="2" indent="-171450" algn="l" defTabSz="800100">
            <a:lnSpc>
              <a:spcPct val="90000"/>
            </a:lnSpc>
            <a:spcBef>
              <a:spcPct val="0"/>
            </a:spcBef>
            <a:spcAft>
              <a:spcPct val="15000"/>
            </a:spcAft>
            <a:buFont typeface="+mj-lt"/>
            <a:buAutoNum type="arabicPeriod"/>
          </a:pPr>
          <a:r>
            <a:rPr lang="en-US" sz="1800" kern="1200"/>
            <a:t>Financial summary</a:t>
          </a:r>
        </a:p>
        <a:p>
          <a:pPr marL="342900" lvl="2" indent="-171450" algn="l" defTabSz="800100">
            <a:lnSpc>
              <a:spcPct val="90000"/>
            </a:lnSpc>
            <a:spcBef>
              <a:spcPct val="0"/>
            </a:spcBef>
            <a:spcAft>
              <a:spcPct val="15000"/>
            </a:spcAft>
            <a:buFont typeface="+mj-lt"/>
            <a:buAutoNum type="arabicPeriod"/>
          </a:pPr>
          <a:r>
            <a:rPr lang="en-US" sz="1800" kern="1200"/>
            <a:t>Detailed analysis</a:t>
          </a:r>
        </a:p>
        <a:p>
          <a:pPr marL="342900" lvl="2" indent="-171450" algn="l" defTabSz="800100">
            <a:lnSpc>
              <a:spcPct val="90000"/>
            </a:lnSpc>
            <a:spcBef>
              <a:spcPct val="0"/>
            </a:spcBef>
            <a:spcAft>
              <a:spcPct val="15000"/>
            </a:spcAft>
            <a:buFont typeface="+mj-lt"/>
            <a:buAutoNum type="arabicPeriod"/>
          </a:pPr>
          <a:r>
            <a:rPr lang="en-US" sz="1800" kern="1200"/>
            <a:t>Significant capital assets and long-term debt activity</a:t>
          </a:r>
        </a:p>
        <a:p>
          <a:pPr marL="342900" lvl="2" indent="-171450" algn="l" defTabSz="800100">
            <a:lnSpc>
              <a:spcPct val="90000"/>
            </a:lnSpc>
            <a:spcBef>
              <a:spcPct val="0"/>
            </a:spcBef>
            <a:spcAft>
              <a:spcPct val="15000"/>
            </a:spcAft>
            <a:buFont typeface="+mj-lt"/>
            <a:buAutoNum type="arabicPeriod"/>
          </a:pPr>
          <a:r>
            <a:rPr lang="en-US" sz="1800" kern="1200"/>
            <a:t>Currently known facts, decisions, or conditions</a:t>
          </a:r>
        </a:p>
      </dsp:txBody>
      <dsp:txXfrm rot="-5400000">
        <a:off x="3086540" y="616190"/>
        <a:ext cx="5026574" cy="3198959"/>
      </dsp:txXfrm>
    </dsp:sp>
    <dsp:sp modelId="{7F716C45-8318-4B12-8077-A753E9C55A1E}">
      <dsp:nvSpPr>
        <dsp:cNvPr id="0" name=""/>
        <dsp:cNvSpPr/>
      </dsp:nvSpPr>
      <dsp:spPr>
        <a:xfrm>
          <a:off x="93" y="201337"/>
          <a:ext cx="3086445" cy="402866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Do Some House-Keeping</a:t>
          </a:r>
        </a:p>
        <a:p>
          <a:pPr marL="0" lvl="0" indent="0" algn="ctr" defTabSz="1778000">
            <a:lnSpc>
              <a:spcPct val="90000"/>
            </a:lnSpc>
            <a:spcBef>
              <a:spcPct val="0"/>
            </a:spcBef>
            <a:spcAft>
              <a:spcPct val="35000"/>
            </a:spcAft>
            <a:buNone/>
          </a:pPr>
          <a:endParaRPr lang="en-US" sz="4900" kern="1200" dirty="0"/>
        </a:p>
      </dsp:txBody>
      <dsp:txXfrm>
        <a:off x="150761" y="352005"/>
        <a:ext cx="2785109" cy="372732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E2A31-851C-4BC2-81BD-DC8B8DE88BE2}">
      <dsp:nvSpPr>
        <dsp:cNvPr id="0" name=""/>
        <dsp:cNvSpPr/>
      </dsp:nvSpPr>
      <dsp:spPr>
        <a:xfrm rot="5400000">
          <a:off x="4285446" y="-894580"/>
          <a:ext cx="2906199" cy="5400984"/>
        </a:xfrm>
        <a:prstGeom prst="round2Same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14300" lvl="1" indent="-114300" algn="l" defTabSz="622300">
            <a:lnSpc>
              <a:spcPct val="90000"/>
            </a:lnSpc>
            <a:spcBef>
              <a:spcPct val="0"/>
            </a:spcBef>
            <a:spcAft>
              <a:spcPct val="15000"/>
            </a:spcAft>
            <a:buChar char="•"/>
          </a:pPr>
          <a:r>
            <a:rPr lang="en-US" sz="1400" b="0" kern="1200" dirty="0"/>
            <a:t>Trends in relevant economic and demographic data</a:t>
          </a:r>
          <a:endParaRPr lang="en-US" sz="1400" kern="1200" dirty="0"/>
        </a:p>
        <a:p>
          <a:pPr marL="114300" lvl="1" indent="-114300" algn="l" defTabSz="622300">
            <a:lnSpc>
              <a:spcPct val="90000"/>
            </a:lnSpc>
            <a:spcBef>
              <a:spcPct val="0"/>
            </a:spcBef>
            <a:spcAft>
              <a:spcPct val="15000"/>
            </a:spcAft>
            <a:buChar char="•"/>
          </a:pPr>
          <a:r>
            <a:rPr lang="en-US" sz="1400" kern="1200" dirty="0"/>
            <a:t>Information related to the subsequent year’s budget</a:t>
          </a:r>
        </a:p>
        <a:p>
          <a:pPr marL="114300" lvl="1" indent="-114300" algn="l" defTabSz="622300">
            <a:lnSpc>
              <a:spcPct val="90000"/>
            </a:lnSpc>
            <a:spcBef>
              <a:spcPct val="0"/>
            </a:spcBef>
            <a:spcAft>
              <a:spcPct val="15000"/>
            </a:spcAft>
            <a:buChar char="•"/>
          </a:pPr>
          <a:r>
            <a:rPr lang="en-US" sz="1400" kern="1200" dirty="0"/>
            <a:t>Information about certain actions the government has taken after the end of the reporting period</a:t>
          </a:r>
        </a:p>
        <a:p>
          <a:pPr marL="114300" lvl="1" indent="-114300" algn="l" defTabSz="622300">
            <a:lnSpc>
              <a:spcPct val="90000"/>
            </a:lnSpc>
            <a:spcBef>
              <a:spcPct val="0"/>
            </a:spcBef>
            <a:spcAft>
              <a:spcPct val="15000"/>
            </a:spcAft>
            <a:buChar char="•"/>
          </a:pPr>
          <a:r>
            <a:rPr lang="en-US" sz="1400" kern="1200" dirty="0"/>
            <a:t>Information related to actions other parties have taken that will affect the government</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rot="-5400000">
        <a:off x="3038054" y="494681"/>
        <a:ext cx="5259115" cy="2622461"/>
      </dsp:txXfrm>
    </dsp:sp>
    <dsp:sp modelId="{F7904B59-FCBE-40AC-A24E-2850A124BAB8}">
      <dsp:nvSpPr>
        <dsp:cNvPr id="0" name=""/>
        <dsp:cNvSpPr/>
      </dsp:nvSpPr>
      <dsp:spPr>
        <a:xfrm>
          <a:off x="0" y="0"/>
          <a:ext cx="3038054" cy="3632749"/>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EXAMPLES</a:t>
          </a:r>
        </a:p>
        <a:p>
          <a:pPr marL="0" lvl="0" indent="0" algn="ctr" defTabSz="1155700">
            <a:lnSpc>
              <a:spcPct val="90000"/>
            </a:lnSpc>
            <a:spcBef>
              <a:spcPct val="0"/>
            </a:spcBef>
            <a:spcAft>
              <a:spcPct val="35000"/>
            </a:spcAft>
            <a:buNone/>
          </a:pPr>
          <a:r>
            <a:rPr lang="en-US" sz="2600" kern="1200" dirty="0"/>
            <a:t>Currently known facts, decisions, or conditions</a:t>
          </a:r>
        </a:p>
        <a:p>
          <a:pPr marL="0" lvl="0" indent="0" algn="ctr" defTabSz="1155700">
            <a:lnSpc>
              <a:spcPct val="90000"/>
            </a:lnSpc>
            <a:spcBef>
              <a:spcPct val="0"/>
            </a:spcBef>
            <a:spcAft>
              <a:spcPct val="35000"/>
            </a:spcAft>
            <a:buNone/>
          </a:pPr>
          <a:endParaRPr lang="en-US" sz="2800" kern="1200" dirty="0"/>
        </a:p>
      </dsp:txBody>
      <dsp:txXfrm>
        <a:off x="148306" y="148306"/>
        <a:ext cx="2741442" cy="333613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C6FB6-41B4-4C9C-B468-7630D822D9E9}">
      <dsp:nvSpPr>
        <dsp:cNvPr id="0" name=""/>
        <dsp:cNvSpPr/>
      </dsp:nvSpPr>
      <dsp:spPr>
        <a:xfrm rot="5400000">
          <a:off x="4035890" y="-508169"/>
          <a:ext cx="3569546" cy="547827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baseline="0" dirty="0"/>
            <a:t>If it is not feasible to present major component unit financial statements in separate columns in the reporting entity’s financial statements, the financial statements of the major component units would be presented in the reporting entity’s basic financial statements as combining financial statements</a:t>
          </a:r>
          <a:endParaRPr lang="en-US" sz="2400" kern="1200" dirty="0"/>
        </a:p>
      </dsp:txBody>
      <dsp:txXfrm rot="-5400000">
        <a:off x="3081528" y="620444"/>
        <a:ext cx="5304021" cy="3221044"/>
      </dsp:txXfrm>
    </dsp:sp>
    <dsp:sp modelId="{1EE2C944-7E09-4340-871F-17ED7457250B}">
      <dsp:nvSpPr>
        <dsp:cNvPr id="0" name=""/>
        <dsp:cNvSpPr/>
      </dsp:nvSpPr>
      <dsp:spPr>
        <a:xfrm>
          <a:off x="0" y="0"/>
          <a:ext cx="3081528" cy="446193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0" kern="1200"/>
            <a:t>Major component unit presentations</a:t>
          </a:r>
          <a:endParaRPr lang="en-US" sz="3300" kern="1200"/>
        </a:p>
      </dsp:txBody>
      <dsp:txXfrm>
        <a:off x="150428" y="150428"/>
        <a:ext cx="2780672" cy="416107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ACB1C-643C-4D62-B5CD-AD5F7AB48598}">
      <dsp:nvSpPr>
        <dsp:cNvPr id="0" name=""/>
        <dsp:cNvSpPr/>
      </dsp:nvSpPr>
      <dsp:spPr>
        <a:xfrm rot="5400000">
          <a:off x="4645361" y="-1142674"/>
          <a:ext cx="2677346" cy="56320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0" i="0" kern="1200"/>
            <a:t>Separately present inflows and outflows of resources that are unusual in nature and/or infrequent in occurrence (replacing extraordinary and special items)</a:t>
          </a:r>
          <a:endParaRPr lang="en-US" sz="1900" kern="1200"/>
        </a:p>
        <a:p>
          <a:pPr marL="171450" lvl="1" indent="-171450" algn="l" defTabSz="844550">
            <a:lnSpc>
              <a:spcPct val="90000"/>
            </a:lnSpc>
            <a:spcBef>
              <a:spcPct val="0"/>
            </a:spcBef>
            <a:spcAft>
              <a:spcPct val="15000"/>
            </a:spcAft>
            <a:buChar char="•"/>
          </a:pPr>
          <a:r>
            <a:rPr lang="en-US" sz="1900" b="0" i="0" kern="1200"/>
            <a:t>Disclose additional information about those inflows and outflows, including the programs, functions, or identifiable activities to which they are related and whether they are within the control of management</a:t>
          </a:r>
          <a:endParaRPr lang="en-US" sz="1900" kern="1200"/>
        </a:p>
      </dsp:txBody>
      <dsp:txXfrm rot="-5400000">
        <a:off x="3168019" y="465365"/>
        <a:ext cx="5501335" cy="2415952"/>
      </dsp:txXfrm>
    </dsp:sp>
    <dsp:sp modelId="{E77BD823-035F-4B99-890C-0CFDB595D769}">
      <dsp:nvSpPr>
        <dsp:cNvPr id="0" name=""/>
        <dsp:cNvSpPr/>
      </dsp:nvSpPr>
      <dsp:spPr>
        <a:xfrm>
          <a:off x="0" y="0"/>
          <a:ext cx="3168018" cy="33466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b="0" i="0" kern="1200"/>
            <a:t>Unusual or Infrequent Items</a:t>
          </a:r>
          <a:endParaRPr lang="en-US" sz="4400" kern="1200"/>
        </a:p>
      </dsp:txBody>
      <dsp:txXfrm>
        <a:off x="154650" y="154650"/>
        <a:ext cx="2858718" cy="303738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C9A1A-50AB-45E2-8A32-576DB464538F}">
      <dsp:nvSpPr>
        <dsp:cNvPr id="0" name=""/>
        <dsp:cNvSpPr/>
      </dsp:nvSpPr>
      <dsp:spPr>
        <a:xfrm rot="5400000">
          <a:off x="4412938" y="-1542148"/>
          <a:ext cx="1371511" cy="4798771"/>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Activities other than nonoperating activities</a:t>
          </a:r>
        </a:p>
      </dsp:txBody>
      <dsp:txXfrm rot="-5400000">
        <a:off x="2699308" y="238434"/>
        <a:ext cx="4731819" cy="1237607"/>
      </dsp:txXfrm>
    </dsp:sp>
    <dsp:sp modelId="{A5B0F22E-5AFD-47B3-9AF6-2D9D05B4522A}">
      <dsp:nvSpPr>
        <dsp:cNvPr id="0" name=""/>
        <dsp:cNvSpPr/>
      </dsp:nvSpPr>
      <dsp:spPr>
        <a:xfrm>
          <a:off x="0" y="42"/>
          <a:ext cx="2699308" cy="1714389"/>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Operating</a:t>
          </a:r>
        </a:p>
      </dsp:txBody>
      <dsp:txXfrm>
        <a:off x="83690" y="83732"/>
        <a:ext cx="2531928" cy="1547009"/>
      </dsp:txXfrm>
    </dsp:sp>
    <dsp:sp modelId="{F4F7F24D-A7B5-4988-B123-444236A7A39A}">
      <dsp:nvSpPr>
        <dsp:cNvPr id="0" name=""/>
        <dsp:cNvSpPr/>
      </dsp:nvSpPr>
      <dsp:spPr>
        <a:xfrm rot="5400000">
          <a:off x="4412938" y="257960"/>
          <a:ext cx="1371511" cy="4798771"/>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Subsidies received and provided</a:t>
          </a:r>
        </a:p>
        <a:p>
          <a:pPr marL="171450" lvl="1" indent="-171450" algn="l" defTabSz="711200">
            <a:lnSpc>
              <a:spcPct val="90000"/>
            </a:lnSpc>
            <a:spcBef>
              <a:spcPct val="0"/>
            </a:spcBef>
            <a:spcAft>
              <a:spcPct val="15000"/>
            </a:spcAft>
            <a:buChar char="•"/>
          </a:pPr>
          <a:r>
            <a:rPr lang="en-US" sz="1600" kern="1200"/>
            <a:t>Revenues and expenses of financing</a:t>
          </a:r>
        </a:p>
        <a:p>
          <a:pPr marL="171450" lvl="1" indent="-171450" algn="l" defTabSz="711200">
            <a:lnSpc>
              <a:spcPct val="90000"/>
            </a:lnSpc>
            <a:spcBef>
              <a:spcPct val="0"/>
            </a:spcBef>
            <a:spcAft>
              <a:spcPct val="15000"/>
            </a:spcAft>
            <a:buChar char="•"/>
          </a:pPr>
          <a:r>
            <a:rPr lang="en-US" sz="1600" kern="1200"/>
            <a:t>Resources from the disposal of capital assets and inventory</a:t>
          </a:r>
        </a:p>
        <a:p>
          <a:pPr marL="171450" lvl="1" indent="-171450" algn="l" defTabSz="711200">
            <a:lnSpc>
              <a:spcPct val="90000"/>
            </a:lnSpc>
            <a:spcBef>
              <a:spcPct val="0"/>
            </a:spcBef>
            <a:spcAft>
              <a:spcPct val="15000"/>
            </a:spcAft>
            <a:buChar char="•"/>
          </a:pPr>
          <a:r>
            <a:rPr lang="en-US" sz="1600" kern="1200"/>
            <a:t>Investment income and expenses</a:t>
          </a:r>
        </a:p>
      </dsp:txBody>
      <dsp:txXfrm rot="-5400000">
        <a:off x="2699308" y="2038542"/>
        <a:ext cx="4731819" cy="1237607"/>
      </dsp:txXfrm>
    </dsp:sp>
    <dsp:sp modelId="{F2450198-9DCF-4724-824A-7D722DCD6E6E}">
      <dsp:nvSpPr>
        <dsp:cNvPr id="0" name=""/>
        <dsp:cNvSpPr/>
      </dsp:nvSpPr>
      <dsp:spPr>
        <a:xfrm>
          <a:off x="0" y="1800151"/>
          <a:ext cx="2699308" cy="1714389"/>
        </a:xfrm>
        <a:prstGeom prst="roundRect">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Nonoperating</a:t>
          </a:r>
        </a:p>
      </dsp:txBody>
      <dsp:txXfrm>
        <a:off x="83690" y="1883841"/>
        <a:ext cx="2531928" cy="15470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F1E85-755E-43DD-A1F2-1A8F4D253D0C}">
      <dsp:nvSpPr>
        <dsp:cNvPr id="0" name=""/>
        <dsp:cNvSpPr/>
      </dsp:nvSpPr>
      <dsp:spPr>
        <a:xfrm>
          <a:off x="0" y="382109"/>
          <a:ext cx="8499565" cy="1526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kern="1200"/>
            <a:t>The </a:t>
          </a:r>
          <a:r>
            <a:rPr lang="en-US" sz="2900" b="1" kern="1200">
              <a:solidFill>
                <a:schemeClr val="accent1">
                  <a:lumMod val="40000"/>
                  <a:lumOff val="60000"/>
                </a:schemeClr>
              </a:solidFill>
            </a:rPr>
            <a:t>measurement focus </a:t>
          </a:r>
          <a:r>
            <a:rPr lang="en-US" sz="2900" b="0" kern="1200"/>
            <a:t>of a specific financial statement determines </a:t>
          </a:r>
          <a:r>
            <a:rPr lang="en-US" sz="2900" b="0" i="1" kern="1200"/>
            <a:t>what</a:t>
          </a:r>
          <a:r>
            <a:rPr lang="en-US" sz="2900" b="0" kern="1200"/>
            <a:t> items should be reported as elements of that financial statement. </a:t>
          </a:r>
          <a:endParaRPr lang="en-US" sz="2900" kern="1200"/>
        </a:p>
      </dsp:txBody>
      <dsp:txXfrm>
        <a:off x="74535" y="456644"/>
        <a:ext cx="8350495" cy="1377780"/>
      </dsp:txXfrm>
    </dsp:sp>
    <dsp:sp modelId="{67F0858E-76FB-41CF-A7A1-9580FD9CF58D}">
      <dsp:nvSpPr>
        <dsp:cNvPr id="0" name=""/>
        <dsp:cNvSpPr/>
      </dsp:nvSpPr>
      <dsp:spPr>
        <a:xfrm>
          <a:off x="0" y="1992480"/>
          <a:ext cx="8499565" cy="1526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kern="1200"/>
            <a:t>The related </a:t>
          </a:r>
          <a:r>
            <a:rPr lang="en-US" sz="2900" b="1" kern="1200">
              <a:solidFill>
                <a:schemeClr val="accent1">
                  <a:lumMod val="40000"/>
                  <a:lumOff val="60000"/>
                </a:schemeClr>
              </a:solidFill>
            </a:rPr>
            <a:t>basis of accounting </a:t>
          </a:r>
          <a:r>
            <a:rPr lang="en-US" sz="2900" b="0" kern="1200"/>
            <a:t>determines </a:t>
          </a:r>
          <a:r>
            <a:rPr lang="en-US" sz="2900" b="0" i="1" kern="1200"/>
            <a:t>when</a:t>
          </a:r>
          <a:r>
            <a:rPr lang="en-US" sz="2900" b="0" kern="1200"/>
            <a:t> those items should be reported.</a:t>
          </a:r>
          <a:endParaRPr lang="en-US" sz="2900" kern="1200"/>
        </a:p>
      </dsp:txBody>
      <dsp:txXfrm>
        <a:off x="74535" y="2067015"/>
        <a:ext cx="8350495" cy="137778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C1398-B096-4989-9AD6-EB41C07C2F05}">
      <dsp:nvSpPr>
        <dsp:cNvPr id="0" name=""/>
        <dsp:cNvSpPr/>
      </dsp:nvSpPr>
      <dsp:spPr>
        <a:xfrm rot="5400000">
          <a:off x="4660460" y="-1286843"/>
          <a:ext cx="2322565" cy="5479287"/>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Resources received from another party or fund to keep rates lower than otherwise would be necessary to support the level of goods and services to be provided</a:t>
          </a:r>
        </a:p>
        <a:p>
          <a:pPr marL="171450" lvl="1" indent="-171450" algn="l" defTabSz="800100">
            <a:lnSpc>
              <a:spcPct val="90000"/>
            </a:lnSpc>
            <a:spcBef>
              <a:spcPct val="0"/>
            </a:spcBef>
            <a:spcAft>
              <a:spcPct val="15000"/>
            </a:spcAft>
            <a:buChar char="•"/>
          </a:pPr>
          <a:r>
            <a:rPr lang="en-US" sz="1800" kern="1200"/>
            <a:t>Resources provided to another party or fund that results in higher rates than otherwise would be established for the level of goods and services to be provided</a:t>
          </a:r>
        </a:p>
      </dsp:txBody>
      <dsp:txXfrm rot="-5400000">
        <a:off x="3082099" y="404896"/>
        <a:ext cx="5365909" cy="2095809"/>
      </dsp:txXfrm>
    </dsp:sp>
    <dsp:sp modelId="{09D18AFB-C9A9-40EA-BBE8-BF4EDC1FBC21}">
      <dsp:nvSpPr>
        <dsp:cNvPr id="0" name=""/>
        <dsp:cNvSpPr/>
      </dsp:nvSpPr>
      <dsp:spPr>
        <a:xfrm>
          <a:off x="0" y="1197"/>
          <a:ext cx="3082099" cy="2903206"/>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Subsidies</a:t>
          </a:r>
          <a:endParaRPr lang="en-US" sz="4400" kern="1200"/>
        </a:p>
      </dsp:txBody>
      <dsp:txXfrm>
        <a:off x="141723" y="142920"/>
        <a:ext cx="2798653" cy="2619760"/>
      </dsp:txXfrm>
    </dsp:sp>
    <dsp:sp modelId="{CBA532F8-925D-4E20-9D04-A1EA59DA8A74}">
      <dsp:nvSpPr>
        <dsp:cNvPr id="0" name=""/>
        <dsp:cNvSpPr/>
      </dsp:nvSpPr>
      <dsp:spPr>
        <a:xfrm>
          <a:off x="0" y="3049564"/>
          <a:ext cx="8434873" cy="1055431"/>
        </a:xfrm>
        <a:prstGeom prst="roundRect">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Add a new subtotal for operating income (loss) and noncapital subsidies</a:t>
          </a:r>
        </a:p>
      </dsp:txBody>
      <dsp:txXfrm>
        <a:off x="51522" y="3101086"/>
        <a:ext cx="8331829" cy="95238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2C7BB-8EC4-4EEA-B35A-59CF4D0BB27D}">
      <dsp:nvSpPr>
        <dsp:cNvPr id="0" name=""/>
        <dsp:cNvSpPr/>
      </dsp:nvSpPr>
      <dsp:spPr>
        <a:xfrm rot="5400000">
          <a:off x="4035890" y="-508169"/>
          <a:ext cx="3569546" cy="547827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b="0" kern="1200"/>
            <a:t>Would be presented as required supplementary information (no option for basic statements)</a:t>
          </a:r>
          <a:endParaRPr lang="en-US" sz="2800" kern="1200"/>
        </a:p>
        <a:p>
          <a:pPr marL="285750" lvl="1" indent="-285750" algn="l" defTabSz="1244600">
            <a:lnSpc>
              <a:spcPct val="90000"/>
            </a:lnSpc>
            <a:spcBef>
              <a:spcPct val="0"/>
            </a:spcBef>
            <a:spcAft>
              <a:spcPct val="15000"/>
            </a:spcAft>
            <a:buChar char="•"/>
          </a:pPr>
          <a:r>
            <a:rPr lang="en-US" sz="2800" b="0" kern="1200"/>
            <a:t>Required variances would be final-budget-to-actual and original-budget-to-final-budget</a:t>
          </a:r>
          <a:endParaRPr lang="en-US" sz="2800" kern="1200"/>
        </a:p>
      </dsp:txBody>
      <dsp:txXfrm rot="-5400000">
        <a:off x="3081528" y="620444"/>
        <a:ext cx="5304021" cy="3221044"/>
      </dsp:txXfrm>
    </dsp:sp>
    <dsp:sp modelId="{6383C60B-F272-4327-8DD6-868035EF184C}">
      <dsp:nvSpPr>
        <dsp:cNvPr id="0" name=""/>
        <dsp:cNvSpPr/>
      </dsp:nvSpPr>
      <dsp:spPr>
        <a:xfrm>
          <a:off x="0" y="0"/>
          <a:ext cx="3081528" cy="446193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0" kern="1200"/>
            <a:t>Budgetary Comparisons</a:t>
          </a:r>
          <a:endParaRPr lang="en-US" sz="3300" kern="1200"/>
        </a:p>
      </dsp:txBody>
      <dsp:txXfrm>
        <a:off x="150428" y="150428"/>
        <a:ext cx="2780672" cy="416107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33B0D-3B8A-4C23-8036-D2DD284012E5}">
      <dsp:nvSpPr>
        <dsp:cNvPr id="0" name=""/>
        <dsp:cNvSpPr/>
      </dsp:nvSpPr>
      <dsp:spPr>
        <a:xfrm>
          <a:off x="39" y="22701"/>
          <a:ext cx="3787135" cy="1180800"/>
        </a:xfrm>
        <a:prstGeom prst="rect">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0" kern="1200"/>
            <a:t>$75 million or more</a:t>
          </a:r>
          <a:endParaRPr lang="en-US" sz="2800" kern="1200"/>
        </a:p>
      </dsp:txBody>
      <dsp:txXfrm>
        <a:off x="39" y="22701"/>
        <a:ext cx="3787135" cy="1180800"/>
      </dsp:txXfrm>
    </dsp:sp>
    <dsp:sp modelId="{F1DEE1AC-A6E1-454A-8FC7-39A862D72EFC}">
      <dsp:nvSpPr>
        <dsp:cNvPr id="0" name=""/>
        <dsp:cNvSpPr/>
      </dsp:nvSpPr>
      <dsp:spPr>
        <a:xfrm>
          <a:off x="39" y="1203501"/>
          <a:ext cx="3787135" cy="180072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None/>
          </a:pPr>
          <a:r>
            <a:rPr lang="en-US" sz="3700" kern="1200" baseline="0"/>
            <a:t>	</a:t>
          </a:r>
          <a:r>
            <a:rPr lang="en-US" sz="2400" kern="1200" baseline="0"/>
            <a:t>Apply in fiscal years beginning after June 15, 2024</a:t>
          </a:r>
          <a:endParaRPr lang="en-US" sz="2400" kern="1200"/>
        </a:p>
      </dsp:txBody>
      <dsp:txXfrm>
        <a:off x="39" y="1203501"/>
        <a:ext cx="3787135" cy="1800720"/>
      </dsp:txXfrm>
    </dsp:sp>
    <dsp:sp modelId="{E4A04809-7AB4-48A4-A985-13608D84154D}">
      <dsp:nvSpPr>
        <dsp:cNvPr id="0" name=""/>
        <dsp:cNvSpPr/>
      </dsp:nvSpPr>
      <dsp:spPr>
        <a:xfrm>
          <a:off x="4317373" y="22701"/>
          <a:ext cx="3787135" cy="1180800"/>
        </a:xfrm>
        <a:prstGeom prst="rect">
          <a:avLst/>
        </a:prstGeom>
        <a:solidFill>
          <a:schemeClr val="accent2">
            <a:shade val="80000"/>
            <a:hueOff val="776861"/>
            <a:satOff val="-53511"/>
            <a:lumOff val="36304"/>
            <a:alphaOff val="0"/>
          </a:schemeClr>
        </a:solidFill>
        <a:ln w="12700" cap="flat" cmpd="sng" algn="ctr">
          <a:solidFill>
            <a:schemeClr val="accent2">
              <a:shade val="80000"/>
              <a:hueOff val="776861"/>
              <a:satOff val="-53511"/>
              <a:lumOff val="36304"/>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0" kern="1200"/>
            <a:t>Less than $75 million</a:t>
          </a:r>
          <a:endParaRPr lang="en-US" sz="2800" kern="1200"/>
        </a:p>
      </dsp:txBody>
      <dsp:txXfrm>
        <a:off x="4317373" y="22701"/>
        <a:ext cx="3787135" cy="1180800"/>
      </dsp:txXfrm>
    </dsp:sp>
    <dsp:sp modelId="{65726911-FBF6-4664-8905-34DA6AED5F63}">
      <dsp:nvSpPr>
        <dsp:cNvPr id="0" name=""/>
        <dsp:cNvSpPr/>
      </dsp:nvSpPr>
      <dsp:spPr>
        <a:xfrm>
          <a:off x="4317373" y="1203501"/>
          <a:ext cx="3787135" cy="180072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None/>
          </a:pPr>
          <a:r>
            <a:rPr lang="en-US" sz="3700" kern="1200" baseline="0"/>
            <a:t>	</a:t>
          </a:r>
          <a:r>
            <a:rPr lang="en-US" sz="2400" kern="1200" baseline="0"/>
            <a:t>Apply in fiscal years beginning after June 15, 2025</a:t>
          </a:r>
          <a:endParaRPr lang="en-US" sz="2400" kern="1200"/>
        </a:p>
      </dsp:txBody>
      <dsp:txXfrm>
        <a:off x="4317373" y="1203501"/>
        <a:ext cx="3787135" cy="180072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0FB64-928F-4F5F-B189-C9D9A9C8DC89}">
      <dsp:nvSpPr>
        <dsp:cNvPr id="0" name=""/>
        <dsp:cNvSpPr/>
      </dsp:nvSpPr>
      <dsp:spPr>
        <a:xfrm rot="5400000">
          <a:off x="5612639" y="-2400870"/>
          <a:ext cx="515072" cy="552487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0" kern="1200" dirty="0"/>
            <a:t>All governmental activity revenues</a:t>
          </a:r>
          <a:endParaRPr lang="en-US" sz="1400" kern="1200" dirty="0"/>
        </a:p>
        <a:p>
          <a:pPr marL="114300" lvl="1" indent="-114300" algn="l" defTabSz="622300">
            <a:lnSpc>
              <a:spcPct val="90000"/>
            </a:lnSpc>
            <a:spcBef>
              <a:spcPct val="0"/>
            </a:spcBef>
            <a:spcAft>
              <a:spcPct val="15000"/>
            </a:spcAft>
            <a:buChar char="•"/>
          </a:pPr>
          <a:r>
            <a:rPr lang="en-US" sz="1400" b="0" kern="1200" dirty="0"/>
            <a:t>All business-type activity revenues</a:t>
          </a:r>
          <a:endParaRPr lang="en-US" sz="1400" kern="1200" dirty="0"/>
        </a:p>
      </dsp:txBody>
      <dsp:txXfrm rot="-5400000">
        <a:off x="3107740" y="129173"/>
        <a:ext cx="5499727" cy="464784"/>
      </dsp:txXfrm>
    </dsp:sp>
    <dsp:sp modelId="{6DF5283D-886D-4A66-8473-F138B86DFD23}">
      <dsp:nvSpPr>
        <dsp:cNvPr id="0" name=""/>
        <dsp:cNvSpPr/>
      </dsp:nvSpPr>
      <dsp:spPr>
        <a:xfrm>
          <a:off x="0" y="38440"/>
          <a:ext cx="3107740" cy="6750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t>Include</a:t>
          </a:r>
          <a:endParaRPr lang="en-US" sz="2400" kern="1200" dirty="0"/>
        </a:p>
      </dsp:txBody>
      <dsp:txXfrm>
        <a:off x="32953" y="71393"/>
        <a:ext cx="3041834" cy="609142"/>
      </dsp:txXfrm>
    </dsp:sp>
    <dsp:sp modelId="{0F0F9CD0-7874-431E-80CD-84DC2FD04920}">
      <dsp:nvSpPr>
        <dsp:cNvPr id="0" name=""/>
        <dsp:cNvSpPr/>
      </dsp:nvSpPr>
      <dsp:spPr>
        <a:xfrm rot="5400000">
          <a:off x="5579440" y="-1585511"/>
          <a:ext cx="581472" cy="552487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Extraordinary and special items</a:t>
          </a:r>
        </a:p>
      </dsp:txBody>
      <dsp:txXfrm rot="-5400000">
        <a:off x="3107741" y="914573"/>
        <a:ext cx="5496486" cy="524702"/>
      </dsp:txXfrm>
    </dsp:sp>
    <dsp:sp modelId="{18D8DEFE-A901-4FB4-8ED7-7E256BA135BB}">
      <dsp:nvSpPr>
        <dsp:cNvPr id="0" name=""/>
        <dsp:cNvSpPr/>
      </dsp:nvSpPr>
      <dsp:spPr>
        <a:xfrm>
          <a:off x="0" y="832060"/>
          <a:ext cx="3107740" cy="6897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t>Exclude</a:t>
          </a:r>
          <a:endParaRPr lang="en-US" sz="2400" kern="1200" dirty="0"/>
        </a:p>
      </dsp:txBody>
      <dsp:txXfrm>
        <a:off x="33670" y="865730"/>
        <a:ext cx="3040400" cy="622387"/>
      </dsp:txXfrm>
    </dsp:sp>
    <dsp:sp modelId="{9B08B11B-AFE2-4D9C-9AA9-6A9E2A06A353}">
      <dsp:nvSpPr>
        <dsp:cNvPr id="0" name=""/>
        <dsp:cNvSpPr/>
      </dsp:nvSpPr>
      <dsp:spPr>
        <a:xfrm>
          <a:off x="0" y="1640358"/>
          <a:ext cx="8624188" cy="692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Governments engaged only in fiduciary activities should use total annual additions.</a:t>
          </a:r>
        </a:p>
      </dsp:txBody>
      <dsp:txXfrm>
        <a:off x="33811" y="1674169"/>
        <a:ext cx="8556566" cy="62499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23805-FE81-45AE-AD62-6E84567D248F}">
      <dsp:nvSpPr>
        <dsp:cNvPr id="0" name=""/>
        <dsp:cNvSpPr/>
      </dsp:nvSpPr>
      <dsp:spPr>
        <a:xfrm>
          <a:off x="0" y="0"/>
          <a:ext cx="3826933" cy="41656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b="0" kern="1200" dirty="0"/>
        </a:p>
        <a:p>
          <a:pPr marL="0" lvl="0" indent="0" algn="ctr" defTabSz="800100">
            <a:lnSpc>
              <a:spcPct val="90000"/>
            </a:lnSpc>
            <a:spcBef>
              <a:spcPct val="0"/>
            </a:spcBef>
            <a:spcAft>
              <a:spcPct val="35000"/>
            </a:spcAft>
            <a:buNone/>
          </a:pPr>
          <a:r>
            <a:rPr lang="en-US" sz="1800" b="0" kern="1200" dirty="0"/>
            <a:t>Retroactively, by restating financial statements, if practicable, for all prior periods presented</a:t>
          </a:r>
        </a:p>
        <a:p>
          <a:pPr marL="0" lvl="0" indent="0" algn="ctr" defTabSz="800100">
            <a:lnSpc>
              <a:spcPct val="90000"/>
            </a:lnSpc>
            <a:spcBef>
              <a:spcPct val="0"/>
            </a:spcBef>
            <a:spcAft>
              <a:spcPct val="35000"/>
            </a:spcAft>
            <a:buNone/>
          </a:pPr>
          <a:r>
            <a:rPr lang="en-US" sz="1800" b="0" kern="1200" dirty="0"/>
            <a:t>Disclose the nature of the restatement and its effect</a:t>
          </a:r>
        </a:p>
        <a:p>
          <a:pPr marL="0" lvl="0" indent="0" algn="ctr" defTabSz="800100">
            <a:lnSpc>
              <a:spcPct val="90000"/>
            </a:lnSpc>
            <a:spcBef>
              <a:spcPct val="0"/>
            </a:spcBef>
            <a:spcAft>
              <a:spcPct val="35000"/>
            </a:spcAft>
            <a:buNone/>
          </a:pPr>
          <a:endParaRPr lang="en-US" sz="1800" kern="1200" dirty="0"/>
        </a:p>
      </dsp:txBody>
      <dsp:txXfrm>
        <a:off x="0" y="0"/>
        <a:ext cx="3826933" cy="2249424"/>
      </dsp:txXfrm>
    </dsp:sp>
    <dsp:sp modelId="{E0FE32C3-2846-4790-AE58-727C79FFBD5B}">
      <dsp:nvSpPr>
        <dsp:cNvPr id="0" name=""/>
        <dsp:cNvSpPr/>
      </dsp:nvSpPr>
      <dsp:spPr>
        <a:xfrm>
          <a:off x="0" y="2166111"/>
          <a:ext cx="1913466" cy="191617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baseline="0"/>
            <a:t>If not practicable</a:t>
          </a:r>
        </a:p>
        <a:p>
          <a:pPr marL="0" lvl="0" indent="0" algn="ctr" defTabSz="533400">
            <a:lnSpc>
              <a:spcPct val="90000"/>
            </a:lnSpc>
            <a:spcBef>
              <a:spcPct val="0"/>
            </a:spcBef>
            <a:spcAft>
              <a:spcPct val="35000"/>
            </a:spcAft>
            <a:buFont typeface="Arial" panose="020B0604020202020204" pitchFamily="34" charset="0"/>
            <a:buNone/>
          </a:pPr>
          <a:r>
            <a:rPr lang="en-US" sz="1200" kern="1200"/>
            <a:t>Restate beginning fund balance for the earliest period presented for the cumulative effect of application, if any</a:t>
          </a:r>
        </a:p>
        <a:p>
          <a:pPr marL="0" lvl="0" indent="0" algn="ctr" defTabSz="533400">
            <a:lnSpc>
              <a:spcPct val="90000"/>
            </a:lnSpc>
            <a:spcBef>
              <a:spcPct val="0"/>
            </a:spcBef>
            <a:spcAft>
              <a:spcPct val="35000"/>
            </a:spcAft>
            <a:buFont typeface="Arial" panose="020B0604020202020204" pitchFamily="34" charset="0"/>
            <a:buNone/>
          </a:pPr>
          <a:r>
            <a:rPr lang="en-US" sz="1200" kern="1200"/>
            <a:t>Disclose reason for not restating</a:t>
          </a:r>
        </a:p>
      </dsp:txBody>
      <dsp:txXfrm>
        <a:off x="0" y="2166111"/>
        <a:ext cx="1913466" cy="1916176"/>
      </dsp:txXfrm>
    </dsp:sp>
    <dsp:sp modelId="{CC0AFC53-DF9A-4FC7-ADA1-2C1CB746B0EC}">
      <dsp:nvSpPr>
        <dsp:cNvPr id="0" name=""/>
        <dsp:cNvSpPr/>
      </dsp:nvSpPr>
      <dsp:spPr>
        <a:xfrm>
          <a:off x="1913466" y="2166111"/>
          <a:ext cx="1913466" cy="191617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marL="0" lvl="0" indent="0" algn="ctr" defTabSz="1066800">
            <a:lnSpc>
              <a:spcPct val="90000"/>
            </a:lnSpc>
            <a:spcBef>
              <a:spcPct val="0"/>
            </a:spcBef>
            <a:spcAft>
              <a:spcPct val="35000"/>
            </a:spcAft>
            <a:buNone/>
          </a:pPr>
          <a:r>
            <a:rPr lang="en-US" sz="1200" kern="1200" baseline="0">
              <a:latin typeface="Arial"/>
              <a:ea typeface="+mn-ea"/>
              <a:cs typeface="+mn-cs"/>
            </a:rPr>
            <a:t>Not required to</a:t>
          </a:r>
        </a:p>
        <a:p>
          <a:pPr marL="0" lvl="0" algn="ctr" defTabSz="1066800">
            <a:lnSpc>
              <a:spcPct val="90000"/>
            </a:lnSpc>
            <a:spcBef>
              <a:spcPct val="0"/>
            </a:spcBef>
            <a:spcAft>
              <a:spcPct val="35000"/>
            </a:spcAft>
            <a:buNone/>
          </a:pPr>
          <a:r>
            <a:rPr lang="en-US" sz="1200" kern="1200"/>
            <a:t>Restate prior periods for purposes of comparative data for MD&amp;A</a:t>
          </a:r>
        </a:p>
        <a:p>
          <a:pPr marL="0" lvl="0" algn="ctr" defTabSz="1066800">
            <a:lnSpc>
              <a:spcPct val="90000"/>
            </a:lnSpc>
            <a:spcBef>
              <a:spcPct val="0"/>
            </a:spcBef>
            <a:spcAft>
              <a:spcPct val="35000"/>
            </a:spcAft>
            <a:buNone/>
          </a:pPr>
          <a:r>
            <a:rPr lang="en-US" sz="1200" kern="1200"/>
            <a:t>Encouraged to</a:t>
          </a:r>
        </a:p>
        <a:p>
          <a:pPr marL="0" lvl="0" algn="ctr" defTabSz="1066800">
            <a:lnSpc>
              <a:spcPct val="90000"/>
            </a:lnSpc>
            <a:spcBef>
              <a:spcPct val="0"/>
            </a:spcBef>
            <a:spcAft>
              <a:spcPct val="35000"/>
            </a:spcAft>
            <a:buNone/>
          </a:pPr>
          <a:r>
            <a:rPr lang="en-US" sz="1200" kern="1200"/>
            <a:t>Provide comparative analysis of key elements of activities (governmental and business-type) in MD&amp;A</a:t>
          </a:r>
        </a:p>
      </dsp:txBody>
      <dsp:txXfrm>
        <a:off x="1913466" y="2166111"/>
        <a:ext cx="1913466" cy="1916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115E6-23D0-4C65-9705-72DF5605D97F}">
      <dsp:nvSpPr>
        <dsp:cNvPr id="0" name=""/>
        <dsp:cNvSpPr/>
      </dsp:nvSpPr>
      <dsp:spPr>
        <a:xfrm>
          <a:off x="0" y="3059187"/>
          <a:ext cx="6096000" cy="1004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rPr>
            <a:t>Does it meet the definition of an outflow of resources or an inflow of resources</a:t>
          </a:r>
          <a:r>
            <a:rPr lang="en-US" sz="1600" b="1" kern="1200">
              <a:solidFill>
                <a:schemeClr val="accent3">
                  <a:lumMod val="75000"/>
                </a:schemeClr>
              </a:solidFill>
            </a:rPr>
            <a:t>?</a:t>
          </a:r>
        </a:p>
      </dsp:txBody>
      <dsp:txXfrm>
        <a:off x="0" y="3059187"/>
        <a:ext cx="6096000" cy="542210"/>
      </dsp:txXfrm>
    </dsp:sp>
    <dsp:sp modelId="{97A01D15-A0DD-43D1-834C-CC21DF47F136}">
      <dsp:nvSpPr>
        <dsp:cNvPr id="0" name=""/>
        <dsp:cNvSpPr/>
      </dsp:nvSpPr>
      <dsp:spPr>
        <a:xfrm>
          <a:off x="0" y="3581316"/>
          <a:ext cx="3047999" cy="4618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3">
                  <a:lumMod val="75000"/>
                </a:schemeClr>
              </a:solidFill>
              <a:latin typeface="Arial Narrow" panose="020B0606020202030204" pitchFamily="34" charset="0"/>
            </a:rPr>
            <a:t>Yes: Recognize inflow/outflow</a:t>
          </a:r>
        </a:p>
      </dsp:txBody>
      <dsp:txXfrm>
        <a:off x="0" y="3581316"/>
        <a:ext cx="3047999" cy="461883"/>
      </dsp:txXfrm>
    </dsp:sp>
    <dsp:sp modelId="{013FF8AF-6A26-4D21-BF49-E6E3ACEACCE2}">
      <dsp:nvSpPr>
        <dsp:cNvPr id="0" name=""/>
        <dsp:cNvSpPr/>
      </dsp:nvSpPr>
      <dsp:spPr>
        <a:xfrm>
          <a:off x="3048000" y="3581316"/>
          <a:ext cx="3047999" cy="4618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3">
                  <a:lumMod val="75000"/>
                </a:schemeClr>
              </a:solidFill>
              <a:latin typeface="Arial Narrow" panose="020B0606020202030204" pitchFamily="34" charset="0"/>
            </a:rPr>
            <a:t>No: Do not recognize the item</a:t>
          </a:r>
        </a:p>
      </dsp:txBody>
      <dsp:txXfrm>
        <a:off x="3048000" y="3581316"/>
        <a:ext cx="3047999" cy="461883"/>
      </dsp:txXfrm>
    </dsp:sp>
    <dsp:sp modelId="{30E08A2A-10AA-41AF-B069-6A34C2DF4FE1}">
      <dsp:nvSpPr>
        <dsp:cNvPr id="0" name=""/>
        <dsp:cNvSpPr/>
      </dsp:nvSpPr>
      <dsp:spPr>
        <a:xfrm rot="10800000">
          <a:off x="0" y="1529953"/>
          <a:ext cx="6096000" cy="154429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Does it meet the definition of a deferred outflow of resources or a deferred inflow of resources?</a:t>
          </a:r>
        </a:p>
      </dsp:txBody>
      <dsp:txXfrm rot="-10800000">
        <a:off x="0" y="1529953"/>
        <a:ext cx="6096000" cy="542047"/>
      </dsp:txXfrm>
    </dsp:sp>
    <dsp:sp modelId="{FCB22253-1435-43F8-B5CA-FBEFF8B6110C}">
      <dsp:nvSpPr>
        <dsp:cNvPr id="0" name=""/>
        <dsp:cNvSpPr/>
      </dsp:nvSpPr>
      <dsp:spPr>
        <a:xfrm>
          <a:off x="0" y="2072001"/>
          <a:ext cx="3047999"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3">
                  <a:lumMod val="75000"/>
                </a:schemeClr>
              </a:solidFill>
              <a:latin typeface="Arial Narrow" panose="020B0606020202030204" pitchFamily="34" charset="0"/>
            </a:rPr>
            <a:t>Yes: Recognize deferral</a:t>
          </a:r>
        </a:p>
      </dsp:txBody>
      <dsp:txXfrm>
        <a:off x="0" y="2072001"/>
        <a:ext cx="3047999" cy="461744"/>
      </dsp:txXfrm>
    </dsp:sp>
    <dsp:sp modelId="{07883E80-0962-4369-A78E-FADA69797836}">
      <dsp:nvSpPr>
        <dsp:cNvPr id="0" name=""/>
        <dsp:cNvSpPr/>
      </dsp:nvSpPr>
      <dsp:spPr>
        <a:xfrm>
          <a:off x="3048000" y="2072001"/>
          <a:ext cx="3047999"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3">
                  <a:lumMod val="75000"/>
                </a:schemeClr>
              </a:solidFill>
              <a:latin typeface="Arial Narrow" panose="020B0606020202030204" pitchFamily="34" charset="0"/>
            </a:rPr>
            <a:t>No: go to next step</a:t>
          </a:r>
        </a:p>
      </dsp:txBody>
      <dsp:txXfrm>
        <a:off x="3048000" y="2072001"/>
        <a:ext cx="3047999" cy="461744"/>
      </dsp:txXfrm>
    </dsp:sp>
    <dsp:sp modelId="{E98C047B-6C32-46B8-8C29-5B2F0947E42D}">
      <dsp:nvSpPr>
        <dsp:cNvPr id="0" name=""/>
        <dsp:cNvSpPr/>
      </dsp:nvSpPr>
      <dsp:spPr>
        <a:xfrm rot="10800000">
          <a:off x="0" y="718"/>
          <a:ext cx="6096000" cy="154429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Does it meet the definition of an asset or liability?</a:t>
          </a:r>
        </a:p>
      </dsp:txBody>
      <dsp:txXfrm rot="-10800000">
        <a:off x="0" y="718"/>
        <a:ext cx="6096000" cy="542047"/>
      </dsp:txXfrm>
    </dsp:sp>
    <dsp:sp modelId="{18E41440-D773-4150-85EF-2B2511917F82}">
      <dsp:nvSpPr>
        <dsp:cNvPr id="0" name=""/>
        <dsp:cNvSpPr/>
      </dsp:nvSpPr>
      <dsp:spPr>
        <a:xfrm>
          <a:off x="0" y="542766"/>
          <a:ext cx="3047999"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3">
                  <a:lumMod val="75000"/>
                </a:schemeClr>
              </a:solidFill>
              <a:latin typeface="Arial Narrow" panose="020B0606020202030204" pitchFamily="34" charset="0"/>
            </a:rPr>
            <a:t>Yes: Recognize asset or liability</a:t>
          </a:r>
        </a:p>
      </dsp:txBody>
      <dsp:txXfrm>
        <a:off x="0" y="542766"/>
        <a:ext cx="3047999" cy="461744"/>
      </dsp:txXfrm>
    </dsp:sp>
    <dsp:sp modelId="{AB500D4E-2542-4AB4-97B5-623C27DCA7FC}">
      <dsp:nvSpPr>
        <dsp:cNvPr id="0" name=""/>
        <dsp:cNvSpPr/>
      </dsp:nvSpPr>
      <dsp:spPr>
        <a:xfrm>
          <a:off x="3048000" y="542766"/>
          <a:ext cx="3047999"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3">
                  <a:lumMod val="75000"/>
                </a:schemeClr>
              </a:solidFill>
              <a:latin typeface="Arial Narrow" panose="020B0606020202030204" pitchFamily="34" charset="0"/>
            </a:rPr>
            <a:t>No: go to next step</a:t>
          </a:r>
        </a:p>
      </dsp:txBody>
      <dsp:txXfrm>
        <a:off x="3048000" y="542766"/>
        <a:ext cx="3047999" cy="4617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97CE9-84CD-47FF-8A75-06619010CEAF}">
      <dsp:nvSpPr>
        <dsp:cNvPr id="0" name=""/>
        <dsp:cNvSpPr/>
      </dsp:nvSpPr>
      <dsp:spPr>
        <a:xfrm>
          <a:off x="0" y="0"/>
          <a:ext cx="8561387" cy="1387272"/>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kern="1200"/>
            <a:t>Two Measurement Focuses</a:t>
          </a:r>
          <a:endParaRPr lang="en-US" sz="3600" kern="1200"/>
        </a:p>
      </dsp:txBody>
      <dsp:txXfrm>
        <a:off x="0" y="0"/>
        <a:ext cx="8561387" cy="1387272"/>
      </dsp:txXfrm>
    </dsp:sp>
    <dsp:sp modelId="{CECCCA50-6FBD-4E0D-A9AF-D48FB7203C34}">
      <dsp:nvSpPr>
        <dsp:cNvPr id="0" name=""/>
        <dsp:cNvSpPr/>
      </dsp:nvSpPr>
      <dsp:spPr>
        <a:xfrm>
          <a:off x="0" y="1387272"/>
          <a:ext cx="4280693" cy="29132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baseline="0">
              <a:solidFill>
                <a:schemeClr val="accent3">
                  <a:lumMod val="60000"/>
                  <a:lumOff val="40000"/>
                </a:schemeClr>
              </a:solidFill>
            </a:rPr>
            <a:t>Economic Resources</a:t>
          </a:r>
        </a:p>
        <a:p>
          <a:pPr marL="0" lvl="0" indent="0" algn="ctr" defTabSz="1422400">
            <a:lnSpc>
              <a:spcPct val="90000"/>
            </a:lnSpc>
            <a:spcBef>
              <a:spcPct val="0"/>
            </a:spcBef>
            <a:spcAft>
              <a:spcPct val="35000"/>
            </a:spcAft>
            <a:buNone/>
          </a:pPr>
          <a:r>
            <a:rPr lang="en-US" sz="2800" kern="1200" baseline="0"/>
            <a:t>(applied in government-wide, proprietary fund, and fiduciary fund financial statements)</a:t>
          </a:r>
          <a:endParaRPr lang="en-US" sz="2800" kern="1200"/>
        </a:p>
      </dsp:txBody>
      <dsp:txXfrm>
        <a:off x="0" y="1387272"/>
        <a:ext cx="4280693" cy="2913271"/>
      </dsp:txXfrm>
    </dsp:sp>
    <dsp:sp modelId="{86F8234A-7691-456B-8700-943F21843AAA}">
      <dsp:nvSpPr>
        <dsp:cNvPr id="0" name=""/>
        <dsp:cNvSpPr/>
      </dsp:nvSpPr>
      <dsp:spPr>
        <a:xfrm>
          <a:off x="4280693" y="1387272"/>
          <a:ext cx="4280693" cy="29132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baseline="0">
              <a:solidFill>
                <a:schemeClr val="accent3">
                  <a:lumMod val="60000"/>
                  <a:lumOff val="40000"/>
                </a:schemeClr>
              </a:solidFill>
            </a:rPr>
            <a:t>Short-Term Financial Resources</a:t>
          </a:r>
        </a:p>
        <a:p>
          <a:pPr marL="0" lvl="0" indent="0" algn="ctr" defTabSz="1422400">
            <a:lnSpc>
              <a:spcPct val="90000"/>
            </a:lnSpc>
            <a:spcBef>
              <a:spcPct val="0"/>
            </a:spcBef>
            <a:spcAft>
              <a:spcPct val="35000"/>
            </a:spcAft>
            <a:buNone/>
          </a:pPr>
          <a:r>
            <a:rPr lang="en-US" sz="2800" kern="1200" baseline="0"/>
            <a:t>(would replace current financial resources in the governmental funds)</a:t>
          </a:r>
          <a:endParaRPr lang="en-US" sz="2800" kern="1200"/>
        </a:p>
      </dsp:txBody>
      <dsp:txXfrm>
        <a:off x="4280693" y="1387272"/>
        <a:ext cx="4280693" cy="2913271"/>
      </dsp:txXfrm>
    </dsp:sp>
    <dsp:sp modelId="{995A4C63-FB13-44D0-8A06-DF6ACD16E72D}">
      <dsp:nvSpPr>
        <dsp:cNvPr id="0" name=""/>
        <dsp:cNvSpPr/>
      </dsp:nvSpPr>
      <dsp:spPr>
        <a:xfrm>
          <a:off x="0" y="4300543"/>
          <a:ext cx="8561387" cy="323696"/>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6F4CC-8AED-4EE0-BECD-5C955E3F3FA7}">
      <dsp:nvSpPr>
        <dsp:cNvPr id="0" name=""/>
        <dsp:cNvSpPr/>
      </dsp:nvSpPr>
      <dsp:spPr>
        <a:xfrm>
          <a:off x="1439" y="1358025"/>
          <a:ext cx="1908336" cy="19083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Item meets definition of an element under the measurement focus</a:t>
          </a:r>
        </a:p>
      </dsp:txBody>
      <dsp:txXfrm>
        <a:off x="280908" y="1637494"/>
        <a:ext cx="1349398" cy="1349398"/>
      </dsp:txXfrm>
    </dsp:sp>
    <dsp:sp modelId="{7F97A401-A187-4752-914D-C061DF7BB442}">
      <dsp:nvSpPr>
        <dsp:cNvPr id="0" name=""/>
        <dsp:cNvSpPr/>
      </dsp:nvSpPr>
      <dsp:spPr>
        <a:xfrm>
          <a:off x="2064733" y="1758775"/>
          <a:ext cx="1106835" cy="1106835"/>
        </a:xfrm>
        <a:prstGeom prst="mathPlus">
          <a:avLst/>
        </a:prstGeom>
        <a:solidFill>
          <a:schemeClr val="accent1">
            <a:lumMod val="60000"/>
            <a:lumOff val="4000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211444" y="2182029"/>
        <a:ext cx="813413" cy="260327"/>
      </dsp:txXfrm>
    </dsp:sp>
    <dsp:sp modelId="{DCA26B30-7D93-4A7F-8767-5479FEC7AC16}">
      <dsp:nvSpPr>
        <dsp:cNvPr id="0" name=""/>
        <dsp:cNvSpPr/>
      </dsp:nvSpPr>
      <dsp:spPr>
        <a:xfrm>
          <a:off x="3326525" y="1358025"/>
          <a:ext cx="1908336" cy="19083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Measurement of item sufficiently reflects qualitative characteristics</a:t>
          </a:r>
        </a:p>
      </dsp:txBody>
      <dsp:txXfrm>
        <a:off x="3605994" y="1637494"/>
        <a:ext cx="1349398" cy="1349398"/>
      </dsp:txXfrm>
    </dsp:sp>
    <dsp:sp modelId="{1976E6B6-B95C-48B1-B552-7D439CCEBBF4}">
      <dsp:nvSpPr>
        <dsp:cNvPr id="0" name=""/>
        <dsp:cNvSpPr/>
      </dsp:nvSpPr>
      <dsp:spPr>
        <a:xfrm>
          <a:off x="5389818" y="1758775"/>
          <a:ext cx="1106835" cy="1106835"/>
        </a:xfrm>
        <a:prstGeom prst="mathEqual">
          <a:avLst/>
        </a:prstGeom>
        <a:solidFill>
          <a:schemeClr val="accent1">
            <a:lumMod val="60000"/>
            <a:lumOff val="4000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536529" y="1986783"/>
        <a:ext cx="813413" cy="650819"/>
      </dsp:txXfrm>
    </dsp:sp>
    <dsp:sp modelId="{75B2A30B-74DB-4E69-9A1F-D5F20BD0BB41}">
      <dsp:nvSpPr>
        <dsp:cNvPr id="0" name=""/>
        <dsp:cNvSpPr/>
      </dsp:nvSpPr>
      <dsp:spPr>
        <a:xfrm>
          <a:off x="6651610" y="1358025"/>
          <a:ext cx="1908336" cy="19083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Recognize the item in financial statement</a:t>
          </a:r>
        </a:p>
      </dsp:txBody>
      <dsp:txXfrm>
        <a:off x="6931079" y="1637494"/>
        <a:ext cx="1349398" cy="13493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b="0" kern="1200"/>
            <a:t>The Board proposed improvements to the financial reporting model― Statements 34, 35, 37, 41, and 46, and Interpretation 6</a:t>
          </a:r>
          <a:endParaRPr lang="en-US" sz="2000" kern="1200"/>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b="0" kern="1200"/>
            <a:t>A review of those standards found that they generally were effective, but that there were aspects that could be significantly improved</a:t>
          </a:r>
          <a:endParaRPr lang="en-US" sz="2000" kern="120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71461"/>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b="0" kern="1200" dirty="0"/>
            <a:t>A final Statement is scheduled to be considered for issuance in Q2 2023 </a:t>
          </a:r>
          <a:endParaRPr lang="en-US" sz="2000" kern="1200" dirty="0"/>
        </a:p>
      </dsp:txBody>
      <dsp:txXfrm>
        <a:off x="6011066" y="1433404"/>
        <a:ext cx="1990996" cy="28253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90231-4A2F-4EE7-972C-D7B847EE1C0A}">
      <dsp:nvSpPr>
        <dsp:cNvPr id="0" name=""/>
        <dsp:cNvSpPr/>
      </dsp:nvSpPr>
      <dsp:spPr>
        <a:xfrm>
          <a:off x="0" y="3155"/>
          <a:ext cx="6631646" cy="608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Pre-agenda research</a:t>
          </a:r>
        </a:p>
      </dsp:txBody>
      <dsp:txXfrm>
        <a:off x="29700" y="32855"/>
        <a:ext cx="6572246" cy="549000"/>
      </dsp:txXfrm>
    </dsp:sp>
    <dsp:sp modelId="{3C592C46-05DE-473A-8155-49D6DFFC13EB}">
      <dsp:nvSpPr>
        <dsp:cNvPr id="0" name=""/>
        <dsp:cNvSpPr/>
      </dsp:nvSpPr>
      <dsp:spPr>
        <a:xfrm>
          <a:off x="0" y="611555"/>
          <a:ext cx="6631646" cy="97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555"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Roundtables</a:t>
          </a:r>
        </a:p>
        <a:p>
          <a:pPr marL="114300" lvl="1" indent="-114300" algn="l" defTabSz="533400">
            <a:lnSpc>
              <a:spcPct val="90000"/>
            </a:lnSpc>
            <a:spcBef>
              <a:spcPct val="0"/>
            </a:spcBef>
            <a:spcAft>
              <a:spcPct val="20000"/>
            </a:spcAft>
            <a:buChar char="•"/>
          </a:pPr>
          <a:r>
            <a:rPr lang="en-US" sz="1200" kern="1200"/>
            <a:t>Surveys</a:t>
          </a:r>
        </a:p>
        <a:p>
          <a:pPr marL="114300" lvl="1" indent="-114300" algn="l" defTabSz="533400">
            <a:lnSpc>
              <a:spcPct val="90000"/>
            </a:lnSpc>
            <a:spcBef>
              <a:spcPct val="0"/>
            </a:spcBef>
            <a:spcAft>
              <a:spcPct val="20000"/>
            </a:spcAft>
            <a:buChar char="•"/>
          </a:pPr>
          <a:r>
            <a:rPr lang="en-US" sz="1200" kern="1200"/>
            <a:t>Literature review</a:t>
          </a:r>
        </a:p>
        <a:p>
          <a:pPr marL="114300" lvl="1" indent="-114300" algn="l" defTabSz="533400">
            <a:lnSpc>
              <a:spcPct val="90000"/>
            </a:lnSpc>
            <a:spcBef>
              <a:spcPct val="0"/>
            </a:spcBef>
            <a:spcAft>
              <a:spcPct val="20000"/>
            </a:spcAft>
            <a:buChar char="•"/>
          </a:pPr>
          <a:r>
            <a:rPr lang="en-US" sz="1200" kern="1200"/>
            <a:t>Archival</a:t>
          </a:r>
        </a:p>
        <a:p>
          <a:pPr marL="114300" lvl="1" indent="-114300" algn="l" defTabSz="533400">
            <a:lnSpc>
              <a:spcPct val="90000"/>
            </a:lnSpc>
            <a:spcBef>
              <a:spcPct val="0"/>
            </a:spcBef>
            <a:spcAft>
              <a:spcPct val="20000"/>
            </a:spcAft>
            <a:buChar char="•"/>
          </a:pPr>
          <a:r>
            <a:rPr lang="en-US" sz="1200" kern="1200"/>
            <a:t>Interviews</a:t>
          </a:r>
        </a:p>
      </dsp:txBody>
      <dsp:txXfrm>
        <a:off x="0" y="611555"/>
        <a:ext cx="6631646" cy="977040"/>
      </dsp:txXfrm>
    </dsp:sp>
    <dsp:sp modelId="{E72EB42A-9A45-4013-BC07-4D900FC670D7}">
      <dsp:nvSpPr>
        <dsp:cNvPr id="0" name=""/>
        <dsp:cNvSpPr/>
      </dsp:nvSpPr>
      <dsp:spPr>
        <a:xfrm>
          <a:off x="0" y="1588595"/>
          <a:ext cx="6631646" cy="608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Invitation to Comment, </a:t>
          </a:r>
          <a:r>
            <a:rPr lang="en-US" sz="1600" i="1" kern="1200"/>
            <a:t>Financial Reporting Model Improvements—Governmental Funds</a:t>
          </a:r>
          <a:r>
            <a:rPr lang="en-US" sz="1600" kern="1200"/>
            <a:t>, issued December 2016</a:t>
          </a:r>
        </a:p>
      </dsp:txBody>
      <dsp:txXfrm>
        <a:off x="29700" y="1618295"/>
        <a:ext cx="6572246" cy="549000"/>
      </dsp:txXfrm>
    </dsp:sp>
    <dsp:sp modelId="{E6FDE21B-C9BC-4B4D-B0E4-6F5377773BE9}">
      <dsp:nvSpPr>
        <dsp:cNvPr id="0" name=""/>
        <dsp:cNvSpPr/>
      </dsp:nvSpPr>
      <dsp:spPr>
        <a:xfrm>
          <a:off x="0" y="2243075"/>
          <a:ext cx="6631646" cy="608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Preliminary Views, </a:t>
          </a:r>
          <a:r>
            <a:rPr lang="en-US" sz="1600" i="1" kern="1200"/>
            <a:t>Financial Reporting Model Improvements, </a:t>
          </a:r>
          <a:r>
            <a:rPr lang="en-US" sz="1600" kern="1200"/>
            <a:t>issued September 2018</a:t>
          </a:r>
        </a:p>
      </dsp:txBody>
      <dsp:txXfrm>
        <a:off x="29700" y="2272775"/>
        <a:ext cx="6572246" cy="549000"/>
      </dsp:txXfrm>
    </dsp:sp>
    <dsp:sp modelId="{54B83D1C-C971-48AB-A02A-EE8419BA5E85}">
      <dsp:nvSpPr>
        <dsp:cNvPr id="0" name=""/>
        <dsp:cNvSpPr/>
      </dsp:nvSpPr>
      <dsp:spPr>
        <a:xfrm>
          <a:off x="0" y="2897555"/>
          <a:ext cx="6631646" cy="608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Exposure Draft, </a:t>
          </a:r>
          <a:r>
            <a:rPr lang="en-US" sz="1600" i="1" kern="1200"/>
            <a:t>Financial Reporting Model Improvements</a:t>
          </a:r>
          <a:r>
            <a:rPr lang="en-US" sz="1600" kern="1200"/>
            <a:t>, issued June 2020</a:t>
          </a:r>
        </a:p>
      </dsp:txBody>
      <dsp:txXfrm>
        <a:off x="29700" y="2927255"/>
        <a:ext cx="6572246" cy="549000"/>
      </dsp:txXfrm>
    </dsp:sp>
    <dsp:sp modelId="{4EE74313-F485-40E5-A5F9-760B880E536A}">
      <dsp:nvSpPr>
        <dsp:cNvPr id="0" name=""/>
        <dsp:cNvSpPr/>
      </dsp:nvSpPr>
      <dsp:spPr>
        <a:xfrm>
          <a:off x="0" y="3552035"/>
          <a:ext cx="6631646" cy="608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Public hearings and user forums, March – April 2021</a:t>
          </a:r>
        </a:p>
      </dsp:txBody>
      <dsp:txXfrm>
        <a:off x="29700" y="3581735"/>
        <a:ext cx="6572246" cy="549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54DCE-26DA-43A5-8E0A-3F580D25996B}">
      <dsp:nvSpPr>
        <dsp:cNvPr id="0" name=""/>
        <dsp:cNvSpPr/>
      </dsp:nvSpPr>
      <dsp:spPr>
        <a:xfrm>
          <a:off x="0" y="0"/>
          <a:ext cx="8561387" cy="0"/>
        </a:xfrm>
        <a:prstGeom prst="line">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CF333032-92F7-45ED-898E-02CBBF350F06}">
      <dsp:nvSpPr>
        <dsp:cNvPr id="0" name=""/>
        <dsp:cNvSpPr/>
      </dsp:nvSpPr>
      <dsp:spPr>
        <a:xfrm>
          <a:off x="0" y="0"/>
          <a:ext cx="8561387" cy="57802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Measurement focus and basis of accounting for the governmental funds</a:t>
          </a:r>
          <a:endParaRPr lang="en-US" sz="1700" kern="1200"/>
        </a:p>
      </dsp:txBody>
      <dsp:txXfrm>
        <a:off x="0" y="0"/>
        <a:ext cx="8561387" cy="578029"/>
      </dsp:txXfrm>
    </dsp:sp>
    <dsp:sp modelId="{39869D51-02EB-4EE5-B9E0-3A6A7B0F4968}">
      <dsp:nvSpPr>
        <dsp:cNvPr id="0" name=""/>
        <dsp:cNvSpPr/>
      </dsp:nvSpPr>
      <dsp:spPr>
        <a:xfrm>
          <a:off x="0" y="578030"/>
          <a:ext cx="8561387" cy="0"/>
        </a:xfrm>
        <a:prstGeom prst="line">
          <a:avLst/>
        </a:prstGeom>
        <a:solidFill>
          <a:schemeClr val="accent2">
            <a:shade val="80000"/>
            <a:hueOff val="110980"/>
            <a:satOff val="-7644"/>
            <a:lumOff val="5186"/>
            <a:alphaOff val="0"/>
          </a:schemeClr>
        </a:solidFill>
        <a:ln w="12700" cap="flat" cmpd="sng" algn="ctr">
          <a:solidFill>
            <a:schemeClr val="accent2">
              <a:shade val="80000"/>
              <a:hueOff val="110980"/>
              <a:satOff val="-7644"/>
              <a:lumOff val="5186"/>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AB7BEF40-B110-4776-A7CB-1EB66A3A06E4}">
      <dsp:nvSpPr>
        <dsp:cNvPr id="0" name=""/>
        <dsp:cNvSpPr/>
      </dsp:nvSpPr>
      <dsp:spPr>
        <a:xfrm>
          <a:off x="0" y="578029"/>
          <a:ext cx="8561387" cy="57802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Format of governmental funds financial statements</a:t>
          </a:r>
          <a:endParaRPr lang="en-US" sz="1700" kern="1200"/>
        </a:p>
      </dsp:txBody>
      <dsp:txXfrm>
        <a:off x="0" y="578029"/>
        <a:ext cx="8561387" cy="578029"/>
      </dsp:txXfrm>
    </dsp:sp>
    <dsp:sp modelId="{B0A73843-A8E9-4CFC-807A-2693AE7557E3}">
      <dsp:nvSpPr>
        <dsp:cNvPr id="0" name=""/>
        <dsp:cNvSpPr/>
      </dsp:nvSpPr>
      <dsp:spPr>
        <a:xfrm>
          <a:off x="0" y="1156060"/>
          <a:ext cx="8561387" cy="0"/>
        </a:xfrm>
        <a:prstGeom prst="line">
          <a:avLst/>
        </a:prstGeom>
        <a:solidFill>
          <a:schemeClr val="accent2">
            <a:shade val="80000"/>
            <a:hueOff val="221960"/>
            <a:satOff val="-15289"/>
            <a:lumOff val="10373"/>
            <a:alphaOff val="0"/>
          </a:schemeClr>
        </a:solidFill>
        <a:ln w="12700" cap="flat" cmpd="sng" algn="ctr">
          <a:solidFill>
            <a:schemeClr val="accent2">
              <a:shade val="80000"/>
              <a:hueOff val="221960"/>
              <a:satOff val="-15289"/>
              <a:lumOff val="10373"/>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8D462F5C-F193-4493-8ABA-A4C38DA4BA07}">
      <dsp:nvSpPr>
        <dsp:cNvPr id="0" name=""/>
        <dsp:cNvSpPr/>
      </dsp:nvSpPr>
      <dsp:spPr>
        <a:xfrm>
          <a:off x="0" y="1156059"/>
          <a:ext cx="8561387" cy="57802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Clarification of operating and nonoperating in proprietary funds</a:t>
          </a:r>
          <a:endParaRPr lang="en-US" sz="1700" kern="1200"/>
        </a:p>
      </dsp:txBody>
      <dsp:txXfrm>
        <a:off x="0" y="1156059"/>
        <a:ext cx="8561387" cy="578029"/>
      </dsp:txXfrm>
    </dsp:sp>
    <dsp:sp modelId="{58496717-489F-48C7-B277-D4B62AAA2426}">
      <dsp:nvSpPr>
        <dsp:cNvPr id="0" name=""/>
        <dsp:cNvSpPr/>
      </dsp:nvSpPr>
      <dsp:spPr>
        <a:xfrm>
          <a:off x="0" y="1734090"/>
          <a:ext cx="8561387" cy="0"/>
        </a:xfrm>
        <a:prstGeom prst="line">
          <a:avLst/>
        </a:prstGeom>
        <a:solidFill>
          <a:schemeClr val="accent2">
            <a:shade val="80000"/>
            <a:hueOff val="332940"/>
            <a:satOff val="-22933"/>
            <a:lumOff val="15559"/>
            <a:alphaOff val="0"/>
          </a:schemeClr>
        </a:solidFill>
        <a:ln w="12700" cap="flat" cmpd="sng" algn="ctr">
          <a:solidFill>
            <a:schemeClr val="accent2">
              <a:shade val="80000"/>
              <a:hueOff val="332940"/>
              <a:satOff val="-22933"/>
              <a:lumOff val="15559"/>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0E568E0A-E616-42A7-9E07-825350FCA521}">
      <dsp:nvSpPr>
        <dsp:cNvPr id="0" name=""/>
        <dsp:cNvSpPr/>
      </dsp:nvSpPr>
      <dsp:spPr>
        <a:xfrm>
          <a:off x="0" y="1734089"/>
          <a:ext cx="8561387" cy="57802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dirty="0"/>
            <a:t>Presentation of proprietary funds statement of revenues, expenses, and changes in fund net position</a:t>
          </a:r>
          <a:endParaRPr lang="en-US" sz="1700" kern="1200" dirty="0"/>
        </a:p>
      </dsp:txBody>
      <dsp:txXfrm>
        <a:off x="0" y="1734089"/>
        <a:ext cx="8561387" cy="578029"/>
      </dsp:txXfrm>
    </dsp:sp>
    <dsp:sp modelId="{B337017C-81F9-41CE-B202-A00F95E78000}">
      <dsp:nvSpPr>
        <dsp:cNvPr id="0" name=""/>
        <dsp:cNvSpPr/>
      </dsp:nvSpPr>
      <dsp:spPr>
        <a:xfrm>
          <a:off x="0" y="2312120"/>
          <a:ext cx="8561387" cy="0"/>
        </a:xfrm>
        <a:prstGeom prst="line">
          <a:avLst/>
        </a:prstGeom>
        <a:solidFill>
          <a:schemeClr val="accent2">
            <a:shade val="80000"/>
            <a:hueOff val="443920"/>
            <a:satOff val="-30578"/>
            <a:lumOff val="20745"/>
            <a:alphaOff val="0"/>
          </a:schemeClr>
        </a:solidFill>
        <a:ln w="12700" cap="flat" cmpd="sng" algn="ctr">
          <a:solidFill>
            <a:schemeClr val="accent2">
              <a:shade val="80000"/>
              <a:hueOff val="443920"/>
              <a:satOff val="-30578"/>
              <a:lumOff val="20745"/>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BE4EF76C-68E5-4449-8EBD-AB67442DF40F}">
      <dsp:nvSpPr>
        <dsp:cNvPr id="0" name=""/>
        <dsp:cNvSpPr/>
      </dsp:nvSpPr>
      <dsp:spPr>
        <a:xfrm>
          <a:off x="0" y="2312119"/>
          <a:ext cx="8561387" cy="57802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Management’s discussion and analysis</a:t>
          </a:r>
          <a:endParaRPr lang="en-US" sz="1700" kern="1200"/>
        </a:p>
      </dsp:txBody>
      <dsp:txXfrm>
        <a:off x="0" y="2312119"/>
        <a:ext cx="8561387" cy="578029"/>
      </dsp:txXfrm>
    </dsp:sp>
    <dsp:sp modelId="{BF490C71-CDB3-4A30-98C9-75346E68AB34}">
      <dsp:nvSpPr>
        <dsp:cNvPr id="0" name=""/>
        <dsp:cNvSpPr/>
      </dsp:nvSpPr>
      <dsp:spPr>
        <a:xfrm>
          <a:off x="0" y="2890149"/>
          <a:ext cx="8561387" cy="0"/>
        </a:xfrm>
        <a:prstGeom prst="line">
          <a:avLst/>
        </a:prstGeom>
        <a:solidFill>
          <a:schemeClr val="accent2">
            <a:shade val="80000"/>
            <a:hueOff val="554900"/>
            <a:satOff val="-38222"/>
            <a:lumOff val="25931"/>
            <a:alphaOff val="0"/>
          </a:schemeClr>
        </a:solidFill>
        <a:ln w="12700" cap="flat" cmpd="sng" algn="ctr">
          <a:solidFill>
            <a:schemeClr val="accent2">
              <a:shade val="80000"/>
              <a:hueOff val="554900"/>
              <a:satOff val="-38222"/>
              <a:lumOff val="25931"/>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35254AC0-88C4-449F-B4E3-B899226EB34F}">
      <dsp:nvSpPr>
        <dsp:cNvPr id="0" name=""/>
        <dsp:cNvSpPr/>
      </dsp:nvSpPr>
      <dsp:spPr>
        <a:xfrm>
          <a:off x="0" y="2890149"/>
          <a:ext cx="8561387" cy="57802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Budgetary comparisons</a:t>
          </a:r>
          <a:endParaRPr lang="en-US" sz="1700" kern="1200"/>
        </a:p>
      </dsp:txBody>
      <dsp:txXfrm>
        <a:off x="0" y="2890149"/>
        <a:ext cx="8561387" cy="578029"/>
      </dsp:txXfrm>
    </dsp:sp>
    <dsp:sp modelId="{BE86C8CD-68B6-4D11-A920-01A10B0DD879}">
      <dsp:nvSpPr>
        <dsp:cNvPr id="0" name=""/>
        <dsp:cNvSpPr/>
      </dsp:nvSpPr>
      <dsp:spPr>
        <a:xfrm>
          <a:off x="0" y="3468180"/>
          <a:ext cx="8561387" cy="0"/>
        </a:xfrm>
        <a:prstGeom prst="line">
          <a:avLst/>
        </a:prstGeom>
        <a:solidFill>
          <a:schemeClr val="accent2">
            <a:shade val="80000"/>
            <a:hueOff val="665881"/>
            <a:satOff val="-45867"/>
            <a:lumOff val="31118"/>
            <a:alphaOff val="0"/>
          </a:schemeClr>
        </a:solidFill>
        <a:ln w="12700" cap="flat" cmpd="sng" algn="ctr">
          <a:solidFill>
            <a:schemeClr val="accent2">
              <a:shade val="80000"/>
              <a:hueOff val="665881"/>
              <a:satOff val="-45867"/>
              <a:lumOff val="31118"/>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51D391A9-D88A-48A5-83E4-ADC0F8E7254B}">
      <dsp:nvSpPr>
        <dsp:cNvPr id="0" name=""/>
        <dsp:cNvSpPr/>
      </dsp:nvSpPr>
      <dsp:spPr>
        <a:xfrm>
          <a:off x="0" y="3468180"/>
          <a:ext cx="8561387" cy="57802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Major component unit presentations</a:t>
          </a:r>
          <a:endParaRPr lang="en-US" sz="1700" kern="1200"/>
        </a:p>
      </dsp:txBody>
      <dsp:txXfrm>
        <a:off x="0" y="3468180"/>
        <a:ext cx="8561387" cy="578029"/>
      </dsp:txXfrm>
    </dsp:sp>
    <dsp:sp modelId="{29C79D86-31B2-4506-B938-35FA1E0CE50B}">
      <dsp:nvSpPr>
        <dsp:cNvPr id="0" name=""/>
        <dsp:cNvSpPr/>
      </dsp:nvSpPr>
      <dsp:spPr>
        <a:xfrm>
          <a:off x="0" y="4046209"/>
          <a:ext cx="8561387" cy="0"/>
        </a:xfrm>
        <a:prstGeom prst="line">
          <a:avLst/>
        </a:prstGeom>
        <a:solidFill>
          <a:schemeClr val="accent2">
            <a:shade val="80000"/>
            <a:hueOff val="776861"/>
            <a:satOff val="-53511"/>
            <a:lumOff val="36304"/>
            <a:alphaOff val="0"/>
          </a:schemeClr>
        </a:solidFill>
        <a:ln w="12700" cap="flat" cmpd="sng" algn="ctr">
          <a:solidFill>
            <a:schemeClr val="accent2">
              <a:shade val="80000"/>
              <a:hueOff val="776861"/>
              <a:satOff val="-53511"/>
              <a:lumOff val="36304"/>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55760FF1-AB23-410E-9F8A-AA9BB82A3944}">
      <dsp:nvSpPr>
        <dsp:cNvPr id="0" name=""/>
        <dsp:cNvSpPr/>
      </dsp:nvSpPr>
      <dsp:spPr>
        <a:xfrm>
          <a:off x="0" y="4046210"/>
          <a:ext cx="8561387" cy="57802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Unusual or infrequent items</a:t>
          </a:r>
          <a:endParaRPr lang="en-US" sz="1700" kern="1200"/>
        </a:p>
      </dsp:txBody>
      <dsp:txXfrm>
        <a:off x="0" y="4046210"/>
        <a:ext cx="8561387" cy="5780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099F7-4837-4E7A-A33F-F6E1C255149B}">
      <dsp:nvSpPr>
        <dsp:cNvPr id="0" name=""/>
        <dsp:cNvSpPr/>
      </dsp:nvSpPr>
      <dsp:spPr>
        <a:xfrm>
          <a:off x="663841" y="1114"/>
          <a:ext cx="3444620" cy="20667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kern="1200"/>
            <a:t>Elements from </a:t>
          </a:r>
          <a:r>
            <a:rPr lang="en-US" sz="1900" b="0" i="1" kern="1200">
              <a:solidFill>
                <a:schemeClr val="accent1">
                  <a:lumMod val="60000"/>
                  <a:lumOff val="40000"/>
                </a:schemeClr>
              </a:solidFill>
            </a:rPr>
            <a:t>short-term</a:t>
          </a:r>
          <a:r>
            <a:rPr lang="en-US" sz="1900" b="0" kern="1200"/>
            <a:t> transactions or other events recognized </a:t>
          </a:r>
          <a:r>
            <a:rPr lang="en-US" sz="1900" b="0" i="1" kern="1200"/>
            <a:t>as the </a:t>
          </a:r>
          <a:r>
            <a:rPr lang="en-US" sz="1900" b="0" i="1" kern="1200">
              <a:solidFill>
                <a:schemeClr val="accent1">
                  <a:lumMod val="60000"/>
                  <a:lumOff val="40000"/>
                </a:schemeClr>
              </a:solidFill>
            </a:rPr>
            <a:t>underlying transaction or other event occurs</a:t>
          </a:r>
          <a:endParaRPr lang="en-US" sz="1900" kern="1200">
            <a:solidFill>
              <a:schemeClr val="accent1">
                <a:lumMod val="60000"/>
                <a:lumOff val="40000"/>
              </a:schemeClr>
            </a:solidFill>
          </a:endParaRPr>
        </a:p>
      </dsp:txBody>
      <dsp:txXfrm>
        <a:off x="663841" y="1114"/>
        <a:ext cx="3444620" cy="2066772"/>
      </dsp:txXfrm>
    </dsp:sp>
    <dsp:sp modelId="{29AC1FA2-6A93-4D9F-9656-D6104DE54AB7}">
      <dsp:nvSpPr>
        <dsp:cNvPr id="0" name=""/>
        <dsp:cNvSpPr/>
      </dsp:nvSpPr>
      <dsp:spPr>
        <a:xfrm>
          <a:off x="4452924" y="1114"/>
          <a:ext cx="3444620" cy="20667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kern="1200"/>
            <a:t>Elements from </a:t>
          </a:r>
          <a:r>
            <a:rPr lang="en-US" sz="1900" b="0" i="1" kern="1200">
              <a:solidFill>
                <a:schemeClr val="accent3">
                  <a:lumMod val="20000"/>
                  <a:lumOff val="80000"/>
                </a:schemeClr>
              </a:solidFill>
            </a:rPr>
            <a:t>long-term</a:t>
          </a:r>
          <a:r>
            <a:rPr lang="en-US" sz="1900" b="0" kern="1200"/>
            <a:t> transactions and other events recognized </a:t>
          </a:r>
          <a:r>
            <a:rPr lang="en-US" sz="1900" b="0" i="1" kern="1200">
              <a:solidFill>
                <a:schemeClr val="accent3">
                  <a:lumMod val="20000"/>
                  <a:lumOff val="80000"/>
                </a:schemeClr>
              </a:solidFill>
            </a:rPr>
            <a:t>when</a:t>
          </a:r>
          <a:r>
            <a:rPr lang="en-US" sz="1900" b="0" kern="1200">
              <a:solidFill>
                <a:schemeClr val="accent3">
                  <a:lumMod val="20000"/>
                  <a:lumOff val="80000"/>
                </a:schemeClr>
              </a:solidFill>
            </a:rPr>
            <a:t> </a:t>
          </a:r>
          <a:r>
            <a:rPr lang="en-US" sz="1900" b="0" i="1" kern="1200">
              <a:solidFill>
                <a:schemeClr val="accent3">
                  <a:lumMod val="20000"/>
                  <a:lumOff val="80000"/>
                </a:schemeClr>
              </a:solidFill>
            </a:rPr>
            <a:t>payments are due</a:t>
          </a:r>
          <a:endParaRPr lang="en-US" sz="1900" kern="1200">
            <a:solidFill>
              <a:schemeClr val="accent3">
                <a:lumMod val="20000"/>
                <a:lumOff val="80000"/>
              </a:schemeClr>
            </a:solidFill>
          </a:endParaRPr>
        </a:p>
      </dsp:txBody>
      <dsp:txXfrm>
        <a:off x="4452924" y="1114"/>
        <a:ext cx="3444620" cy="2066772"/>
      </dsp:txXfrm>
    </dsp:sp>
    <dsp:sp modelId="{9F393991-6598-4B91-970A-611A1767DA69}">
      <dsp:nvSpPr>
        <dsp:cNvPr id="0" name=""/>
        <dsp:cNvSpPr/>
      </dsp:nvSpPr>
      <dsp:spPr>
        <a:xfrm>
          <a:off x="2591933" y="2227785"/>
          <a:ext cx="3444620" cy="20667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dirty="0"/>
            <a:t>Financial assets: cash, assets that are available to be converted to cash, and assets that are consumable in lieu of cash</a:t>
          </a:r>
        </a:p>
        <a:p>
          <a:pPr marL="0" lvl="0" indent="0" algn="ctr" defTabSz="844550">
            <a:lnSpc>
              <a:spcPct val="90000"/>
            </a:lnSpc>
            <a:spcBef>
              <a:spcPct val="0"/>
            </a:spcBef>
            <a:spcAft>
              <a:spcPct val="35000"/>
            </a:spcAft>
            <a:buNone/>
          </a:pPr>
          <a:r>
            <a:rPr lang="en-US" sz="1900" b="0" kern="1200" dirty="0"/>
            <a:t>Financial liabilities: ALL liabilities</a:t>
          </a:r>
          <a:endParaRPr lang="en-US" sz="1900" kern="1200" dirty="0"/>
        </a:p>
      </dsp:txBody>
      <dsp:txXfrm>
        <a:off x="2591933" y="2227785"/>
        <a:ext cx="3444620" cy="206677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ADEFB0-731C-41D7-9DF9-C8F1E138BA83}" type="datetimeFigureOut">
              <a:rPr lang="en-US" smtClean="0"/>
              <a:t>9/15/2022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614AEE-CE97-4D26-B869-4CBA7F22E6BC}" type="slidenum">
              <a:rPr lang="en-US" smtClean="0"/>
              <a:t>‹#›</a:t>
            </a:fld>
            <a:endParaRPr lang="en-US"/>
          </a:p>
        </p:txBody>
      </p:sp>
    </p:spTree>
    <p:extLst>
      <p:ext uri="{BB962C8B-B14F-4D97-AF65-F5344CB8AC3E}">
        <p14:creationId xmlns:p14="http://schemas.microsoft.com/office/powerpoint/2010/main" val="1272213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1</a:t>
            </a:fld>
            <a:endParaRPr lang="en-US"/>
          </a:p>
        </p:txBody>
      </p:sp>
    </p:spTree>
    <p:extLst>
      <p:ext uri="{BB962C8B-B14F-4D97-AF65-F5344CB8AC3E}">
        <p14:creationId xmlns:p14="http://schemas.microsoft.com/office/powerpoint/2010/main" val="2726837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18</a:t>
            </a:fld>
            <a:endParaRPr lang="en-US"/>
          </a:p>
        </p:txBody>
      </p:sp>
    </p:spTree>
    <p:extLst>
      <p:ext uri="{BB962C8B-B14F-4D97-AF65-F5344CB8AC3E}">
        <p14:creationId xmlns:p14="http://schemas.microsoft.com/office/powerpoint/2010/main" val="506148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286173" indent="-286173" defTabSz="910693" eaLnBrk="1" hangingPunct="1">
              <a:lnSpc>
                <a:spcPct val="112000"/>
              </a:lnSpc>
              <a:spcBef>
                <a:spcPts val="1494"/>
              </a:spcBef>
              <a:buClr>
                <a:srgbClr val="EF4142"/>
              </a:buClr>
              <a:buFont typeface="Wingdings" pitchFamily="2" charset="2"/>
              <a:buChar char="§"/>
              <a:defRPr/>
            </a:pPr>
            <a:endParaRPr lang="en-US" sz="1800" dirty="0">
              <a:solidFill>
                <a:prstClr val="black"/>
              </a:solidFill>
              <a:latin typeface="Arial" pitchFamily="34" charset="0"/>
              <a:cs typeface="Arial" pitchFamily="34" charset="0"/>
            </a:endParaRPr>
          </a:p>
          <a:p>
            <a:r>
              <a:rPr lang="en-US" dirty="0"/>
              <a:t>Long-term debt otherwise would be recognized as a l/t transaction—when payments are due. As a short-term transactions,</a:t>
            </a:r>
          </a:p>
          <a:p>
            <a:r>
              <a:rPr lang="en-US" dirty="0"/>
              <a:t>It would be recognized as a fund liability</a:t>
            </a:r>
          </a:p>
          <a:p>
            <a:r>
              <a:rPr lang="en-US" dirty="0"/>
              <a:t>Feedback the fund balance would be overstated if these items are not reported as fund liabilities</a:t>
            </a:r>
          </a:p>
          <a:p>
            <a:r>
              <a:rPr lang="en-US" dirty="0"/>
              <a:t>Adding the exception retain current reporting for TANS/RANS</a:t>
            </a:r>
          </a:p>
          <a:p>
            <a:r>
              <a:rPr lang="en-US" dirty="0"/>
              <a:t>Would now also pick up other items, such as the issuance of 5 year notes issued for operating purposes</a:t>
            </a:r>
          </a:p>
          <a:p>
            <a:endParaRPr lang="en-US" dirty="0"/>
          </a:p>
          <a:p>
            <a:endParaRPr lang="en-US" dirty="0"/>
          </a:p>
        </p:txBody>
      </p:sp>
      <p:sp>
        <p:nvSpPr>
          <p:cNvPr id="4" name="Slide Number Placeholder 3"/>
          <p:cNvSpPr>
            <a:spLocks noGrp="1"/>
          </p:cNvSpPr>
          <p:nvPr>
            <p:ph type="sldNum" sz="quarter" idx="10"/>
          </p:nvPr>
        </p:nvSpPr>
        <p:spPr/>
        <p:txBody>
          <a:bodyPr/>
          <a:lstStyle/>
          <a:p>
            <a:fld id="{A3F9647A-3E31-3A41-A4E9-ABE8D6F99CD0}" type="slidenum">
              <a:rPr lang="en-US" smtClean="0"/>
              <a:t>19</a:t>
            </a:fld>
            <a:endParaRPr lang="en-US" dirty="0"/>
          </a:p>
        </p:txBody>
      </p:sp>
    </p:spTree>
    <p:extLst>
      <p:ext uri="{BB962C8B-B14F-4D97-AF65-F5344CB8AC3E}">
        <p14:creationId xmlns:p14="http://schemas.microsoft.com/office/powerpoint/2010/main" val="3262799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Investments are always a short-term transaction. </a:t>
            </a:r>
          </a:p>
          <a:p>
            <a:r>
              <a:rPr lang="en-US" dirty="0"/>
              <a:t>Changes in FV are an example of an other event.</a:t>
            </a:r>
          </a:p>
          <a:p>
            <a:endParaRPr lang="en-US" dirty="0"/>
          </a:p>
        </p:txBody>
      </p:sp>
      <p:sp>
        <p:nvSpPr>
          <p:cNvPr id="4" name="Slide Number Placeholder 3"/>
          <p:cNvSpPr>
            <a:spLocks noGrp="1"/>
          </p:cNvSpPr>
          <p:nvPr>
            <p:ph type="sldNum" sz="quarter" idx="10"/>
          </p:nvPr>
        </p:nvSpPr>
        <p:spPr/>
        <p:txBody>
          <a:bodyPr/>
          <a:lstStyle/>
          <a:p>
            <a:fld id="{A3F9647A-3E31-3A41-A4E9-ABE8D6F99CD0}" type="slidenum">
              <a:rPr lang="en-US" smtClean="0"/>
              <a:t>22</a:t>
            </a:fld>
            <a:endParaRPr lang="en-US" dirty="0"/>
          </a:p>
        </p:txBody>
      </p:sp>
    </p:spTree>
    <p:extLst>
      <p:ext uri="{BB962C8B-B14F-4D97-AF65-F5344CB8AC3E}">
        <p14:creationId xmlns:p14="http://schemas.microsoft.com/office/powerpoint/2010/main" val="2673441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Short-term transaction. </a:t>
            </a:r>
          </a:p>
          <a:p>
            <a:r>
              <a:rPr lang="en-US" dirty="0"/>
              <a:t>Inception is when taxes are imposed.</a:t>
            </a:r>
          </a:p>
          <a:p>
            <a:r>
              <a:rPr lang="en-US" dirty="0"/>
              <a:t>Conclusion is when final payment is due-Aug 1.</a:t>
            </a:r>
          </a:p>
          <a:p>
            <a:endParaRPr lang="en-US" dirty="0"/>
          </a:p>
        </p:txBody>
      </p:sp>
      <p:sp>
        <p:nvSpPr>
          <p:cNvPr id="4" name="Slide Number Placeholder 3"/>
          <p:cNvSpPr>
            <a:spLocks noGrp="1"/>
          </p:cNvSpPr>
          <p:nvPr>
            <p:ph type="sldNum" sz="quarter" idx="10"/>
          </p:nvPr>
        </p:nvSpPr>
        <p:spPr/>
        <p:txBody>
          <a:bodyPr/>
          <a:lstStyle/>
          <a:p>
            <a:fld id="{A3F9647A-3E31-3A41-A4E9-ABE8D6F99CD0}" type="slidenum">
              <a:rPr lang="en-US" smtClean="0"/>
              <a:t>23</a:t>
            </a:fld>
            <a:endParaRPr lang="en-US" dirty="0"/>
          </a:p>
        </p:txBody>
      </p:sp>
    </p:spTree>
    <p:extLst>
      <p:ext uri="{BB962C8B-B14F-4D97-AF65-F5344CB8AC3E}">
        <p14:creationId xmlns:p14="http://schemas.microsoft.com/office/powerpoint/2010/main" val="3323838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Short-term transaction. </a:t>
            </a:r>
          </a:p>
          <a:p>
            <a:r>
              <a:rPr lang="en-US" dirty="0"/>
              <a:t>Inception is when taxes arise—taxable income is earned.</a:t>
            </a:r>
          </a:p>
          <a:p>
            <a:r>
              <a:rPr lang="en-US" dirty="0"/>
              <a:t>Conclusion is when payment is due-income tax payment due dates.</a:t>
            </a:r>
          </a:p>
          <a:p>
            <a:endParaRPr lang="en-US" dirty="0"/>
          </a:p>
        </p:txBody>
      </p:sp>
      <p:sp>
        <p:nvSpPr>
          <p:cNvPr id="4" name="Slide Number Placeholder 3"/>
          <p:cNvSpPr>
            <a:spLocks noGrp="1"/>
          </p:cNvSpPr>
          <p:nvPr>
            <p:ph type="sldNum" sz="quarter" idx="10"/>
          </p:nvPr>
        </p:nvSpPr>
        <p:spPr/>
        <p:txBody>
          <a:bodyPr/>
          <a:lstStyle/>
          <a:p>
            <a:fld id="{A3F9647A-3E31-3A41-A4E9-ABE8D6F99CD0}" type="slidenum">
              <a:rPr lang="en-US" smtClean="0"/>
              <a:t>24</a:t>
            </a:fld>
            <a:endParaRPr lang="en-US" dirty="0"/>
          </a:p>
        </p:txBody>
      </p:sp>
    </p:spTree>
    <p:extLst>
      <p:ext uri="{BB962C8B-B14F-4D97-AF65-F5344CB8AC3E}">
        <p14:creationId xmlns:p14="http://schemas.microsoft.com/office/powerpoint/2010/main" val="2583727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Note i short-term financial resources, this is no longer nonspendable fund balance.</a:t>
            </a:r>
          </a:p>
          <a:p>
            <a:r>
              <a:rPr lang="en-US" dirty="0"/>
              <a:t>Prepaid items are financial assets—consumed in lieu of other financial assets</a:t>
            </a:r>
          </a:p>
          <a:p>
            <a:r>
              <a:rPr lang="en-US" dirty="0"/>
              <a:t>Is a short-term term transaction because it is a one-year policy.</a:t>
            </a:r>
          </a:p>
          <a:p>
            <a:endParaRPr lang="en-US" dirty="0"/>
          </a:p>
        </p:txBody>
      </p:sp>
      <p:sp>
        <p:nvSpPr>
          <p:cNvPr id="4" name="Slide Number Placeholder 3"/>
          <p:cNvSpPr>
            <a:spLocks noGrp="1"/>
          </p:cNvSpPr>
          <p:nvPr>
            <p:ph type="sldNum" sz="quarter" idx="10"/>
          </p:nvPr>
        </p:nvSpPr>
        <p:spPr/>
        <p:txBody>
          <a:bodyPr/>
          <a:lstStyle/>
          <a:p>
            <a:fld id="{A3F9647A-3E31-3A41-A4E9-ABE8D6F99CD0}" type="slidenum">
              <a:rPr lang="en-US" smtClean="0"/>
              <a:t>25</a:t>
            </a:fld>
            <a:endParaRPr lang="en-US" dirty="0"/>
          </a:p>
        </p:txBody>
      </p:sp>
    </p:spTree>
    <p:extLst>
      <p:ext uri="{BB962C8B-B14F-4D97-AF65-F5344CB8AC3E}">
        <p14:creationId xmlns:p14="http://schemas.microsoft.com/office/powerpoint/2010/main" val="1165870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Long-term transaction. Inception is when loan was funded in a prior year. Conclusion</a:t>
            </a:r>
          </a:p>
          <a:p>
            <a:r>
              <a:rPr lang="en-US" dirty="0"/>
              <a:t>Is when final payment is due.</a:t>
            </a:r>
          </a:p>
          <a:p>
            <a:r>
              <a:rPr lang="en-US" dirty="0"/>
              <a:t>Recognize when payments are due.</a:t>
            </a:r>
          </a:p>
          <a:p>
            <a:endParaRPr lang="en-US" dirty="0"/>
          </a:p>
        </p:txBody>
      </p:sp>
      <p:sp>
        <p:nvSpPr>
          <p:cNvPr id="4" name="Slide Number Placeholder 3"/>
          <p:cNvSpPr>
            <a:spLocks noGrp="1"/>
          </p:cNvSpPr>
          <p:nvPr>
            <p:ph type="sldNum" sz="quarter" idx="10"/>
          </p:nvPr>
        </p:nvSpPr>
        <p:spPr/>
        <p:txBody>
          <a:bodyPr/>
          <a:lstStyle/>
          <a:p>
            <a:fld id="{A3F9647A-3E31-3A41-A4E9-ABE8D6F99CD0}" type="slidenum">
              <a:rPr lang="en-US" smtClean="0"/>
              <a:t>26</a:t>
            </a:fld>
            <a:endParaRPr lang="en-US" dirty="0"/>
          </a:p>
        </p:txBody>
      </p:sp>
    </p:spTree>
    <p:extLst>
      <p:ext uri="{BB962C8B-B14F-4D97-AF65-F5344CB8AC3E}">
        <p14:creationId xmlns:p14="http://schemas.microsoft.com/office/powerpoint/2010/main" val="3427503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Long-term transaction. The binding arrangement is the loan or bond document that requires period interest</a:t>
            </a:r>
          </a:p>
          <a:p>
            <a:r>
              <a:rPr lang="en-US" dirty="0"/>
              <a:t>Payments. The inception of the transaction is when the debt was funded in a prior year. Conclusion is when</a:t>
            </a:r>
          </a:p>
          <a:p>
            <a:r>
              <a:rPr lang="en-US" dirty="0"/>
              <a:t>The final payment is made.</a:t>
            </a:r>
          </a:p>
          <a:p>
            <a:endParaRPr lang="en-US" dirty="0"/>
          </a:p>
        </p:txBody>
      </p:sp>
      <p:sp>
        <p:nvSpPr>
          <p:cNvPr id="4" name="Slide Number Placeholder 3"/>
          <p:cNvSpPr>
            <a:spLocks noGrp="1"/>
          </p:cNvSpPr>
          <p:nvPr>
            <p:ph type="sldNum" sz="quarter" idx="10"/>
          </p:nvPr>
        </p:nvSpPr>
        <p:spPr/>
        <p:txBody>
          <a:bodyPr/>
          <a:lstStyle/>
          <a:p>
            <a:fld id="{A3F9647A-3E31-3A41-A4E9-ABE8D6F99CD0}" type="slidenum">
              <a:rPr lang="en-US" smtClean="0"/>
              <a:t>27</a:t>
            </a:fld>
            <a:endParaRPr lang="en-US" dirty="0"/>
          </a:p>
        </p:txBody>
      </p:sp>
    </p:spTree>
    <p:extLst>
      <p:ext uri="{BB962C8B-B14F-4D97-AF65-F5344CB8AC3E}">
        <p14:creationId xmlns:p14="http://schemas.microsoft.com/office/powerpoint/2010/main" val="4178792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Doesn’t matter if the TAN is for 13 months or not. Exception for long-term debt issued for short-term purposes.</a:t>
            </a:r>
          </a:p>
          <a:p>
            <a:endParaRPr lang="en-US" dirty="0"/>
          </a:p>
        </p:txBody>
      </p:sp>
      <p:sp>
        <p:nvSpPr>
          <p:cNvPr id="4" name="Slide Number Placeholder 3"/>
          <p:cNvSpPr>
            <a:spLocks noGrp="1"/>
          </p:cNvSpPr>
          <p:nvPr>
            <p:ph type="sldNum" sz="quarter" idx="10"/>
          </p:nvPr>
        </p:nvSpPr>
        <p:spPr/>
        <p:txBody>
          <a:bodyPr/>
          <a:lstStyle/>
          <a:p>
            <a:fld id="{A3F9647A-3E31-3A41-A4E9-ABE8D6F99CD0}" type="slidenum">
              <a:rPr lang="en-US" smtClean="0"/>
              <a:t>28</a:t>
            </a:fld>
            <a:endParaRPr lang="en-US" dirty="0"/>
          </a:p>
        </p:txBody>
      </p:sp>
    </p:spTree>
    <p:extLst>
      <p:ext uri="{BB962C8B-B14F-4D97-AF65-F5344CB8AC3E}">
        <p14:creationId xmlns:p14="http://schemas.microsoft.com/office/powerpoint/2010/main" val="502879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OPEB are long-term transactions. Inception is when the employee begins earning the benefit. Conclusion is</a:t>
            </a:r>
          </a:p>
          <a:p>
            <a:r>
              <a:rPr lang="en-US" dirty="0"/>
              <a:t>When the benefits end. Report when payments become due.</a:t>
            </a:r>
          </a:p>
          <a:p>
            <a:endParaRPr lang="en-US" dirty="0"/>
          </a:p>
        </p:txBody>
      </p:sp>
      <p:sp>
        <p:nvSpPr>
          <p:cNvPr id="4" name="Slide Number Placeholder 3"/>
          <p:cNvSpPr>
            <a:spLocks noGrp="1"/>
          </p:cNvSpPr>
          <p:nvPr>
            <p:ph type="sldNum" sz="quarter" idx="10"/>
          </p:nvPr>
        </p:nvSpPr>
        <p:spPr/>
        <p:txBody>
          <a:bodyPr/>
          <a:lstStyle/>
          <a:p>
            <a:fld id="{A3F9647A-3E31-3A41-A4E9-ABE8D6F99CD0}" type="slidenum">
              <a:rPr lang="en-US" smtClean="0"/>
              <a:t>29</a:t>
            </a:fld>
            <a:endParaRPr lang="en-US" dirty="0"/>
          </a:p>
        </p:txBody>
      </p:sp>
    </p:spTree>
    <p:extLst>
      <p:ext uri="{BB962C8B-B14F-4D97-AF65-F5344CB8AC3E}">
        <p14:creationId xmlns:p14="http://schemas.microsoft.com/office/powerpoint/2010/main" val="4245551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Misty</a:t>
            </a:r>
          </a:p>
        </p:txBody>
      </p:sp>
      <p:sp>
        <p:nvSpPr>
          <p:cNvPr id="4" name="Slide Number Placeholder 3"/>
          <p:cNvSpPr>
            <a:spLocks noGrp="1"/>
          </p:cNvSpPr>
          <p:nvPr>
            <p:ph type="sldNum" sz="quarter" idx="10"/>
          </p:nvPr>
        </p:nvSpPr>
        <p:spPr/>
        <p:txBody>
          <a:bodyPr/>
          <a:lstStyle/>
          <a:p>
            <a:fld id="{8E1B4BE0-147F-4D15-B83A-EF91597511EE}" type="slidenum">
              <a:rPr lang="en-US" smtClean="0"/>
              <a:pPr/>
              <a:t>2</a:t>
            </a:fld>
            <a:endParaRPr lang="en-US" dirty="0"/>
          </a:p>
        </p:txBody>
      </p:sp>
    </p:spTree>
    <p:extLst>
      <p:ext uri="{BB962C8B-B14F-4D97-AF65-F5344CB8AC3E}">
        <p14:creationId xmlns:p14="http://schemas.microsoft.com/office/powerpoint/2010/main" val="2626530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lower half</a:t>
            </a:r>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32</a:t>
            </a:fld>
            <a:endParaRPr lang="en-US"/>
          </a:p>
        </p:txBody>
      </p:sp>
    </p:spTree>
    <p:extLst>
      <p:ext uri="{BB962C8B-B14F-4D97-AF65-F5344CB8AC3E}">
        <p14:creationId xmlns:p14="http://schemas.microsoft.com/office/powerpoint/2010/main" val="4233816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Board has tentatively decided to carry forward the major component unit proposals to the ED.</a:t>
            </a:r>
          </a:p>
          <a:p>
            <a:endParaRPr lang="en-US" dirty="0"/>
          </a:p>
        </p:txBody>
      </p:sp>
      <p:sp>
        <p:nvSpPr>
          <p:cNvPr id="4" name="Slide Number Placeholder 3"/>
          <p:cNvSpPr>
            <a:spLocks noGrp="1"/>
          </p:cNvSpPr>
          <p:nvPr>
            <p:ph type="sldNum" sz="quarter" idx="10"/>
          </p:nvPr>
        </p:nvSpPr>
        <p:spPr/>
        <p:txBody>
          <a:bodyPr/>
          <a:lstStyle/>
          <a:p>
            <a:fld id="{A3F9647A-3E31-3A41-A4E9-ABE8D6F99CD0}" type="slidenum">
              <a:rPr lang="en-US" smtClean="0"/>
              <a:t>37</a:t>
            </a:fld>
            <a:endParaRPr lang="en-US" dirty="0"/>
          </a:p>
        </p:txBody>
      </p:sp>
    </p:spTree>
    <p:extLst>
      <p:ext uri="{BB962C8B-B14F-4D97-AF65-F5344CB8AC3E}">
        <p14:creationId xmlns:p14="http://schemas.microsoft.com/office/powerpoint/2010/main" val="3954695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9647A-3E31-3A41-A4E9-ABE8D6F99CD0}" type="slidenum">
              <a:rPr lang="en-US" smtClean="0"/>
              <a:t>39</a:t>
            </a:fld>
            <a:endParaRPr lang="en-US" dirty="0"/>
          </a:p>
        </p:txBody>
      </p:sp>
    </p:spTree>
    <p:extLst>
      <p:ext uri="{BB962C8B-B14F-4D97-AF65-F5344CB8AC3E}">
        <p14:creationId xmlns:p14="http://schemas.microsoft.com/office/powerpoint/2010/main" val="3728200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Board has tentatively decided to carry forward the major component unit proposals to the ED.</a:t>
            </a:r>
          </a:p>
          <a:p>
            <a:endParaRPr lang="en-US" dirty="0"/>
          </a:p>
        </p:txBody>
      </p:sp>
      <p:sp>
        <p:nvSpPr>
          <p:cNvPr id="4" name="Slide Number Placeholder 3"/>
          <p:cNvSpPr>
            <a:spLocks noGrp="1"/>
          </p:cNvSpPr>
          <p:nvPr>
            <p:ph type="sldNum" sz="quarter" idx="10"/>
          </p:nvPr>
        </p:nvSpPr>
        <p:spPr/>
        <p:txBody>
          <a:bodyPr/>
          <a:lstStyle/>
          <a:p>
            <a:fld id="{A3F9647A-3E31-3A41-A4E9-ABE8D6F99CD0}" type="slidenum">
              <a:rPr lang="en-US" smtClean="0"/>
              <a:t>43</a:t>
            </a:fld>
            <a:endParaRPr lang="en-US" dirty="0"/>
          </a:p>
        </p:txBody>
      </p:sp>
    </p:spTree>
    <p:extLst>
      <p:ext uri="{BB962C8B-B14F-4D97-AF65-F5344CB8AC3E}">
        <p14:creationId xmlns:p14="http://schemas.microsoft.com/office/powerpoint/2010/main" val="92151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44</a:t>
            </a:fld>
            <a:endParaRPr lang="en-US"/>
          </a:p>
        </p:txBody>
      </p:sp>
    </p:spTree>
    <p:extLst>
      <p:ext uri="{BB962C8B-B14F-4D97-AF65-F5344CB8AC3E}">
        <p14:creationId xmlns:p14="http://schemas.microsoft.com/office/powerpoint/2010/main" val="3988412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Board has tentatively decided to carry forward the major component unit proposals to the ED.</a:t>
            </a:r>
          </a:p>
          <a:p>
            <a:endParaRPr lang="en-US" dirty="0"/>
          </a:p>
        </p:txBody>
      </p:sp>
      <p:sp>
        <p:nvSpPr>
          <p:cNvPr id="4" name="Slide Number Placeholder 3"/>
          <p:cNvSpPr>
            <a:spLocks noGrp="1"/>
          </p:cNvSpPr>
          <p:nvPr>
            <p:ph type="sldNum" sz="quarter" idx="10"/>
          </p:nvPr>
        </p:nvSpPr>
        <p:spPr/>
        <p:txBody>
          <a:bodyPr/>
          <a:lstStyle/>
          <a:p>
            <a:fld id="{A3F9647A-3E31-3A41-A4E9-ABE8D6F99CD0}" type="slidenum">
              <a:rPr lang="en-US" smtClean="0"/>
              <a:t>45</a:t>
            </a:fld>
            <a:endParaRPr lang="en-US" dirty="0"/>
          </a:p>
        </p:txBody>
      </p:sp>
    </p:spTree>
    <p:extLst>
      <p:ext uri="{BB962C8B-B14F-4D97-AF65-F5344CB8AC3E}">
        <p14:creationId xmlns:p14="http://schemas.microsoft.com/office/powerpoint/2010/main" val="2320696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Subject to the limitations of financial reporting described in Concepts Statement 1.</a:t>
            </a:r>
          </a:p>
          <a:p>
            <a:endParaRPr lang="en-US" dirty="0"/>
          </a:p>
        </p:txBody>
      </p:sp>
      <p:sp>
        <p:nvSpPr>
          <p:cNvPr id="4" name="Slide Number Placeholder 3"/>
          <p:cNvSpPr>
            <a:spLocks noGrp="1"/>
          </p:cNvSpPr>
          <p:nvPr>
            <p:ph type="sldNum" sz="quarter" idx="10"/>
          </p:nvPr>
        </p:nvSpPr>
        <p:spPr/>
        <p:txBody>
          <a:bodyPr/>
          <a:lstStyle/>
          <a:p>
            <a:fld id="{A3F9647A-3E31-3A41-A4E9-ABE8D6F99CD0}" type="slidenum">
              <a:rPr lang="en-US" smtClean="0"/>
              <a:t>46</a:t>
            </a:fld>
            <a:endParaRPr lang="en-US" dirty="0"/>
          </a:p>
        </p:txBody>
      </p:sp>
    </p:spTree>
    <p:extLst>
      <p:ext uri="{BB962C8B-B14F-4D97-AF65-F5344CB8AC3E}">
        <p14:creationId xmlns:p14="http://schemas.microsoft.com/office/powerpoint/2010/main" val="1917810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2063956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4</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2152867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Subject to the limitations of financial reporting described in Concepts Statement 1.</a:t>
            </a:r>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7</a:t>
            </a:fld>
            <a:endParaRPr lang="en-US"/>
          </a:p>
        </p:txBody>
      </p:sp>
    </p:spTree>
    <p:extLst>
      <p:ext uri="{BB962C8B-B14F-4D97-AF65-F5344CB8AC3E}">
        <p14:creationId xmlns:p14="http://schemas.microsoft.com/office/powerpoint/2010/main" val="1408708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a:t>Qualitative characteristics of information in financial reports per Concepts Statement 1.</a:t>
            </a:r>
          </a:p>
          <a:p>
            <a:pPr defTabSz="915772">
              <a:defRPr/>
            </a:pPr>
            <a:endParaRPr lang="en-US"/>
          </a:p>
          <a:p>
            <a:pPr defTabSz="915772">
              <a:defRPr/>
            </a:pPr>
            <a:r>
              <a:rPr lang="en-US"/>
              <a:t>Financial statements presented applying the short-term financial resources measurement focus would reflect the amount of fund balance at period-end that is available for spending in the next period, which may or may not be restricted for specific purposes, as well as fund balance that is legally or contractually required to be maintained intact.</a:t>
            </a:r>
          </a:p>
          <a:p>
            <a:pPr defTabSz="915772">
              <a:defRPr/>
            </a:pPr>
            <a:endParaRPr lang="en-US"/>
          </a:p>
          <a:p>
            <a:r>
              <a:rPr lang="en-US"/>
              <a:t>This is subject to the limitations of financial reporting described in Concepts Statement 1.</a:t>
            </a:r>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8</a:t>
            </a:fld>
            <a:endParaRPr lang="en-US"/>
          </a:p>
        </p:txBody>
      </p:sp>
    </p:spTree>
    <p:extLst>
      <p:ext uri="{BB962C8B-B14F-4D97-AF65-F5344CB8AC3E}">
        <p14:creationId xmlns:p14="http://schemas.microsoft.com/office/powerpoint/2010/main" val="852787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547866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11</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2743269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458459">
              <a:defRPr/>
            </a:pPr>
            <a:r>
              <a:rPr lang="en-US" dirty="0"/>
              <a:t>DRB suggests that we spend a little time presenting about the pre-agenda research. He wants those that are new to the project understand how much time and effort we have put in.</a:t>
            </a:r>
          </a:p>
          <a:p>
            <a:pPr defTabSz="458459">
              <a:defRPr/>
            </a:pPr>
            <a:r>
              <a:rPr lang="en-US" dirty="0"/>
              <a:t>Here is the detail:</a:t>
            </a:r>
          </a:p>
          <a:p>
            <a:r>
              <a:rPr lang="en-US" dirty="0"/>
              <a:t>During 2013 the following activities were conducted:</a:t>
            </a:r>
          </a:p>
          <a:p>
            <a:pPr lvl="1"/>
            <a:r>
              <a:rPr lang="en-US" dirty="0"/>
              <a:t>11 research roundtables in 8 cities</a:t>
            </a:r>
          </a:p>
          <a:p>
            <a:pPr lvl="1"/>
            <a:r>
              <a:rPr lang="en-US" dirty="0"/>
              <a:t>Focusing on either general purpose or special-purpose governments</a:t>
            </a:r>
          </a:p>
          <a:p>
            <a:pPr lvl="1"/>
            <a:r>
              <a:rPr lang="en-US" dirty="0"/>
              <a:t>Mix of financial statement preparers, auditors, and users</a:t>
            </a:r>
          </a:p>
          <a:p>
            <a:pPr lvl="1"/>
            <a:r>
              <a:rPr lang="en-US" dirty="0"/>
              <a:t>Primary purpose was to identify any major, overarching issues that have arisen since Statement 34 was implemented</a:t>
            </a:r>
          </a:p>
          <a:p>
            <a:r>
              <a:rPr lang="en-US" dirty="0"/>
              <a:t>During 2014 the following activities were conducted:</a:t>
            </a:r>
          </a:p>
          <a:p>
            <a:pPr lvl="1"/>
            <a:r>
              <a:rPr lang="en-US" dirty="0"/>
              <a:t>Broad surveys of</a:t>
            </a:r>
          </a:p>
          <a:p>
            <a:pPr lvl="2"/>
            <a:r>
              <a:rPr lang="en-US" dirty="0"/>
              <a:t>Preparers</a:t>
            </a:r>
          </a:p>
          <a:p>
            <a:pPr lvl="2"/>
            <a:r>
              <a:rPr lang="en-US" dirty="0"/>
              <a:t>Auditors</a:t>
            </a:r>
          </a:p>
          <a:p>
            <a:pPr lvl="2"/>
            <a:r>
              <a:rPr lang="en-US" dirty="0"/>
              <a:t>Users</a:t>
            </a:r>
          </a:p>
          <a:p>
            <a:pPr lvl="1"/>
            <a:r>
              <a:rPr lang="en-US" dirty="0"/>
              <a:t>Survey of preparers using the modified approach for reporting infrastructure</a:t>
            </a:r>
          </a:p>
          <a:p>
            <a:pPr lvl="1"/>
            <a:r>
              <a:rPr lang="en-US" dirty="0"/>
              <a:t>Archival research with annual financial reports</a:t>
            </a:r>
          </a:p>
          <a:p>
            <a:pPr lvl="1"/>
            <a:r>
              <a:rPr lang="en-US" dirty="0"/>
              <a:t>Literature review</a:t>
            </a:r>
          </a:p>
          <a:p>
            <a:pPr lvl="1"/>
            <a:r>
              <a:rPr lang="en-US" dirty="0"/>
              <a:t>Primary purpose was to identify how Statement 34 has been implemented in practice and to explore further the issues raised in the roundtables</a:t>
            </a:r>
          </a:p>
          <a:p>
            <a:r>
              <a:rPr lang="en-US" dirty="0"/>
              <a:t>During 2015 the following activities were conducted</a:t>
            </a:r>
          </a:p>
          <a:p>
            <a:pPr lvl="1"/>
            <a:r>
              <a:rPr lang="en-US" dirty="0"/>
              <a:t>148 interviews with preparers, auditors, and users narrowing in on areas of concern raised in prior research</a:t>
            </a:r>
          </a:p>
          <a:p>
            <a:endParaRPr lang="en-US" dirty="0"/>
          </a:p>
          <a:p>
            <a:endParaRPr lang="en-US" dirty="0"/>
          </a:p>
          <a:p>
            <a:r>
              <a:rPr lang="en-US" dirty="0"/>
              <a:t>Roundtables:   # to get a variety of views, geographic variety, different size </a:t>
            </a:r>
          </a:p>
          <a:p>
            <a:r>
              <a:rPr lang="en-US" dirty="0"/>
              <a:t>   governments/firms, too</a:t>
            </a:r>
          </a:p>
          <a:p>
            <a:r>
              <a:rPr lang="en-US" dirty="0"/>
              <a:t>   recognize that issues may be different for GP government  and special purpose governments</a:t>
            </a:r>
          </a:p>
          <a:p>
            <a:r>
              <a:rPr lang="en-US" dirty="0"/>
              <a:t>    selected a mix of constituents</a:t>
            </a:r>
          </a:p>
          <a:p>
            <a:r>
              <a:rPr lang="en-US" dirty="0"/>
              <a:t>    asked broad, open-ended Q’s to identify issues with the reporting model</a:t>
            </a:r>
          </a:p>
          <a:p>
            <a:endParaRPr lang="en-US" dirty="0"/>
          </a:p>
          <a:p>
            <a:r>
              <a:rPr lang="en-US" dirty="0"/>
              <a:t>Surveys:  different surveys designed for different type of constituents</a:t>
            </a:r>
          </a:p>
          <a:p>
            <a:r>
              <a:rPr lang="en-US" dirty="0"/>
              <a:t>  outreach to get as many responses to surveys as possible, respondents are self-selected</a:t>
            </a:r>
          </a:p>
          <a:p>
            <a:r>
              <a:rPr lang="en-US" dirty="0"/>
              <a:t>  Purpose to explore further issues raised in the roundtables, and also to ask broad Q’s, </a:t>
            </a:r>
          </a:p>
          <a:p>
            <a:r>
              <a:rPr lang="en-US" dirty="0"/>
              <a:t>  Q’s about value of different components, as well as they reasons why</a:t>
            </a:r>
          </a:p>
          <a:p>
            <a:endParaRPr lang="en-US" dirty="0"/>
          </a:p>
          <a:p>
            <a:r>
              <a:rPr lang="en-US" dirty="0"/>
              <a:t>Archival:  CAFR reviews, selecting a large sample, broad variety of types and sizes of governments</a:t>
            </a:r>
          </a:p>
          <a:p>
            <a:r>
              <a:rPr lang="en-US" dirty="0"/>
              <a:t>  Purpose to see how Statement 34 has been implemented in practice</a:t>
            </a:r>
          </a:p>
          <a:p>
            <a:endParaRPr lang="en-US" dirty="0"/>
          </a:p>
          <a:p>
            <a:r>
              <a:rPr lang="en-US" dirty="0"/>
              <a:t>Interviews:  Again, a carefully selected group to reflect different geographical areas, </a:t>
            </a:r>
          </a:p>
          <a:p>
            <a:r>
              <a:rPr lang="en-US" dirty="0"/>
              <a:t>  types of governments, sizes of governments, and stakeholders</a:t>
            </a:r>
          </a:p>
          <a:p>
            <a:r>
              <a:rPr lang="en-US" dirty="0"/>
              <a:t>  Now focused more on the issues raised in the earlier research, </a:t>
            </a:r>
          </a:p>
          <a:p>
            <a:r>
              <a:rPr lang="en-US" dirty="0"/>
              <a:t>    looking for confirmation on whether and how to address issues</a:t>
            </a:r>
          </a:p>
          <a:p>
            <a:pPr defTabSz="458459">
              <a:defRPr/>
            </a:pPr>
            <a:endParaRPr lang="en-US" dirty="0"/>
          </a:p>
          <a:p>
            <a:pPr defTabSz="458459">
              <a:defRPr/>
            </a:pPr>
            <a:endParaRPr lang="en-US" dirty="0"/>
          </a:p>
          <a:p>
            <a:endParaRPr lang="en-US" dirty="0"/>
          </a:p>
        </p:txBody>
      </p:sp>
      <p:sp>
        <p:nvSpPr>
          <p:cNvPr id="4" name="Slide Number Placeholder 3"/>
          <p:cNvSpPr>
            <a:spLocks noGrp="1"/>
          </p:cNvSpPr>
          <p:nvPr>
            <p:ph type="sldNum" sz="quarter" idx="10"/>
          </p:nvPr>
        </p:nvSpPr>
        <p:spPr/>
        <p:txBody>
          <a:bodyPr/>
          <a:lstStyle/>
          <a:p>
            <a:fld id="{A3F9647A-3E31-3A41-A4E9-ABE8D6F99CD0}" type="slidenum">
              <a:rPr lang="en-US" smtClean="0"/>
              <a:t>12</a:t>
            </a:fld>
            <a:endParaRPr lang="en-US" dirty="0"/>
          </a:p>
        </p:txBody>
      </p:sp>
    </p:spTree>
    <p:extLst>
      <p:ext uri="{BB962C8B-B14F-4D97-AF65-F5344CB8AC3E}">
        <p14:creationId xmlns:p14="http://schemas.microsoft.com/office/powerpoint/2010/main" val="74782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17</a:t>
            </a:fld>
            <a:endParaRPr lang="en-US"/>
          </a:p>
        </p:txBody>
      </p:sp>
    </p:spTree>
    <p:extLst>
      <p:ext uri="{BB962C8B-B14F-4D97-AF65-F5344CB8AC3E}">
        <p14:creationId xmlns:p14="http://schemas.microsoft.com/office/powerpoint/2010/main" val="971544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872743" y="2233560"/>
            <a:ext cx="8113316" cy="1509311"/>
          </a:xfrm>
        </p:spPr>
        <p:txBody>
          <a:bodyPr lIns="0" tIns="0" rIns="0" bIns="0" anchor="b">
            <a:normAutofit/>
          </a:bodyPr>
          <a:lstStyle>
            <a:lvl1pPr>
              <a:defRPr sz="2700" baseline="0">
                <a:solidFill>
                  <a:srgbClr val="355F9A"/>
                </a:solidFill>
                <a:latin typeface="Arial" pitchFamily="34" charset="0"/>
                <a:cs typeface="Arial" pitchFamily="34" charset="0"/>
              </a:defRPr>
            </a:lvl1pPr>
          </a:lstStyle>
          <a:p>
            <a:r>
              <a:rPr lang="en-US" dirty="0"/>
              <a:t>PRESENTATION TITLE </a:t>
            </a:r>
            <a:br>
              <a:rPr lang="en-US" dirty="0"/>
            </a:br>
            <a:r>
              <a:rPr lang="en-US" dirty="0"/>
              <a:t>IN ARIAL BOLD 36/40PT</a:t>
            </a:r>
          </a:p>
        </p:txBody>
      </p:sp>
      <p:sp>
        <p:nvSpPr>
          <p:cNvPr id="8" name="Text Placeholder 9"/>
          <p:cNvSpPr>
            <a:spLocks noGrp="1"/>
          </p:cNvSpPr>
          <p:nvPr>
            <p:ph type="body" sz="quarter" idx="12" hasCustomPrompt="1"/>
          </p:nvPr>
        </p:nvSpPr>
        <p:spPr>
          <a:xfrm>
            <a:off x="872743" y="3817686"/>
            <a:ext cx="6125160" cy="374217"/>
          </a:xfrm>
        </p:spPr>
        <p:txBody>
          <a:bodyPr lIns="0" tIns="0" rIns="0" bIns="0"/>
          <a:lstStyle>
            <a:lvl1pPr marL="0" indent="0">
              <a:lnSpc>
                <a:spcPts val="1800"/>
              </a:lnSpc>
              <a:spcBef>
                <a:spcPts val="0"/>
              </a:spcBef>
              <a:buNone/>
              <a:defRPr sz="1500" b="1">
                <a:solidFill>
                  <a:schemeClr val="tx1">
                    <a:lumMod val="50000"/>
                    <a:lumOff val="50000"/>
                  </a:schemeClr>
                </a:solidFill>
              </a:defRPr>
            </a:lvl1pPr>
            <a:lvl2pPr marL="215497" indent="0">
              <a:buNone/>
              <a:defRPr b="1"/>
            </a:lvl2pPr>
            <a:lvl3pPr marL="430996" indent="0">
              <a:buNone/>
              <a:defRPr b="1"/>
            </a:lvl3pPr>
            <a:lvl4pPr marL="684592" indent="0">
              <a:buNone/>
              <a:defRPr b="1"/>
            </a:lvl4pPr>
            <a:lvl5pPr marL="900091" indent="0">
              <a:buNone/>
              <a:defRPr b="1"/>
            </a:lvl5pPr>
          </a:lstStyle>
          <a:p>
            <a:r>
              <a:rPr lang="en-US" dirty="0"/>
              <a:t>Subtitle goes here in Arial Regular 16/20pt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796" y="4573648"/>
            <a:ext cx="4206216" cy="228267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744" y="1561531"/>
            <a:ext cx="2146899" cy="672192"/>
          </a:xfrm>
          <a:prstGeom prst="rect">
            <a:avLst/>
          </a:prstGeom>
        </p:spPr>
      </p:pic>
      <p:sp>
        <p:nvSpPr>
          <p:cNvPr id="11" name="Date Placeholder 3"/>
          <p:cNvSpPr>
            <a:spLocks noGrp="1"/>
          </p:cNvSpPr>
          <p:nvPr>
            <p:ph type="dt" sz="half" idx="10"/>
          </p:nvPr>
        </p:nvSpPr>
        <p:spPr>
          <a:xfrm>
            <a:off x="872742" y="5109640"/>
            <a:ext cx="2103215"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en-US" sz="1051" smtClean="0">
                <a:solidFill>
                  <a:srgbClr val="78797B"/>
                </a:solidFill>
                <a:latin typeface="Arial" pitchFamily="34" charset="0"/>
                <a:cs typeface="Arial" pitchFamily="34" charset="0"/>
              </a:defRPr>
            </a:lvl1pPr>
          </a:lstStyle>
          <a:p>
            <a:fld id="{121C450D-8FD5-48C8-A34F-E756E1522B05}" type="datetimeFigureOut">
              <a:rPr lang="en-US" smtClean="0"/>
              <a:t>9/15/2022</a:t>
            </a:fld>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47573" y="6353681"/>
            <a:ext cx="3359891" cy="207064"/>
          </a:xfrm>
          <a:prstGeom prst="rect">
            <a:avLst/>
          </a:prstGeom>
        </p:spPr>
      </p:pic>
      <p:sp>
        <p:nvSpPr>
          <p:cNvPr id="10" name="Text Placeholder 9"/>
          <p:cNvSpPr>
            <a:spLocks noGrp="1"/>
          </p:cNvSpPr>
          <p:nvPr>
            <p:ph type="body" sz="quarter" idx="13" hasCustomPrompt="1"/>
          </p:nvPr>
        </p:nvSpPr>
        <p:spPr>
          <a:xfrm>
            <a:off x="872743" y="4269597"/>
            <a:ext cx="6125160" cy="341572"/>
          </a:xfrm>
        </p:spPr>
        <p:txBody>
          <a:bodyPr lIns="0" tIns="0" rIns="0" bIns="0"/>
          <a:lstStyle>
            <a:lvl1pPr marL="0" indent="0">
              <a:buNone/>
              <a:defRPr>
                <a:solidFill>
                  <a:schemeClr val="tx1">
                    <a:lumMod val="50000"/>
                    <a:lumOff val="50000"/>
                  </a:schemeClr>
                </a:solidFill>
              </a:defRPr>
            </a:lvl1pPr>
          </a:lstStyle>
          <a:p>
            <a:pPr lvl="0"/>
            <a:r>
              <a:rPr lang="en-US" dirty="0"/>
              <a:t>Presenter Name(s) go here in Arial Regular 18pt</a:t>
            </a:r>
          </a:p>
        </p:txBody>
      </p:sp>
      <p:sp>
        <p:nvSpPr>
          <p:cNvPr id="12" name="Text Placeholder 9"/>
          <p:cNvSpPr>
            <a:spLocks noGrp="1"/>
          </p:cNvSpPr>
          <p:nvPr>
            <p:ph type="body" sz="quarter" idx="14" hasCustomPrompt="1"/>
          </p:nvPr>
        </p:nvSpPr>
        <p:spPr>
          <a:xfrm>
            <a:off x="872743" y="433134"/>
            <a:ext cx="6125160" cy="374217"/>
          </a:xfrm>
        </p:spPr>
        <p:txBody>
          <a:bodyPr lIns="0" tIns="0" rIns="0" bIns="0"/>
          <a:lstStyle>
            <a:lvl1pPr marL="0" indent="0">
              <a:lnSpc>
                <a:spcPts val="1800"/>
              </a:lnSpc>
              <a:spcBef>
                <a:spcPts val="0"/>
              </a:spcBef>
              <a:buNone/>
              <a:defRPr sz="1500" b="1" baseline="0">
                <a:solidFill>
                  <a:schemeClr val="tx1">
                    <a:lumMod val="50000"/>
                    <a:lumOff val="50000"/>
                  </a:schemeClr>
                </a:solidFill>
              </a:defRPr>
            </a:lvl1pPr>
            <a:lvl2pPr marL="215497" indent="0">
              <a:buNone/>
              <a:defRPr b="1"/>
            </a:lvl2pPr>
            <a:lvl3pPr marL="430996" indent="0">
              <a:buNone/>
              <a:defRPr b="1"/>
            </a:lvl3pPr>
            <a:lvl4pPr marL="684592" indent="0">
              <a:buNone/>
              <a:defRPr b="1"/>
            </a:lvl4pPr>
            <a:lvl5pPr marL="900091" indent="0">
              <a:buNone/>
              <a:defRPr b="1"/>
            </a:lvl5pPr>
          </a:lstStyle>
          <a:p>
            <a:r>
              <a:rPr lang="en-US" dirty="0"/>
              <a:t>Event Name goes here in Arial Regular 16/20pt</a:t>
            </a:r>
          </a:p>
        </p:txBody>
      </p:sp>
      <p:sp>
        <p:nvSpPr>
          <p:cNvPr id="14" name="Date Placeholder 3"/>
          <p:cNvSpPr txBox="1">
            <a:spLocks/>
          </p:cNvSpPr>
          <p:nvPr/>
        </p:nvSpPr>
        <p:spPr>
          <a:xfrm>
            <a:off x="106407" y="6707729"/>
            <a:ext cx="4964359" cy="1308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lang="en-US" sz="1400" kern="1200" smtClean="0">
                <a:solidFill>
                  <a:srgbClr val="78797B"/>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ts val="1125"/>
              </a:spcBef>
              <a:buClr>
                <a:srgbClr val="355F9A"/>
              </a:buClr>
              <a:buFont typeface="Wingdings" pitchFamily="2" charset="2"/>
              <a:buNone/>
            </a:pPr>
            <a:r>
              <a:rPr lang="en-US" sz="525" dirty="0"/>
              <a:t>Copyright 2022 by Financial</a:t>
            </a:r>
            <a:r>
              <a:rPr lang="en-US" sz="525" baseline="0" dirty="0"/>
              <a:t> Accounting Foundation, Norwalk CT.  For non-commercial, educational/academic purposes only.</a:t>
            </a:r>
            <a:endParaRPr lang="en-US" sz="525" dirty="0"/>
          </a:p>
        </p:txBody>
      </p:sp>
      <p:sp>
        <p:nvSpPr>
          <p:cNvPr id="4" name="TextBox 3"/>
          <p:cNvSpPr txBox="1"/>
          <p:nvPr/>
        </p:nvSpPr>
        <p:spPr>
          <a:xfrm>
            <a:off x="869064" y="5367968"/>
            <a:ext cx="4297680" cy="274320"/>
          </a:xfrm>
          <a:prstGeom prst="rect">
            <a:avLst/>
          </a:prstGeom>
          <a:noFill/>
        </p:spPr>
        <p:txBody>
          <a:bodyPr wrap="none" lIns="0" tIns="0" rIns="0" bIns="0" rtlCol="0">
            <a:noAutofit/>
          </a:bodyPr>
          <a:lstStyle/>
          <a:p>
            <a:pPr marL="0" marR="0" lvl="0" indent="0" algn="l" defTabSz="685783" rtl="0" eaLnBrk="1" fontAlgn="base" latinLnBrk="0" hangingPunct="1">
              <a:lnSpc>
                <a:spcPct val="100000"/>
              </a:lnSpc>
              <a:spcBef>
                <a:spcPct val="0"/>
              </a:spcBef>
              <a:spcAft>
                <a:spcPct val="0"/>
              </a:spcAft>
              <a:buClrTx/>
              <a:buSzTx/>
              <a:buFontTx/>
              <a:buNone/>
              <a:tabLst/>
              <a:defRPr/>
            </a:pPr>
            <a:r>
              <a:rPr lang="en-US" sz="600" i="0" kern="1200" dirty="0">
                <a:solidFill>
                  <a:srgbClr val="7F7F7F"/>
                </a:solidFill>
                <a:effectLst/>
                <a:latin typeface="Arial" charset="0"/>
                <a:ea typeface="+mn-ea"/>
                <a:cs typeface="+mn-cs"/>
              </a:rPr>
              <a:t>The views expressed in this presentation are those of</a:t>
            </a:r>
          </a:p>
          <a:p>
            <a:pPr marL="0" marR="0" lvl="0" indent="0" algn="l" defTabSz="685783" rtl="0" eaLnBrk="1" fontAlgn="base" latinLnBrk="0" hangingPunct="1">
              <a:lnSpc>
                <a:spcPct val="100000"/>
              </a:lnSpc>
              <a:spcBef>
                <a:spcPct val="0"/>
              </a:spcBef>
              <a:spcAft>
                <a:spcPct val="0"/>
              </a:spcAft>
              <a:buClrTx/>
              <a:buSzTx/>
              <a:buFontTx/>
              <a:buNone/>
              <a:tabLst/>
              <a:defRPr/>
            </a:pPr>
            <a:r>
              <a:rPr lang="en-US" sz="600" i="0" kern="1200" dirty="0">
                <a:solidFill>
                  <a:srgbClr val="7F7F7F"/>
                </a:solidFill>
                <a:effectLst/>
                <a:latin typeface="Arial" charset="0"/>
                <a:ea typeface="+mn-ea"/>
                <a:cs typeface="+mn-cs"/>
              </a:rPr>
              <a:t>Official positions of the GASB are reached only after extensive due process and deliberations.</a:t>
            </a:r>
          </a:p>
        </p:txBody>
      </p:sp>
      <p:sp>
        <p:nvSpPr>
          <p:cNvPr id="18" name="Text Placeholder 9"/>
          <p:cNvSpPr>
            <a:spLocks noGrp="1"/>
          </p:cNvSpPr>
          <p:nvPr>
            <p:ph type="body" sz="quarter" idx="15" hasCustomPrompt="1"/>
          </p:nvPr>
        </p:nvSpPr>
        <p:spPr>
          <a:xfrm>
            <a:off x="3310512" y="5367968"/>
            <a:ext cx="4206240" cy="137160"/>
          </a:xfrm>
        </p:spPr>
        <p:txBody>
          <a:bodyPr lIns="0" tIns="0" rIns="0" bIns="0"/>
          <a:lstStyle>
            <a:lvl1pPr marL="0" indent="0">
              <a:buNone/>
              <a:defRPr sz="600">
                <a:solidFill>
                  <a:schemeClr val="tx1">
                    <a:lumMod val="50000"/>
                    <a:lumOff val="50000"/>
                  </a:schemeClr>
                </a:solidFill>
              </a:defRPr>
            </a:lvl1pPr>
          </a:lstStyle>
          <a:p>
            <a:pPr lvl="0"/>
            <a:r>
              <a:rPr lang="en-US" dirty="0"/>
              <a:t>[Mr./Ms. Name]</a:t>
            </a:r>
          </a:p>
        </p:txBody>
      </p:sp>
    </p:spTree>
    <p:extLst>
      <p:ext uri="{BB962C8B-B14F-4D97-AF65-F5344CB8AC3E}">
        <p14:creationId xmlns:p14="http://schemas.microsoft.com/office/powerpoint/2010/main" val="3067247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ext 1/4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70" y="487681"/>
            <a:ext cx="6079431" cy="786453"/>
          </a:xfrm>
        </p:spPr>
        <p:txBody>
          <a:bodyPr lIns="0" tIns="0" rIns="0" bIns="0" anchor="t" anchorCtr="0">
            <a:noAutofit/>
          </a:bodyPr>
          <a:lstStyle>
            <a:lvl1pPr algn="l">
              <a:defRPr sz="2400">
                <a:solidFill>
                  <a:schemeClr val="tx2"/>
                </a:solidFill>
              </a:defRPr>
            </a:lvl1pPr>
          </a:lstStyle>
          <a:p>
            <a:r>
              <a:rPr lang="en-US"/>
              <a:t>Click to edit Master title style</a:t>
            </a:r>
            <a:endParaRPr lang="en-US" dirty="0"/>
          </a:p>
        </p:txBody>
      </p:sp>
      <p:sp>
        <p:nvSpPr>
          <p:cNvPr id="12" name="Text Placeholder 5"/>
          <p:cNvSpPr>
            <a:spLocks noGrp="1"/>
          </p:cNvSpPr>
          <p:nvPr>
            <p:ph type="body" sz="quarter" idx="13"/>
          </p:nvPr>
        </p:nvSpPr>
        <p:spPr>
          <a:xfrm>
            <a:off x="499170" y="1602320"/>
            <a:ext cx="6079431" cy="4466167"/>
          </a:xfrm>
          <a:prstGeom prst="rect">
            <a:avLst/>
          </a:prstGeom>
        </p:spPr>
        <p:txBody>
          <a:bodyPr lIns="0" tIns="0" rIns="0" bIns="0">
            <a:normAutofit/>
          </a:bodyPr>
          <a:lstStyle>
            <a:lvl1pPr marL="0" indent="0">
              <a:lnSpc>
                <a:spcPct val="100000"/>
              </a:lnSpc>
              <a:spcBef>
                <a:spcPts val="0"/>
              </a:spcBef>
              <a:spcAft>
                <a:spcPts val="1200"/>
              </a:spcAft>
              <a:buClrTx/>
              <a:buFontTx/>
              <a:buNone/>
              <a:defRPr sz="2200">
                <a:solidFill>
                  <a:schemeClr val="bg2"/>
                </a:solidFill>
              </a:defRPr>
            </a:lvl1pPr>
            <a:lvl2pPr marL="230182" indent="-173732">
              <a:lnSpc>
                <a:spcPct val="100000"/>
              </a:lnSpc>
              <a:spcBef>
                <a:spcPts val="0"/>
              </a:spcBef>
              <a:spcAft>
                <a:spcPts val="1200"/>
              </a:spcAft>
              <a:buFont typeface="Arial"/>
              <a:buChar char="•"/>
              <a:defRPr sz="2000">
                <a:solidFill>
                  <a:schemeClr val="bg2"/>
                </a:solidFill>
              </a:defRPr>
            </a:lvl2pPr>
            <a:lvl3pPr marL="455602" indent="-225420">
              <a:lnSpc>
                <a:spcPct val="100000"/>
              </a:lnSpc>
              <a:spcBef>
                <a:spcPts val="0"/>
              </a:spcBef>
              <a:spcAft>
                <a:spcPts val="1200"/>
              </a:spcAft>
              <a:buFont typeface="Lucida Grande"/>
              <a:buChar char="–"/>
              <a:defRPr sz="1600">
                <a:solidFill>
                  <a:schemeClr val="bg2"/>
                </a:solidFill>
              </a:defRPr>
            </a:lvl3pPr>
            <a:lvl4pPr marL="687371" indent="-231769">
              <a:lnSpc>
                <a:spcPct val="100000"/>
              </a:lnSpc>
              <a:spcBef>
                <a:spcPts val="0"/>
              </a:spcBef>
              <a:spcAft>
                <a:spcPts val="1200"/>
              </a:spcAft>
              <a:buFont typeface="Lucida Grande"/>
              <a:buChar char="–"/>
              <a:defRPr sz="1600">
                <a:solidFill>
                  <a:schemeClr val="bg2"/>
                </a:solidFill>
              </a:defRPr>
            </a:lvl4pPr>
            <a:lvl5pPr marL="911203" indent="-223833">
              <a:lnSpc>
                <a:spcPct val="100000"/>
              </a:lnSpc>
              <a:spcBef>
                <a:spcPts val="0"/>
              </a:spcBef>
              <a:spcAft>
                <a:spcPts val="1200"/>
              </a:spcAft>
              <a:buFont typeface="Lucida Grande"/>
              <a:buChar char="–"/>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5"/>
          <p:cNvSpPr>
            <a:spLocks noGrp="1"/>
          </p:cNvSpPr>
          <p:nvPr>
            <p:ph type="sldNum" sz="quarter" idx="4"/>
          </p:nvPr>
        </p:nvSpPr>
        <p:spPr>
          <a:xfrm>
            <a:off x="511081"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9B1D2ED-78A6-4BCD-8FBE-F8048AAEDE3D}" type="slidenum">
              <a:rPr lang="en-US" smtClean="0"/>
              <a:t>‹#›</a:t>
            </a:fld>
            <a:endParaRPr lang="en-US"/>
          </a:p>
        </p:txBody>
      </p:sp>
      <p:pic>
        <p:nvPicPr>
          <p:cNvPr id="7" name="Picture 6" descr="Background Third Path-01.png"/>
          <p:cNvPicPr>
            <a:picLocks noChangeAspect="1"/>
          </p:cNvPicPr>
          <p:nvPr/>
        </p:nvPicPr>
        <p:blipFill rotWithShape="1">
          <a:blip r:embed="rId2">
            <a:alphaModFix/>
            <a:extLst>
              <a:ext uri="{28A0092B-C50C-407E-A947-70E740481C1C}">
                <a14:useLocalDpi xmlns:a14="http://schemas.microsoft.com/office/drawing/2010/main" val="0"/>
              </a:ext>
            </a:extLst>
          </a:blip>
          <a:srcRect l="10661" t="2150" r="21355" b="7548"/>
          <a:stretch/>
        </p:blipFill>
        <p:spPr>
          <a:xfrm>
            <a:off x="6860029" y="-12191"/>
            <a:ext cx="2293115" cy="6870192"/>
          </a:xfrm>
          <a:prstGeom prst="rect">
            <a:avLst/>
          </a:prstGeom>
        </p:spPr>
      </p:pic>
    </p:spTree>
    <p:extLst>
      <p:ext uri="{BB962C8B-B14F-4D97-AF65-F5344CB8AC3E}">
        <p14:creationId xmlns:p14="http://schemas.microsoft.com/office/powerpoint/2010/main" val="964892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ext 1 column">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b" anchorCtr="0">
            <a:noAutofit/>
          </a:bodyPr>
          <a:lstStyle>
            <a:lvl1pPr algn="l">
              <a:defRPr sz="2200">
                <a:solidFill>
                  <a:schemeClr val="tx2"/>
                </a:solidFill>
              </a:defRPr>
            </a:lvl1pPr>
          </a:lstStyle>
          <a:p>
            <a:r>
              <a:rPr lang="en-US"/>
              <a:t>Click to edit Master title style</a:t>
            </a:r>
          </a:p>
        </p:txBody>
      </p:sp>
      <p:sp>
        <p:nvSpPr>
          <p:cNvPr id="4" name="Content Placeholder 3"/>
          <p:cNvSpPr>
            <a:spLocks noGrp="1"/>
          </p:cNvSpPr>
          <p:nvPr>
            <p:ph sz="quarter" idx="14"/>
          </p:nvPr>
        </p:nvSpPr>
        <p:spPr>
          <a:xfrm>
            <a:off x="499170" y="1602318"/>
            <a:ext cx="7772399" cy="4466167"/>
          </a:xfrm>
        </p:spPr>
        <p:txBody>
          <a:bodyPr>
            <a:noAutofit/>
          </a:bodyPr>
          <a:lstStyle>
            <a:lvl1pPr>
              <a:spcAft>
                <a:spcPts val="1200"/>
              </a:spcAft>
              <a:defRPr/>
            </a:lvl1pPr>
            <a:lvl2pPr>
              <a:spcAft>
                <a:spcPts val="1200"/>
              </a:spcAft>
              <a:defRPr/>
            </a:lvl2pPr>
            <a:lvl3pPr indent="-228594">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7B0731FB-00BE-4A51-A4BA-EC634D8CD9BA}"/>
              </a:ext>
            </a:extLst>
          </p:cNvPr>
          <p:cNvSpPr>
            <a:spLocks noGrp="1"/>
          </p:cNvSpPr>
          <p:nvPr>
            <p:ph type="ftr" sz="quarter" idx="15"/>
          </p:nvPr>
        </p:nvSpPr>
        <p:spPr>
          <a:xfrm>
            <a:off x="2128838" y="6388499"/>
            <a:ext cx="4886325"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DA664CA-BD48-4626-B242-BA098DA6EB98}"/>
              </a:ext>
            </a:extLst>
          </p:cNvPr>
          <p:cNvSpPr>
            <a:spLocks noGrp="1"/>
          </p:cNvSpPr>
          <p:nvPr>
            <p:ph type="sldNum" sz="quarter" idx="16"/>
          </p:nvPr>
        </p:nvSpPr>
        <p:spPr>
          <a:xfrm>
            <a:off x="7008019" y="6370323"/>
            <a:ext cx="2057400" cy="366183"/>
          </a:xfrm>
          <a:prstGeom prst="rect">
            <a:avLst/>
          </a:prstGeom>
        </p:spPr>
        <p:txBody>
          <a:bodyPr/>
          <a:lstStyle/>
          <a:p>
            <a:fld id="{89B1D2ED-78A6-4BCD-8FBE-F8048AAEDE3D}" type="slidenum">
              <a:rPr lang="en-US" smtClean="0"/>
              <a:t>‹#›</a:t>
            </a:fld>
            <a:endParaRPr lang="en-US"/>
          </a:p>
        </p:txBody>
      </p:sp>
    </p:spTree>
    <p:extLst>
      <p:ext uri="{BB962C8B-B14F-4D97-AF65-F5344CB8AC3E}">
        <p14:creationId xmlns:p14="http://schemas.microsoft.com/office/powerpoint/2010/main" val="3967346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Thank you, CIMA gradient">
    <p:spTree>
      <p:nvGrpSpPr>
        <p:cNvPr id="1" name=""/>
        <p:cNvGrpSpPr/>
        <p:nvPr/>
      </p:nvGrpSpPr>
      <p:grpSpPr>
        <a:xfrm>
          <a:off x="0" y="0"/>
          <a:ext cx="0" cy="0"/>
          <a:chOff x="0" y="0"/>
          <a:chExt cx="0" cy="0"/>
        </a:xfrm>
      </p:grpSpPr>
      <p:pic>
        <p:nvPicPr>
          <p:cNvPr id="22" name="Picture 21" descr="Association_PPT_Back_Horz_Adjustr2-03.png">
            <a:extLst>
              <a:ext uri="{FF2B5EF4-FFF2-40B4-BE49-F238E27FC236}">
                <a16:creationId xmlns:a16="http://schemas.microsoft.com/office/drawing/2014/main" id="{4778191B-62A3-1540-929A-C1BFD6477D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00" y="-10855"/>
            <a:ext cx="9149800" cy="6870225"/>
          </a:xfrm>
          <a:prstGeom prst="rect">
            <a:avLst/>
          </a:prstGeom>
        </p:spPr>
      </p:pic>
      <p:sp>
        <p:nvSpPr>
          <p:cNvPr id="29" name="TextBox 28">
            <a:extLst>
              <a:ext uri="{FF2B5EF4-FFF2-40B4-BE49-F238E27FC236}">
                <a16:creationId xmlns:a16="http://schemas.microsoft.com/office/drawing/2014/main" id="{BB8BF4EF-DC05-3745-8C1B-09225975C9DD}"/>
              </a:ext>
            </a:extLst>
          </p:cNvPr>
          <p:cNvSpPr txBox="1"/>
          <p:nvPr/>
        </p:nvSpPr>
        <p:spPr>
          <a:xfrm>
            <a:off x="496254" y="3330146"/>
            <a:ext cx="5789903" cy="1518364"/>
          </a:xfrm>
          <a:prstGeom prst="rect">
            <a:avLst/>
          </a:prstGeom>
          <a:noFill/>
        </p:spPr>
        <p:txBody>
          <a:bodyPr wrap="square" lIns="0" tIns="0" bIns="0" rtlCol="0">
            <a:noAutofit/>
          </a:bodyPr>
          <a:lstStyle/>
          <a:p>
            <a:r>
              <a:rPr lang="en-US" sz="6800" dirty="0">
                <a:solidFill>
                  <a:srgbClr val="FFFFFF"/>
                </a:solidFill>
              </a:rPr>
              <a:t>Thank you</a:t>
            </a:r>
          </a:p>
        </p:txBody>
      </p:sp>
      <p:sp>
        <p:nvSpPr>
          <p:cNvPr id="30" name="TextBox 29">
            <a:extLst>
              <a:ext uri="{FF2B5EF4-FFF2-40B4-BE49-F238E27FC236}">
                <a16:creationId xmlns:a16="http://schemas.microsoft.com/office/drawing/2014/main" id="{E4D8B39F-F2D1-4A4D-8D63-A82A2F6F3D62}"/>
              </a:ext>
            </a:extLst>
          </p:cNvPr>
          <p:cNvSpPr txBox="1"/>
          <p:nvPr/>
        </p:nvSpPr>
        <p:spPr>
          <a:xfrm>
            <a:off x="416872" y="5917427"/>
            <a:ext cx="8443664" cy="461665"/>
          </a:xfrm>
          <a:prstGeom prst="rect">
            <a:avLst/>
          </a:prstGeom>
          <a:noFill/>
        </p:spPr>
        <p:txBody>
          <a:bodyPr wrap="square" rtlCol="0">
            <a:spAutoFit/>
          </a:bodyPr>
          <a:lstStyle/>
          <a:p>
            <a:r>
              <a:rPr lang="en-US" sz="800" b="0" i="0" kern="1200" dirty="0">
                <a:solidFill>
                  <a:schemeClr val="bg1"/>
                </a:solidFill>
                <a:effectLst/>
                <a:latin typeface="+mn-lt"/>
                <a:ea typeface="+mn-ea"/>
                <a:cs typeface="+mn-cs"/>
              </a:rPr>
              <a:t>© 2021 Association of International Certified Professional Accountants. All rights reserved. </a:t>
            </a:r>
            <a:r>
              <a:rPr lang="en-US" sz="800" dirty="0">
                <a:solidFill>
                  <a:schemeClr val="bg1"/>
                </a:solidFill>
              </a:rPr>
              <a:t>This presentation’s images are subject to copyright protection and used under license from third parties. </a:t>
            </a:r>
            <a:r>
              <a:rPr lang="en-US" sz="800" b="1" u="none" dirty="0">
                <a:solidFill>
                  <a:schemeClr val="bg1"/>
                </a:solidFill>
              </a:rPr>
              <a:t>Do not use images from this presentation in other presentations or documents without first consulting with Legal. </a:t>
            </a:r>
            <a:r>
              <a:rPr lang="en-US" sz="800" dirty="0">
                <a:solidFill>
                  <a:schemeClr val="bg1"/>
                </a:solidFill>
              </a:rPr>
              <a:t>The use of copyrighted images outside the licensed scope constitutes copyright infringement and subjects the user to monetary damages and other penalties. </a:t>
            </a:r>
          </a:p>
        </p:txBody>
      </p:sp>
      <p:pic>
        <p:nvPicPr>
          <p:cNvPr id="25" name="Picture 24">
            <a:extLst>
              <a:ext uri="{FF2B5EF4-FFF2-40B4-BE49-F238E27FC236}">
                <a16:creationId xmlns:a16="http://schemas.microsoft.com/office/drawing/2014/main" id="{EC538AD5-EDD3-8241-8E27-2B6FBF1E1C43}"/>
              </a:ext>
            </a:extLst>
          </p:cNvPr>
          <p:cNvPicPr>
            <a:picLocks noChangeAspect="1"/>
          </p:cNvPicPr>
          <p:nvPr/>
        </p:nvPicPr>
        <p:blipFill>
          <a:blip r:embed="rId3"/>
          <a:stretch>
            <a:fillRect/>
          </a:stretch>
        </p:blipFill>
        <p:spPr>
          <a:xfrm>
            <a:off x="493205" y="698105"/>
            <a:ext cx="2044724" cy="865761"/>
          </a:xfrm>
          <a:prstGeom prst="rect">
            <a:avLst/>
          </a:prstGeom>
        </p:spPr>
      </p:pic>
    </p:spTree>
    <p:extLst>
      <p:ext uri="{BB962C8B-B14F-4D97-AF65-F5344CB8AC3E}">
        <p14:creationId xmlns:p14="http://schemas.microsoft.com/office/powerpoint/2010/main" val="3520586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Title, Assoc, symbol graphic">
    <p:spTree>
      <p:nvGrpSpPr>
        <p:cNvPr id="1" name=""/>
        <p:cNvGrpSpPr/>
        <p:nvPr/>
      </p:nvGrpSpPr>
      <p:grpSpPr>
        <a:xfrm>
          <a:off x="0" y="0"/>
          <a:ext cx="0" cy="0"/>
          <a:chOff x="0" y="0"/>
          <a:chExt cx="0" cy="0"/>
        </a:xfrm>
      </p:grpSpPr>
      <p:pic>
        <p:nvPicPr>
          <p:cNvPr id="23" name="Picture 22" descr="Association_PPT_Supergraphic_Horz_Adjustr2-03.png">
            <a:extLst>
              <a:ext uri="{FF2B5EF4-FFF2-40B4-BE49-F238E27FC236}">
                <a16:creationId xmlns:a16="http://schemas.microsoft.com/office/drawing/2014/main" id="{8C4B77FC-9F59-A14E-B032-D490B6F4C46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 r="961" b="980"/>
          <a:stretch/>
        </p:blipFill>
        <p:spPr>
          <a:xfrm>
            <a:off x="-5800" y="-10856"/>
            <a:ext cx="9149800" cy="6868855"/>
          </a:xfrm>
          <a:prstGeom prst="rect">
            <a:avLst/>
          </a:prstGeom>
        </p:spPr>
      </p:pic>
      <p:sp>
        <p:nvSpPr>
          <p:cNvPr id="25" name="Text Placeholder 4">
            <a:extLst>
              <a:ext uri="{FF2B5EF4-FFF2-40B4-BE49-F238E27FC236}">
                <a16:creationId xmlns:a16="http://schemas.microsoft.com/office/drawing/2014/main" id="{2EB190BB-5B73-CD43-8315-9B036F5EBB77}"/>
              </a:ext>
            </a:extLst>
          </p:cNvPr>
          <p:cNvSpPr>
            <a:spLocks noGrp="1"/>
          </p:cNvSpPr>
          <p:nvPr>
            <p:ph type="body" sz="quarter" idx="10"/>
          </p:nvPr>
        </p:nvSpPr>
        <p:spPr>
          <a:xfrm>
            <a:off x="7214618" y="-1"/>
            <a:ext cx="1929383" cy="590996"/>
          </a:xfrm>
        </p:spPr>
        <p:txBody>
          <a:bodyPr wrap="square" lIns="165100" tIns="118872" rIns="328930" bIns="73152">
            <a:spAutoFit/>
          </a:bodyPr>
          <a:lstStyle>
            <a:lvl1pPr>
              <a:defRPr sz="1200">
                <a:solidFill>
                  <a:schemeClr val="bg1"/>
                </a:solidFill>
              </a:defRPr>
            </a:lvl1pPr>
          </a:lstStyle>
          <a:p>
            <a:pPr lvl="0"/>
            <a:r>
              <a:rPr lang="en-US"/>
              <a:t>Click to edit Master text styles</a:t>
            </a:r>
          </a:p>
        </p:txBody>
      </p:sp>
      <p:sp>
        <p:nvSpPr>
          <p:cNvPr id="29" name="Title 1">
            <a:extLst>
              <a:ext uri="{FF2B5EF4-FFF2-40B4-BE49-F238E27FC236}">
                <a16:creationId xmlns:a16="http://schemas.microsoft.com/office/drawing/2014/main" id="{160F6BAC-25DB-7146-BC77-264CC6055E9F}"/>
              </a:ext>
            </a:extLst>
          </p:cNvPr>
          <p:cNvSpPr>
            <a:spLocks noGrp="1"/>
          </p:cNvSpPr>
          <p:nvPr>
            <p:ph type="ctrTitle"/>
          </p:nvPr>
        </p:nvSpPr>
        <p:spPr>
          <a:xfrm>
            <a:off x="497452" y="2609218"/>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0" name="Subtitle 2">
            <a:extLst>
              <a:ext uri="{FF2B5EF4-FFF2-40B4-BE49-F238E27FC236}">
                <a16:creationId xmlns:a16="http://schemas.microsoft.com/office/drawing/2014/main" id="{57647936-218D-E142-BB0C-D86A4EA4BC8C}"/>
              </a:ext>
            </a:extLst>
          </p:cNvPr>
          <p:cNvSpPr>
            <a:spLocks noGrp="1"/>
          </p:cNvSpPr>
          <p:nvPr>
            <p:ph type="subTitle" idx="1"/>
          </p:nvPr>
        </p:nvSpPr>
        <p:spPr>
          <a:xfrm>
            <a:off x="499073" y="4830777"/>
            <a:ext cx="6400800" cy="444132"/>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0B30BD8C-5211-434F-82CC-F8DCA6EDA113}"/>
              </a:ext>
            </a:extLst>
          </p:cNvPr>
          <p:cNvPicPr>
            <a:picLocks noChangeAspect="1"/>
          </p:cNvPicPr>
          <p:nvPr/>
        </p:nvPicPr>
        <p:blipFill>
          <a:blip r:embed="rId3"/>
          <a:stretch>
            <a:fillRect/>
          </a:stretch>
        </p:blipFill>
        <p:spPr>
          <a:xfrm>
            <a:off x="493205" y="698105"/>
            <a:ext cx="2044724" cy="865761"/>
          </a:xfrm>
          <a:prstGeom prst="rect">
            <a:avLst/>
          </a:prstGeom>
        </p:spPr>
      </p:pic>
      <p:sp>
        <p:nvSpPr>
          <p:cNvPr id="9" name="Footer Placeholder 4">
            <a:extLst>
              <a:ext uri="{FF2B5EF4-FFF2-40B4-BE49-F238E27FC236}">
                <a16:creationId xmlns:a16="http://schemas.microsoft.com/office/drawing/2014/main" id="{4BB7AF5F-FC0A-496F-9A14-0F3633B0D32E}"/>
              </a:ext>
            </a:extLst>
          </p:cNvPr>
          <p:cNvSpPr>
            <a:spLocks noGrp="1"/>
          </p:cNvSpPr>
          <p:nvPr>
            <p:ph type="ftr" sz="quarter" idx="11"/>
          </p:nvPr>
        </p:nvSpPr>
        <p:spPr>
          <a:xfrm>
            <a:off x="2" y="6462397"/>
            <a:ext cx="9143999" cy="365125"/>
          </a:xfrm>
          <a:prstGeom prst="rect">
            <a:avLst/>
          </a:prstGeom>
        </p:spPr>
        <p:txBody>
          <a:bodyPr/>
          <a:lstStyle/>
          <a:p>
            <a:endParaRPr lang="en-US"/>
          </a:p>
        </p:txBody>
      </p:sp>
      <p:sp>
        <p:nvSpPr>
          <p:cNvPr id="10" name="Slide Number Placeholder 5">
            <a:extLst>
              <a:ext uri="{FF2B5EF4-FFF2-40B4-BE49-F238E27FC236}">
                <a16:creationId xmlns:a16="http://schemas.microsoft.com/office/drawing/2014/main" id="{250A40D3-1CBD-4C41-863B-D37E8C6D111E}"/>
              </a:ext>
            </a:extLst>
          </p:cNvPr>
          <p:cNvSpPr>
            <a:spLocks noGrp="1"/>
          </p:cNvSpPr>
          <p:nvPr>
            <p:ph type="sldNum" sz="quarter" idx="12"/>
          </p:nvPr>
        </p:nvSpPr>
        <p:spPr>
          <a:xfrm>
            <a:off x="6995235" y="6462397"/>
            <a:ext cx="2133600" cy="365125"/>
          </a:xfrm>
          <a:prstGeom prst="rect">
            <a:avLst/>
          </a:prstGeom>
        </p:spPr>
        <p:txBody>
          <a:bodyPr/>
          <a:lstStyle/>
          <a:p>
            <a:fld id="{89B1D2ED-78A6-4BCD-8FBE-F8048AAEDE3D}" type="slidenum">
              <a:rPr lang="en-US" smtClean="0"/>
              <a:t>‹#›</a:t>
            </a:fld>
            <a:endParaRPr lang="en-US"/>
          </a:p>
        </p:txBody>
      </p:sp>
    </p:spTree>
    <p:extLst>
      <p:ext uri="{BB962C8B-B14F-4D97-AF65-F5344CB8AC3E}">
        <p14:creationId xmlns:p14="http://schemas.microsoft.com/office/powerpoint/2010/main" val="612110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532783"/>
            <a:ext cx="8228271" cy="577731"/>
          </a:xfrm>
        </p:spPr>
        <p:txBody>
          <a:bodyPr lIns="0" tIns="0" rIns="0" bIns="0" anchor="t">
            <a:noAutofit/>
          </a:bodyPr>
          <a:lstStyle>
            <a:lvl1pPr algn="l">
              <a:defRPr sz="2200">
                <a:solidFill>
                  <a:schemeClr val="tx2"/>
                </a:solidFill>
              </a:defRPr>
            </a:lvl1pPr>
          </a:lstStyle>
          <a:p>
            <a:r>
              <a:rPr lang="en-US"/>
              <a:t>Click to edit Master title style</a:t>
            </a:r>
          </a:p>
        </p:txBody>
      </p:sp>
      <p:sp>
        <p:nvSpPr>
          <p:cNvPr id="6" name="Text Placeholder 5"/>
          <p:cNvSpPr>
            <a:spLocks noGrp="1"/>
          </p:cNvSpPr>
          <p:nvPr>
            <p:ph type="body" sz="quarter" idx="13"/>
          </p:nvPr>
        </p:nvSpPr>
        <p:spPr>
          <a:xfrm>
            <a:off x="458529" y="1110269"/>
            <a:ext cx="8228271" cy="4466167"/>
          </a:xfrm>
        </p:spPr>
        <p:txBody>
          <a:bodyPr lIns="0" tIns="0" rIns="0" bIns="0" numCol="2" spcCol="374904">
            <a:noAutofit/>
          </a:bodyPr>
          <a:lstStyle>
            <a:lvl1pPr marL="192024" indent="-192024">
              <a:lnSpc>
                <a:spcPts val="2000"/>
              </a:lnSpc>
              <a:spcBef>
                <a:spcPts val="0"/>
              </a:spcBef>
              <a:spcAft>
                <a:spcPts val="900"/>
              </a:spcAft>
              <a:buClr>
                <a:schemeClr val="tx2"/>
              </a:buClr>
              <a:defRPr sz="1400">
                <a:solidFill>
                  <a:schemeClr val="bg2"/>
                </a:solidFill>
              </a:defRPr>
            </a:lvl1pPr>
            <a:lvl2pPr marL="411480" indent="-192024">
              <a:lnSpc>
                <a:spcPts val="2000"/>
              </a:lnSpc>
              <a:spcBef>
                <a:spcPts val="0"/>
              </a:spcBef>
              <a:spcAft>
                <a:spcPts val="900"/>
              </a:spcAft>
              <a:defRPr sz="1400">
                <a:solidFill>
                  <a:schemeClr val="bg2"/>
                </a:solidFill>
              </a:defRPr>
            </a:lvl2pPr>
            <a:lvl3pPr marL="640080" indent="-192024">
              <a:lnSpc>
                <a:spcPts val="2000"/>
              </a:lnSpc>
              <a:spcBef>
                <a:spcPts val="0"/>
              </a:spcBef>
              <a:spcAft>
                <a:spcPts val="900"/>
              </a:spcAft>
              <a:defRPr sz="1400">
                <a:solidFill>
                  <a:schemeClr val="bg2"/>
                </a:solidFill>
              </a:defRPr>
            </a:lvl3pPr>
            <a:lvl4pPr marL="868680" indent="-192024">
              <a:lnSpc>
                <a:spcPts val="2000"/>
              </a:lnSpc>
              <a:spcBef>
                <a:spcPts val="0"/>
              </a:spcBef>
              <a:spcAft>
                <a:spcPts val="900"/>
              </a:spcAft>
              <a:defRPr sz="1400">
                <a:solidFill>
                  <a:schemeClr val="bg2"/>
                </a:solidFill>
              </a:defRPr>
            </a:lvl4pPr>
            <a:lvl5pPr marL="1097280" indent="-192024">
              <a:lnSpc>
                <a:spcPts val="2000"/>
              </a:lnSpc>
              <a:spcBef>
                <a:spcPts val="0"/>
              </a:spcBef>
              <a:spcAft>
                <a:spcPts val="900"/>
              </a:spcAft>
              <a:defRPr sz="1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1"/>
          </p:nvPr>
        </p:nvSpPr>
        <p:spPr>
          <a:xfrm>
            <a:off x="457200" y="6403818"/>
            <a:ext cx="8229600" cy="365125"/>
          </a:xfrm>
        </p:spPr>
        <p:txBody>
          <a:bodyPr lIns="0" tIns="0" rIns="0" bIns="0" anchor="t"/>
          <a:lstStyle>
            <a:lvl1pPr algn="l">
              <a:defRPr sz="800">
                <a:solidFill>
                  <a:schemeClr val="bg2"/>
                </a:solidFill>
              </a:defRPr>
            </a:lvl1pPr>
          </a:lstStyle>
          <a:p>
            <a:r>
              <a:rPr lang="en-US" dirty="0"/>
              <a:t>2018 Governmental &amp; Not-For-Profit Training Program</a:t>
            </a:r>
          </a:p>
        </p:txBody>
      </p:sp>
      <p:cxnSp>
        <p:nvCxnSpPr>
          <p:cNvPr id="10" name="Straight Connector 9"/>
          <p:cNvCxnSpPr/>
          <p:nvPr userDrawn="1"/>
        </p:nvCxnSpPr>
        <p:spPr>
          <a:xfrm>
            <a:off x="457200" y="6370596"/>
            <a:ext cx="8229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958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Break">
    <p:bg>
      <p:bgPr>
        <a:solidFill>
          <a:schemeClr val="bg1"/>
        </a:solidFill>
        <a:effectLst/>
      </p:bgPr>
    </p:bg>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37394" y="2313949"/>
            <a:ext cx="8216651" cy="897252"/>
          </a:xfrm>
          <a:prstGeom prst="rect">
            <a:avLst/>
          </a:prstGeom>
          <a:noFill/>
          <a:ln w="3175">
            <a:noFill/>
            <a:miter lim="800000"/>
            <a:headEnd/>
            <a:tailEnd/>
          </a:ln>
        </p:spPr>
        <p:txBody>
          <a:bodyPr/>
          <a:lstStyle>
            <a:lvl1pPr algn="l">
              <a:defRPr baseline="0">
                <a:solidFill>
                  <a:srgbClr val="355F9A"/>
                </a:solidFill>
              </a:defRPr>
            </a:lvl1pPr>
          </a:lstStyle>
          <a:p>
            <a:pPr lvl="0"/>
            <a:r>
              <a:rPr lang="en-US" dirty="0"/>
              <a:t>Section Break Title </a:t>
            </a:r>
            <a:br>
              <a:rPr lang="en-US" dirty="0"/>
            </a:br>
            <a:r>
              <a:rPr lang="en-US" dirty="0"/>
              <a:t>in Arial Bold 36/40</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270" y="6335068"/>
            <a:ext cx="3264067" cy="25014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2181" y="5275621"/>
            <a:ext cx="3158675" cy="1582381"/>
          </a:xfrm>
          <a:prstGeom prst="rect">
            <a:avLst/>
          </a:prstGeom>
        </p:spPr>
      </p:pic>
      <p:cxnSp>
        <p:nvCxnSpPr>
          <p:cNvPr id="3" name="Straight Connector 2"/>
          <p:cNvCxnSpPr/>
          <p:nvPr/>
        </p:nvCxnSpPr>
        <p:spPr>
          <a:xfrm>
            <a:off x="347272" y="3380283"/>
            <a:ext cx="879358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1" hasCustomPrompt="1"/>
          </p:nvPr>
        </p:nvSpPr>
        <p:spPr>
          <a:xfrm>
            <a:off x="237394" y="3549369"/>
            <a:ext cx="8216651" cy="651231"/>
          </a:xfrm>
        </p:spPr>
        <p:txBody>
          <a:bodyPr/>
          <a:lstStyle>
            <a:lvl1pPr marL="0" indent="0">
              <a:buNone/>
              <a:defRPr sz="2100" baseline="0">
                <a:solidFill>
                  <a:srgbClr val="4374AB"/>
                </a:solidFill>
              </a:defRPr>
            </a:lvl1pPr>
          </a:lstStyle>
          <a:p>
            <a:pPr lvl="0"/>
            <a:r>
              <a:rPr lang="en-US" dirty="0"/>
              <a:t>Subtitle Arial 28</a:t>
            </a:r>
          </a:p>
        </p:txBody>
      </p:sp>
    </p:spTree>
    <p:extLst>
      <p:ext uri="{BB962C8B-B14F-4D97-AF65-F5344CB8AC3E}">
        <p14:creationId xmlns:p14="http://schemas.microsoft.com/office/powerpoint/2010/main" val="8064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9504" y="1652677"/>
            <a:ext cx="8561387" cy="4624240"/>
          </a:xfrm>
        </p:spPr>
        <p:txBody>
          <a:bodyPr/>
          <a:lstStyle>
            <a:lvl1pPr marL="175018" indent="-170256">
              <a:lnSpc>
                <a:spcPct val="112000"/>
              </a:lnSpc>
              <a:buClr>
                <a:srgbClr val="EF4142"/>
              </a:buClr>
              <a:buFont typeface="Wingdings" charset="2"/>
              <a:buChar char="§"/>
              <a:tabLst/>
              <a:defRPr sz="1800" b="0">
                <a:solidFill>
                  <a:srgbClr val="000000"/>
                </a:solidFill>
                <a:latin typeface="Arial" pitchFamily="34" charset="0"/>
                <a:cs typeface="Arial" pitchFamily="34" charset="0"/>
              </a:defRPr>
            </a:lvl1pPr>
            <a:lvl2pPr marL="342891" indent="-167874">
              <a:lnSpc>
                <a:spcPct val="112000"/>
              </a:lnSpc>
              <a:buClr>
                <a:srgbClr val="EF4142"/>
              </a:buClr>
              <a:tabLst/>
              <a:defRPr sz="1651" baseline="0">
                <a:solidFill>
                  <a:schemeClr val="tx1">
                    <a:lumMod val="75000"/>
                    <a:lumOff val="25000"/>
                  </a:schemeClr>
                </a:solidFill>
                <a:latin typeface="Arial" pitchFamily="34" charset="0"/>
                <a:cs typeface="Arial" pitchFamily="34" charset="0"/>
              </a:defRPr>
            </a:lvl2pPr>
            <a:lvl3pPr marL="517910" indent="-166684">
              <a:lnSpc>
                <a:spcPct val="112000"/>
              </a:lnSpc>
              <a:buClr>
                <a:srgbClr val="EF4142"/>
              </a:buClr>
              <a:buFont typeface="Arial" pitchFamily="34" charset="0"/>
              <a:buChar char="•"/>
              <a:tabLst/>
              <a:defRPr sz="1500">
                <a:solidFill>
                  <a:schemeClr val="tx1">
                    <a:lumMod val="75000"/>
                    <a:lumOff val="25000"/>
                  </a:schemeClr>
                </a:solidFill>
                <a:latin typeface="Arial" pitchFamily="34" charset="0"/>
                <a:cs typeface="Arial" pitchFamily="34" charset="0"/>
              </a:defRPr>
            </a:lvl3pPr>
            <a:lvl4pPr marL="685783" indent="-170256">
              <a:lnSpc>
                <a:spcPct val="112000"/>
              </a:lnSpc>
              <a:buClr>
                <a:srgbClr val="EF4142"/>
              </a:buClr>
              <a:tabLst/>
              <a:defRPr sz="1351">
                <a:solidFill>
                  <a:schemeClr val="tx1">
                    <a:lumMod val="75000"/>
                    <a:lumOff val="25000"/>
                  </a:schemeClr>
                </a:solidFill>
                <a:latin typeface="Arial" pitchFamily="34" charset="0"/>
                <a:cs typeface="Arial" pitchFamily="34" charset="0"/>
              </a:defRPr>
            </a:lvl4pPr>
            <a:lvl5pPr marL="860801" indent="-170256">
              <a:lnSpc>
                <a:spcPct val="112000"/>
              </a:lnSpc>
              <a:buClr>
                <a:srgbClr val="EF4142"/>
              </a:buClr>
              <a:defRPr sz="1351">
                <a:solidFill>
                  <a:schemeClr val="tx1">
                    <a:lumMod val="75000"/>
                    <a:lumOff val="25000"/>
                  </a:schemeClr>
                </a:solidFill>
                <a:latin typeface="Arial" pitchFamily="34" charset="0"/>
                <a:cs typeface="Arial" pitchFamily="34" charset="0"/>
              </a:defRPr>
            </a:lvl5pPr>
          </a:lstStyle>
          <a:p>
            <a:pPr lvl="0"/>
            <a:r>
              <a:rPr lang="en-US" dirty="0"/>
              <a:t>First level, Arial Regular 24pt</a:t>
            </a:r>
          </a:p>
          <a:p>
            <a:pPr lvl="1"/>
            <a:r>
              <a:rPr lang="en-US" dirty="0"/>
              <a:t>Second level, Arial Regular 22pt</a:t>
            </a:r>
          </a:p>
          <a:p>
            <a:pPr lvl="2"/>
            <a:r>
              <a:rPr lang="en-US" dirty="0"/>
              <a:t>Third level, Arial </a:t>
            </a:r>
            <a:r>
              <a:rPr lang="en-US" dirty="0" err="1"/>
              <a:t>Reglar</a:t>
            </a:r>
            <a:r>
              <a:rPr lang="en-US" dirty="0"/>
              <a:t> 18pt</a:t>
            </a:r>
          </a:p>
          <a:p>
            <a:pPr lvl="3"/>
            <a:r>
              <a:rPr lang="en-US" dirty="0"/>
              <a:t>Fourth level, Arial </a:t>
            </a:r>
            <a:r>
              <a:rPr lang="en-US" dirty="0" err="1"/>
              <a:t>Reglar</a:t>
            </a:r>
            <a:r>
              <a:rPr lang="en-US" dirty="0"/>
              <a:t> 18pt</a:t>
            </a:r>
          </a:p>
          <a:p>
            <a:pPr lvl="4"/>
            <a:r>
              <a:rPr lang="en-US" dirty="0"/>
              <a:t>Fifth level, Arial </a:t>
            </a:r>
            <a:r>
              <a:rPr lang="en-US" dirty="0" err="1"/>
              <a:t>Reglar</a:t>
            </a:r>
            <a:r>
              <a:rPr lang="en-US" dirty="0"/>
              <a:t> 18pt</a:t>
            </a:r>
          </a:p>
        </p:txBody>
      </p:sp>
      <p:sp>
        <p:nvSpPr>
          <p:cNvPr id="7" name="Title Placeholder 1"/>
          <p:cNvSpPr>
            <a:spLocks noGrp="1"/>
          </p:cNvSpPr>
          <p:nvPr>
            <p:ph type="title" hasCustomPrompt="1"/>
          </p:nvPr>
        </p:nvSpPr>
        <p:spPr bwMode="auto">
          <a:xfrm>
            <a:off x="119504" y="537326"/>
            <a:ext cx="8677797" cy="897252"/>
          </a:xfrm>
          <a:prstGeom prst="rect">
            <a:avLst/>
          </a:prstGeom>
          <a:noFill/>
          <a:ln w="9525">
            <a:noFill/>
            <a:miter lim="800000"/>
            <a:headEnd/>
            <a:tailEnd/>
          </a:ln>
        </p:spPr>
        <p:txBody>
          <a:bodyPr lIns="91440" tIns="0" rIns="0" bIns="0"/>
          <a:lstStyle/>
          <a:p>
            <a:pPr lvl="0"/>
            <a:r>
              <a:rPr lang="en-US" dirty="0"/>
              <a:t>Headline in Arial Bold 36pt</a:t>
            </a:r>
          </a:p>
        </p:txBody>
      </p:sp>
      <p:sp>
        <p:nvSpPr>
          <p:cNvPr id="6" name="Slide Number Placeholder 5"/>
          <p:cNvSpPr>
            <a:spLocks noGrp="1"/>
          </p:cNvSpPr>
          <p:nvPr>
            <p:ph type="sldNum" sz="quarter" idx="4"/>
          </p:nvPr>
        </p:nvSpPr>
        <p:spPr>
          <a:xfrm>
            <a:off x="8204661" y="6355217"/>
            <a:ext cx="939339" cy="304800"/>
          </a:xfrm>
          <a:prstGeom prst="rect">
            <a:avLst/>
          </a:prstGeom>
          <a:noFill/>
        </p:spPr>
        <p:txBody>
          <a:bodyPr vert="horz" lIns="91440" tIns="45720" rIns="91440" bIns="45720" rtlCol="0" anchor="ctr"/>
          <a:lstStyle>
            <a:lvl1pPr algn="ctr" fontAlgn="auto">
              <a:spcBef>
                <a:spcPts val="0"/>
              </a:spcBef>
              <a:spcAft>
                <a:spcPts val="0"/>
              </a:spcAft>
              <a:defRPr sz="788" b="0">
                <a:ln>
                  <a:noFill/>
                </a:ln>
                <a:solidFill>
                  <a:srgbClr val="5F5F5F"/>
                </a:solidFill>
                <a:latin typeface="+mn-lt"/>
                <a:cs typeface="+mn-cs"/>
              </a:defRPr>
            </a:lvl1pPr>
          </a:lstStyle>
          <a:p>
            <a:fld id="{89B1D2ED-78A6-4BCD-8FBE-F8048AAEDE3D}" type="slidenum">
              <a:rPr lang="en-US" smtClean="0"/>
              <a:t>‹#›</a:t>
            </a:fld>
            <a:endParaRPr lang="en-US"/>
          </a:p>
        </p:txBody>
      </p:sp>
    </p:spTree>
    <p:extLst>
      <p:ext uri="{BB962C8B-B14F-4D97-AF65-F5344CB8AC3E}">
        <p14:creationId xmlns:p14="http://schemas.microsoft.com/office/powerpoint/2010/main" val="278120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620" userDrawn="1">
          <p15:clr>
            <a:srgbClr val="FBAE40"/>
          </p15:clr>
        </p15:guide>
        <p15:guide id="3" orient="horz" pos="96" userDrawn="1">
          <p15:clr>
            <a:srgbClr val="FBAE40"/>
          </p15:clr>
        </p15:guide>
        <p15:guide id="4" pos="122" userDrawn="1">
          <p15:clr>
            <a:srgbClr val="FBAE40"/>
          </p15:clr>
        </p15:guide>
        <p15:guide id="5" orient="horz" pos="11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2 Column Conten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110449" y="1651963"/>
            <a:ext cx="3825875" cy="4163591"/>
          </a:xfrm>
        </p:spPr>
        <p:txBody>
          <a:bodyPr/>
          <a:lstStyle>
            <a:lvl1pPr marL="175018" indent="-167874">
              <a:lnSpc>
                <a:spcPct val="112000"/>
              </a:lnSpc>
              <a:buClr>
                <a:srgbClr val="EF4142"/>
              </a:buClr>
              <a:tabLst/>
              <a:defRPr sz="1800" b="0">
                <a:solidFill>
                  <a:srgbClr val="000000"/>
                </a:solidFill>
              </a:defRPr>
            </a:lvl1pPr>
            <a:lvl2pPr marL="342891" indent="-171446">
              <a:lnSpc>
                <a:spcPct val="112000"/>
              </a:lnSpc>
              <a:buClr>
                <a:srgbClr val="EF4142"/>
              </a:buClr>
              <a:defRPr sz="1651">
                <a:solidFill>
                  <a:srgbClr val="3D3D3D"/>
                </a:solidFill>
              </a:defRPr>
            </a:lvl2pPr>
            <a:lvl3pPr marL="517910" indent="-177400">
              <a:lnSpc>
                <a:spcPct val="112000"/>
              </a:lnSpc>
              <a:buClr>
                <a:srgbClr val="EF4142"/>
              </a:buClr>
              <a:defRPr sz="1651">
                <a:solidFill>
                  <a:srgbClr val="3D3D3D"/>
                </a:solidFill>
              </a:defRPr>
            </a:lvl3pPr>
            <a:lvl4pPr marL="685783" indent="-171446">
              <a:lnSpc>
                <a:spcPct val="112000"/>
              </a:lnSpc>
              <a:buClr>
                <a:srgbClr val="EF4142"/>
              </a:buClr>
              <a:defRPr sz="1651">
                <a:solidFill>
                  <a:srgbClr val="3D3D3D"/>
                </a:solidFill>
              </a:defRPr>
            </a:lvl4pPr>
            <a:lvl5pPr marL="860801" indent="-170256">
              <a:lnSpc>
                <a:spcPct val="112000"/>
              </a:lnSpc>
              <a:buClr>
                <a:srgbClr val="EF4142"/>
              </a:buClr>
              <a:defRPr sz="1651">
                <a:solidFill>
                  <a:srgbClr val="3D3D3D"/>
                </a:solidFill>
              </a:defRPr>
            </a:lvl5pPr>
          </a:lstStyle>
          <a:p>
            <a:pPr lvl="0"/>
            <a:r>
              <a:rPr lang="en-US" dirty="0"/>
              <a:t>Arial Regular 24pt</a:t>
            </a:r>
          </a:p>
          <a:p>
            <a:pPr lvl="1"/>
            <a:r>
              <a:rPr lang="en-US" dirty="0"/>
              <a:t>Arial Regular 22pt</a:t>
            </a:r>
          </a:p>
          <a:p>
            <a:pPr lvl="2"/>
            <a:r>
              <a:rPr lang="en-US" dirty="0"/>
              <a:t>Arial </a:t>
            </a:r>
            <a:r>
              <a:rPr lang="en-US" dirty="0" err="1"/>
              <a:t>Reglar</a:t>
            </a:r>
            <a:r>
              <a:rPr lang="en-US" dirty="0"/>
              <a:t> 18pt</a:t>
            </a:r>
          </a:p>
          <a:p>
            <a:pPr lvl="3"/>
            <a:r>
              <a:rPr lang="en-US" dirty="0"/>
              <a:t>Arial </a:t>
            </a:r>
            <a:r>
              <a:rPr lang="en-US" dirty="0" err="1"/>
              <a:t>Reglar</a:t>
            </a:r>
            <a:r>
              <a:rPr lang="en-US" dirty="0"/>
              <a:t> 18pt</a:t>
            </a:r>
          </a:p>
          <a:p>
            <a:pPr lvl="4"/>
            <a:r>
              <a:rPr lang="en-US" dirty="0"/>
              <a:t>Arial </a:t>
            </a:r>
            <a:r>
              <a:rPr lang="en-US" dirty="0" err="1"/>
              <a:t>Reglar</a:t>
            </a:r>
            <a:r>
              <a:rPr lang="en-US" dirty="0"/>
              <a:t> 18pt</a:t>
            </a:r>
          </a:p>
        </p:txBody>
      </p:sp>
      <p:sp>
        <p:nvSpPr>
          <p:cNvPr id="8" name="Title Placeholder 1"/>
          <p:cNvSpPr>
            <a:spLocks noGrp="1"/>
          </p:cNvSpPr>
          <p:nvPr>
            <p:ph type="title" hasCustomPrompt="1"/>
          </p:nvPr>
        </p:nvSpPr>
        <p:spPr bwMode="auto">
          <a:xfrm>
            <a:off x="119504" y="537326"/>
            <a:ext cx="8677797" cy="897252"/>
          </a:xfrm>
          <a:prstGeom prst="rect">
            <a:avLst/>
          </a:prstGeom>
          <a:noFill/>
          <a:ln w="9525">
            <a:noFill/>
            <a:miter lim="800000"/>
            <a:headEnd/>
            <a:tailEnd/>
          </a:ln>
        </p:spPr>
        <p:txBody>
          <a:bodyPr lIns="91440" tIns="0" rIns="0" bIns="0"/>
          <a:lstStyle/>
          <a:p>
            <a:pPr lvl="0"/>
            <a:r>
              <a:rPr lang="en-US" dirty="0"/>
              <a:t>Headline in Arial Bold 36pt</a:t>
            </a:r>
          </a:p>
        </p:txBody>
      </p:sp>
      <p:sp>
        <p:nvSpPr>
          <p:cNvPr id="9" name="Slide Number Placeholder 5"/>
          <p:cNvSpPr>
            <a:spLocks noGrp="1"/>
          </p:cNvSpPr>
          <p:nvPr>
            <p:ph type="sldNum" sz="quarter" idx="4"/>
          </p:nvPr>
        </p:nvSpPr>
        <p:spPr>
          <a:xfrm>
            <a:off x="8204661" y="6355217"/>
            <a:ext cx="939339" cy="304800"/>
          </a:xfrm>
          <a:prstGeom prst="rect">
            <a:avLst/>
          </a:prstGeom>
          <a:noFill/>
        </p:spPr>
        <p:txBody>
          <a:bodyPr vert="horz" lIns="91440" tIns="45720" rIns="91440" bIns="45720" rtlCol="0" anchor="ctr"/>
          <a:lstStyle>
            <a:lvl1pPr algn="ctr" fontAlgn="auto">
              <a:spcBef>
                <a:spcPts val="0"/>
              </a:spcBef>
              <a:spcAft>
                <a:spcPts val="0"/>
              </a:spcAft>
              <a:defRPr sz="788" b="0">
                <a:ln>
                  <a:noFill/>
                </a:ln>
                <a:solidFill>
                  <a:srgbClr val="5F5F5F"/>
                </a:solidFill>
                <a:latin typeface="+mn-lt"/>
                <a:cs typeface="+mn-cs"/>
              </a:defRPr>
            </a:lvl1pPr>
          </a:lstStyle>
          <a:p>
            <a:fld id="{89B1D2ED-78A6-4BCD-8FBE-F8048AAEDE3D}" type="slidenum">
              <a:rPr lang="en-US" smtClean="0"/>
              <a:t>‹#›</a:t>
            </a:fld>
            <a:endParaRPr lang="en-US"/>
          </a:p>
        </p:txBody>
      </p:sp>
      <p:sp>
        <p:nvSpPr>
          <p:cNvPr id="12" name="Content Placeholder 2"/>
          <p:cNvSpPr>
            <a:spLocks noGrp="1"/>
          </p:cNvSpPr>
          <p:nvPr>
            <p:ph idx="10" hasCustomPrompt="1"/>
          </p:nvPr>
        </p:nvSpPr>
        <p:spPr>
          <a:xfrm>
            <a:off x="4458401" y="1651963"/>
            <a:ext cx="3825875" cy="4163591"/>
          </a:xfrm>
        </p:spPr>
        <p:txBody>
          <a:bodyPr/>
          <a:lstStyle>
            <a:lvl1pPr marL="175018" indent="-167874">
              <a:lnSpc>
                <a:spcPct val="112000"/>
              </a:lnSpc>
              <a:buClr>
                <a:srgbClr val="EF4142"/>
              </a:buClr>
              <a:tabLst/>
              <a:defRPr sz="1800" b="0">
                <a:solidFill>
                  <a:srgbClr val="000000"/>
                </a:solidFill>
              </a:defRPr>
            </a:lvl1pPr>
            <a:lvl2pPr marL="342891" indent="-171446">
              <a:lnSpc>
                <a:spcPct val="112000"/>
              </a:lnSpc>
              <a:buClr>
                <a:srgbClr val="EF4142"/>
              </a:buClr>
              <a:defRPr sz="1651">
                <a:solidFill>
                  <a:srgbClr val="3D3D3D"/>
                </a:solidFill>
              </a:defRPr>
            </a:lvl2pPr>
            <a:lvl3pPr marL="517910" indent="-177400">
              <a:lnSpc>
                <a:spcPct val="112000"/>
              </a:lnSpc>
              <a:buClr>
                <a:srgbClr val="EF4142"/>
              </a:buClr>
              <a:defRPr sz="1651">
                <a:solidFill>
                  <a:srgbClr val="3D3D3D"/>
                </a:solidFill>
              </a:defRPr>
            </a:lvl3pPr>
            <a:lvl4pPr marL="685783" indent="-171446">
              <a:lnSpc>
                <a:spcPct val="112000"/>
              </a:lnSpc>
              <a:buClr>
                <a:srgbClr val="EF4142"/>
              </a:buClr>
              <a:defRPr sz="1651">
                <a:solidFill>
                  <a:srgbClr val="3D3D3D"/>
                </a:solidFill>
              </a:defRPr>
            </a:lvl4pPr>
            <a:lvl5pPr marL="860801" indent="-170256">
              <a:lnSpc>
                <a:spcPct val="112000"/>
              </a:lnSpc>
              <a:buClr>
                <a:srgbClr val="EF4142"/>
              </a:buClr>
              <a:defRPr sz="1651">
                <a:solidFill>
                  <a:srgbClr val="3D3D3D"/>
                </a:solidFill>
              </a:defRPr>
            </a:lvl5pPr>
          </a:lstStyle>
          <a:p>
            <a:pPr lvl="0"/>
            <a:r>
              <a:rPr lang="en-US" dirty="0"/>
              <a:t>Arial Regular 24pt</a:t>
            </a:r>
          </a:p>
          <a:p>
            <a:pPr lvl="1"/>
            <a:r>
              <a:rPr lang="en-US" dirty="0"/>
              <a:t>Arial Regular 22pt</a:t>
            </a:r>
          </a:p>
          <a:p>
            <a:pPr lvl="2"/>
            <a:r>
              <a:rPr lang="en-US" dirty="0"/>
              <a:t>Arial </a:t>
            </a:r>
            <a:r>
              <a:rPr lang="en-US" dirty="0" err="1"/>
              <a:t>Reglar</a:t>
            </a:r>
            <a:r>
              <a:rPr lang="en-US" dirty="0"/>
              <a:t> 18pt</a:t>
            </a:r>
          </a:p>
          <a:p>
            <a:pPr lvl="3"/>
            <a:r>
              <a:rPr lang="en-US" dirty="0"/>
              <a:t>Arial </a:t>
            </a:r>
            <a:r>
              <a:rPr lang="en-US" dirty="0" err="1"/>
              <a:t>Reglar</a:t>
            </a:r>
            <a:r>
              <a:rPr lang="en-US" dirty="0"/>
              <a:t> 18pt</a:t>
            </a:r>
          </a:p>
          <a:p>
            <a:pPr lvl="4"/>
            <a:r>
              <a:rPr lang="en-US" dirty="0"/>
              <a:t>Arial </a:t>
            </a:r>
            <a:r>
              <a:rPr lang="en-US" dirty="0" err="1"/>
              <a:t>Reglar</a:t>
            </a:r>
            <a:r>
              <a:rPr lang="en-US" dirty="0"/>
              <a:t> 18pt</a:t>
            </a:r>
          </a:p>
        </p:txBody>
      </p:sp>
    </p:spTree>
    <p:extLst>
      <p:ext uri="{BB962C8B-B14F-4D97-AF65-F5344CB8AC3E}">
        <p14:creationId xmlns:p14="http://schemas.microsoft.com/office/powerpoint/2010/main" val="5068429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620" userDrawn="1">
          <p15:clr>
            <a:srgbClr val="FBAE40"/>
          </p15:clr>
        </p15:guide>
        <p15:guide id="3" orient="horz" pos="93" userDrawn="1">
          <p15:clr>
            <a:srgbClr val="FBAE40"/>
          </p15:clr>
        </p15:guide>
        <p15:guide id="4" pos="12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auto">
          <a:xfrm>
            <a:off x="119504" y="537326"/>
            <a:ext cx="8677797" cy="897252"/>
          </a:xfrm>
          <a:prstGeom prst="rect">
            <a:avLst/>
          </a:prstGeom>
          <a:noFill/>
          <a:ln w="9525">
            <a:noFill/>
            <a:miter lim="800000"/>
            <a:headEnd/>
            <a:tailEnd/>
          </a:ln>
        </p:spPr>
        <p:txBody>
          <a:bodyPr lIns="91440" tIns="0" rIns="0" bIns="0"/>
          <a:lstStyle/>
          <a:p>
            <a:pPr lvl="0"/>
            <a:r>
              <a:rPr lang="en-US" dirty="0"/>
              <a:t>Headline in Arial Bold 36pt</a:t>
            </a:r>
          </a:p>
        </p:txBody>
      </p:sp>
      <p:sp>
        <p:nvSpPr>
          <p:cNvPr id="6" name="Slide Number Placeholder 5"/>
          <p:cNvSpPr>
            <a:spLocks noGrp="1"/>
          </p:cNvSpPr>
          <p:nvPr>
            <p:ph type="sldNum" sz="quarter" idx="4"/>
          </p:nvPr>
        </p:nvSpPr>
        <p:spPr>
          <a:xfrm>
            <a:off x="8204661" y="6355217"/>
            <a:ext cx="939339" cy="304800"/>
          </a:xfrm>
          <a:prstGeom prst="rect">
            <a:avLst/>
          </a:prstGeom>
          <a:noFill/>
        </p:spPr>
        <p:txBody>
          <a:bodyPr vert="horz" lIns="91440" tIns="45720" rIns="91440" bIns="45720" rtlCol="0" anchor="ctr"/>
          <a:lstStyle>
            <a:lvl1pPr algn="ctr" fontAlgn="auto">
              <a:spcBef>
                <a:spcPts val="0"/>
              </a:spcBef>
              <a:spcAft>
                <a:spcPts val="0"/>
              </a:spcAft>
              <a:defRPr sz="788" b="0">
                <a:ln>
                  <a:noFill/>
                </a:ln>
                <a:solidFill>
                  <a:srgbClr val="5F5F5F"/>
                </a:solidFill>
                <a:latin typeface="+mn-lt"/>
                <a:cs typeface="+mn-cs"/>
              </a:defRPr>
            </a:lvl1pPr>
          </a:lstStyle>
          <a:p>
            <a:fld id="{89B1D2ED-78A6-4BCD-8FBE-F8048AAEDE3D}" type="slidenum">
              <a:rPr lang="en-US" smtClean="0"/>
              <a:t>‹#›</a:t>
            </a:fld>
            <a:endParaRPr lang="en-US"/>
          </a:p>
        </p:txBody>
      </p:sp>
    </p:spTree>
    <p:extLst>
      <p:ext uri="{BB962C8B-B14F-4D97-AF65-F5344CB8AC3E}">
        <p14:creationId xmlns:p14="http://schemas.microsoft.com/office/powerpoint/2010/main" val="234366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6082" y="2787367"/>
            <a:ext cx="3010555" cy="895540"/>
          </a:xfrm>
        </p:spPr>
        <p:txBody>
          <a:bodyPr/>
          <a:lstStyle/>
          <a:p>
            <a:r>
              <a:rPr lang="en-US"/>
              <a:t>Thank You</a:t>
            </a:r>
            <a:endParaRPr lang="en-US" dirty="0"/>
          </a:p>
        </p:txBody>
      </p:sp>
    </p:spTree>
    <p:extLst>
      <p:ext uri="{BB962C8B-B14F-4D97-AF65-F5344CB8AC3E}">
        <p14:creationId xmlns:p14="http://schemas.microsoft.com/office/powerpoint/2010/main" val="320218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no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spcBef>
                <a:spcPts val="1125"/>
              </a:spcBef>
              <a:buClr>
                <a:srgbClr val="EF4142"/>
              </a:buClr>
              <a:buFontTx/>
              <a:buNone/>
              <a:defRPr b="1" i="1" baseline="0">
                <a:solidFill>
                  <a:schemeClr val="tx1"/>
                </a:solidFill>
                <a:latin typeface="Arial" pitchFamily="34" charset="0"/>
                <a:cs typeface="Arial" pitchFamily="34" charset="0"/>
              </a:defRPr>
            </a:lvl1pPr>
            <a:lvl2pPr marL="215499" indent="-215499">
              <a:lnSpc>
                <a:spcPts val="1875"/>
              </a:lnSpc>
              <a:spcBef>
                <a:spcPts val="751"/>
              </a:spcBef>
              <a:buClr>
                <a:srgbClr val="EF4142"/>
              </a:buClr>
              <a:buFont typeface="Wingdings" charset="2"/>
              <a:buChar char="§"/>
              <a:defRPr sz="1800">
                <a:solidFill>
                  <a:schemeClr val="tx1">
                    <a:lumMod val="95000"/>
                    <a:lumOff val="5000"/>
                  </a:schemeClr>
                </a:solidFill>
                <a:latin typeface="Arial" pitchFamily="34" charset="0"/>
                <a:cs typeface="Arial" pitchFamily="34" charset="0"/>
              </a:defRPr>
            </a:lvl2pPr>
            <a:lvl3pPr marL="430996" indent="-215499">
              <a:lnSpc>
                <a:spcPts val="1725"/>
              </a:lnSpc>
              <a:spcBef>
                <a:spcPts val="300"/>
              </a:spcBef>
              <a:buClr>
                <a:srgbClr val="EF4142"/>
              </a:buClr>
              <a:buFont typeface="Lucida Grande"/>
              <a:buChar char="-"/>
              <a:defRPr sz="1651">
                <a:solidFill>
                  <a:srgbClr val="595959"/>
                </a:solidFill>
                <a:latin typeface="Arial" pitchFamily="34" charset="0"/>
                <a:cs typeface="Arial" pitchFamily="34" charset="0"/>
              </a:defRPr>
            </a:lvl3pPr>
            <a:lvl4pPr>
              <a:buClr>
                <a:srgbClr val="EF4142"/>
              </a:buClr>
              <a:defRPr>
                <a:solidFill>
                  <a:srgbClr val="595959"/>
                </a:solidFill>
                <a:latin typeface="Arial" pitchFamily="34" charset="0"/>
                <a:cs typeface="Arial" pitchFamily="34" charset="0"/>
              </a:defRPr>
            </a:lvl4pPr>
            <a:lvl5pPr>
              <a:buClr>
                <a:srgbClr val="EF4142"/>
              </a:buClr>
              <a:defRPr>
                <a:solidFill>
                  <a:srgbClr val="595959"/>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bwMode="auto">
          <a:xfrm>
            <a:off x="236080" y="537325"/>
            <a:ext cx="8907921" cy="905499"/>
          </a:xfrm>
          <a:prstGeom prst="rect">
            <a:avLst/>
          </a:prstGeom>
          <a:noFill/>
          <a:ln w="9525">
            <a:noFill/>
            <a:miter lim="800000"/>
            <a:headEnd/>
            <a:tailEnd/>
          </a:ln>
        </p:spPr>
        <p:txBody>
          <a:bodyPr/>
          <a:lstStyle/>
          <a:p>
            <a:pPr lvl="0"/>
            <a:r>
              <a:rPr lang="en-US"/>
              <a:t>Click to edit Master title style</a:t>
            </a:r>
          </a:p>
        </p:txBody>
      </p:sp>
      <p:sp>
        <p:nvSpPr>
          <p:cNvPr id="4" name="Date Placeholder 3"/>
          <p:cNvSpPr>
            <a:spLocks noGrp="1"/>
          </p:cNvSpPr>
          <p:nvPr>
            <p:ph type="dt" sz="half" idx="10"/>
          </p:nvPr>
        </p:nvSpPr>
        <p:spPr>
          <a:xfrm>
            <a:off x="6613073" y="6322785"/>
            <a:ext cx="1851252" cy="235859"/>
          </a:xfrm>
          <a:prstGeom prst="rect">
            <a:avLst/>
          </a:prstGeom>
        </p:spPr>
        <p:txBody>
          <a:bodyPr/>
          <a:lstStyle>
            <a:lvl1pPr>
              <a:defRPr/>
            </a:lvl1pPr>
          </a:lstStyle>
          <a:p>
            <a:fld id="{121C450D-8FD5-48C8-A34F-E756E1522B05}" type="datetimeFigureOut">
              <a:rPr lang="en-US" smtClean="0"/>
              <a:t>9/15/2022</a:t>
            </a:fld>
            <a:endParaRPr lang="en-US"/>
          </a:p>
        </p:txBody>
      </p:sp>
      <p:sp>
        <p:nvSpPr>
          <p:cNvPr id="5" name="Slide Number Placeholder 5"/>
          <p:cNvSpPr>
            <a:spLocks noGrp="1"/>
          </p:cNvSpPr>
          <p:nvPr>
            <p:ph type="sldNum" sz="quarter" idx="11"/>
          </p:nvPr>
        </p:nvSpPr>
        <p:spPr/>
        <p:txBody>
          <a:bodyPr/>
          <a:lstStyle>
            <a:lvl1pPr>
              <a:defRPr/>
            </a:lvl1pPr>
          </a:lstStyle>
          <a:p>
            <a:fld id="{89B1D2ED-78A6-4BCD-8FBE-F8048AAEDE3D}" type="slidenum">
              <a:rPr lang="en-US" smtClean="0"/>
              <a:t>‹#›</a:t>
            </a:fld>
            <a:endParaRPr lang="en-US"/>
          </a:p>
        </p:txBody>
      </p:sp>
    </p:spTree>
    <p:extLst>
      <p:ext uri="{BB962C8B-B14F-4D97-AF65-F5344CB8AC3E}">
        <p14:creationId xmlns:p14="http://schemas.microsoft.com/office/powerpoint/2010/main" val="2551995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1C450D-8FD5-48C8-A34F-E756E1522B05}" type="datetimeFigureOut">
              <a:rPr lang="en-US" smtClean="0"/>
              <a:t>9/15/2022</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9B1D2ED-78A6-4BCD-8FBE-F8048AAEDE3D}" type="slidenum">
              <a:rPr lang="en-US" smtClean="0"/>
              <a:t>‹#›</a:t>
            </a:fld>
            <a:endParaRPr lang="en-US"/>
          </a:p>
        </p:txBody>
      </p:sp>
    </p:spTree>
    <p:extLst>
      <p:ext uri="{BB962C8B-B14F-4D97-AF65-F5344CB8AC3E}">
        <p14:creationId xmlns:p14="http://schemas.microsoft.com/office/powerpoint/2010/main" val="3710102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ssoc, symbol graphic">
    <p:spTree>
      <p:nvGrpSpPr>
        <p:cNvPr id="1" name=""/>
        <p:cNvGrpSpPr/>
        <p:nvPr/>
      </p:nvGrpSpPr>
      <p:grpSpPr>
        <a:xfrm>
          <a:off x="0" y="0"/>
          <a:ext cx="0" cy="0"/>
          <a:chOff x="0" y="0"/>
          <a:chExt cx="0" cy="0"/>
        </a:xfrm>
      </p:grpSpPr>
      <p:pic>
        <p:nvPicPr>
          <p:cNvPr id="9" name="Picture 8" descr="Association_PPT_Supergraphic_Horz_Adjustr2-03.png">
            <a:extLst>
              <a:ext uri="{FF2B5EF4-FFF2-40B4-BE49-F238E27FC236}">
                <a16:creationId xmlns:a16="http://schemas.microsoft.com/office/drawing/2014/main" id="{DFACF3A9-0F68-7B4C-B1C3-4BE1A878EBB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 r="961" b="980"/>
          <a:stretch/>
        </p:blipFill>
        <p:spPr>
          <a:xfrm>
            <a:off x="-5800" y="-10856"/>
            <a:ext cx="9149800" cy="6868855"/>
          </a:xfrm>
          <a:prstGeom prst="rect">
            <a:avLst/>
          </a:prstGeom>
        </p:spPr>
      </p:pic>
      <p:sp>
        <p:nvSpPr>
          <p:cNvPr id="2" name="Title 1"/>
          <p:cNvSpPr>
            <a:spLocks noGrp="1"/>
          </p:cNvSpPr>
          <p:nvPr>
            <p:ph type="ctrTitle"/>
          </p:nvPr>
        </p:nvSpPr>
        <p:spPr>
          <a:xfrm>
            <a:off x="497452" y="2609218"/>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08404"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11" name="Text Placeholder 4"/>
          <p:cNvSpPr>
            <a:spLocks noGrp="1"/>
          </p:cNvSpPr>
          <p:nvPr>
            <p:ph type="body" sz="quarter" idx="10"/>
          </p:nvPr>
        </p:nvSpPr>
        <p:spPr>
          <a:xfrm>
            <a:off x="7214618" y="-1"/>
            <a:ext cx="1929383" cy="590996"/>
          </a:xfrm>
        </p:spPr>
        <p:txBody>
          <a:bodyPr wrap="square" lIns="165100" tIns="118872" rIns="328930" bIns="73152">
            <a:spAutoFit/>
          </a:bodyPr>
          <a:lstStyle>
            <a:lvl1pPr>
              <a:defRPr sz="1200">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BDBFAF41-0899-3241-B520-480EF56B701C}"/>
              </a:ext>
            </a:extLst>
          </p:cNvPr>
          <p:cNvPicPr>
            <a:picLocks noChangeAspect="1"/>
          </p:cNvPicPr>
          <p:nvPr/>
        </p:nvPicPr>
        <p:blipFill>
          <a:blip r:embed="rId3"/>
          <a:stretch>
            <a:fillRect/>
          </a:stretch>
        </p:blipFill>
        <p:spPr>
          <a:xfrm>
            <a:off x="493205" y="698105"/>
            <a:ext cx="2044724" cy="865761"/>
          </a:xfrm>
          <a:prstGeom prst="rect">
            <a:avLst/>
          </a:prstGeom>
        </p:spPr>
      </p:pic>
      <p:sp>
        <p:nvSpPr>
          <p:cNvPr id="10" name="Footer Placeholder 4">
            <a:extLst>
              <a:ext uri="{FF2B5EF4-FFF2-40B4-BE49-F238E27FC236}">
                <a16:creationId xmlns:a16="http://schemas.microsoft.com/office/drawing/2014/main" id="{9A11C3FB-C6B3-49E6-A1D7-F78C7FA58244}"/>
              </a:ext>
            </a:extLst>
          </p:cNvPr>
          <p:cNvSpPr>
            <a:spLocks noGrp="1"/>
          </p:cNvSpPr>
          <p:nvPr>
            <p:ph type="ftr" sz="quarter" idx="11"/>
          </p:nvPr>
        </p:nvSpPr>
        <p:spPr>
          <a:xfrm>
            <a:off x="2" y="6462397"/>
            <a:ext cx="9143999" cy="365125"/>
          </a:xfrm>
          <a:prstGeom prst="rect">
            <a:avLst/>
          </a:prstGeom>
        </p:spPr>
        <p:txBody>
          <a:bodyPr/>
          <a:lstStyle/>
          <a:p>
            <a:endParaRPr lang="en-US"/>
          </a:p>
        </p:txBody>
      </p:sp>
      <p:sp>
        <p:nvSpPr>
          <p:cNvPr id="13" name="Slide Number Placeholder 5">
            <a:extLst>
              <a:ext uri="{FF2B5EF4-FFF2-40B4-BE49-F238E27FC236}">
                <a16:creationId xmlns:a16="http://schemas.microsoft.com/office/drawing/2014/main" id="{4AF3A465-CBD9-4CE0-A63B-4A41ADE30492}"/>
              </a:ext>
            </a:extLst>
          </p:cNvPr>
          <p:cNvSpPr>
            <a:spLocks noGrp="1"/>
          </p:cNvSpPr>
          <p:nvPr>
            <p:ph type="sldNum" sz="quarter" idx="12"/>
          </p:nvPr>
        </p:nvSpPr>
        <p:spPr>
          <a:xfrm>
            <a:off x="6995235" y="6462397"/>
            <a:ext cx="2133600" cy="365125"/>
          </a:xfrm>
          <a:prstGeom prst="rect">
            <a:avLst/>
          </a:prstGeom>
        </p:spPr>
        <p:txBody>
          <a:bodyPr/>
          <a:lstStyle/>
          <a:p>
            <a:fld id="{89B1D2ED-78A6-4BCD-8FBE-F8048AAEDE3D}" type="slidenum">
              <a:rPr lang="en-US" smtClean="0"/>
              <a:t>‹#›</a:t>
            </a:fld>
            <a:endParaRPr lang="en-US"/>
          </a:p>
        </p:txBody>
      </p:sp>
    </p:spTree>
    <p:extLst>
      <p:ext uri="{BB962C8B-B14F-4D97-AF65-F5344CB8AC3E}">
        <p14:creationId xmlns:p14="http://schemas.microsoft.com/office/powerpoint/2010/main" val="335561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82181" y="5275621"/>
            <a:ext cx="3158675" cy="1582381"/>
          </a:xfrm>
          <a:prstGeom prst="rect">
            <a:avLst/>
          </a:prstGeom>
        </p:spPr>
      </p:pic>
      <p:sp>
        <p:nvSpPr>
          <p:cNvPr id="1026" name="Title Placeholder 1"/>
          <p:cNvSpPr>
            <a:spLocks noGrp="1"/>
          </p:cNvSpPr>
          <p:nvPr>
            <p:ph type="title"/>
          </p:nvPr>
        </p:nvSpPr>
        <p:spPr bwMode="auto">
          <a:xfrm>
            <a:off x="236080" y="537325"/>
            <a:ext cx="8907921" cy="8955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Headline in Arial Bold 36/40pt</a:t>
            </a:r>
          </a:p>
        </p:txBody>
      </p:sp>
      <p:sp>
        <p:nvSpPr>
          <p:cNvPr id="1027" name="Text Placeholder 2"/>
          <p:cNvSpPr>
            <a:spLocks noGrp="1"/>
          </p:cNvSpPr>
          <p:nvPr>
            <p:ph type="body" idx="1"/>
          </p:nvPr>
        </p:nvSpPr>
        <p:spPr bwMode="auto">
          <a:xfrm>
            <a:off x="242792" y="1652680"/>
            <a:ext cx="8561387" cy="44621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 Arial Regular 24pt</a:t>
            </a:r>
          </a:p>
          <a:p>
            <a:pPr lvl="1"/>
            <a:r>
              <a:rPr lang="en-US" dirty="0"/>
              <a:t>Second level, Arial Regular 22pt</a:t>
            </a:r>
          </a:p>
          <a:p>
            <a:pPr lvl="2"/>
            <a:r>
              <a:rPr lang="en-US" dirty="0"/>
              <a:t>Third level, Arial </a:t>
            </a:r>
            <a:r>
              <a:rPr lang="en-US" dirty="0" err="1"/>
              <a:t>Reglar</a:t>
            </a:r>
            <a:r>
              <a:rPr lang="en-US" dirty="0"/>
              <a:t> 18pt</a:t>
            </a:r>
          </a:p>
          <a:p>
            <a:pPr lvl="3"/>
            <a:r>
              <a:rPr lang="en-US" dirty="0"/>
              <a:t>Fourth level, Arial </a:t>
            </a:r>
            <a:r>
              <a:rPr lang="en-US" dirty="0" err="1"/>
              <a:t>Reglar</a:t>
            </a:r>
            <a:r>
              <a:rPr lang="en-US" dirty="0"/>
              <a:t> 18pt</a:t>
            </a:r>
          </a:p>
          <a:p>
            <a:pPr lvl="4"/>
            <a:r>
              <a:rPr lang="en-US" dirty="0"/>
              <a:t>Fifth level, Arial </a:t>
            </a:r>
            <a:r>
              <a:rPr lang="en-US" dirty="0" err="1"/>
              <a:t>Reglar</a:t>
            </a:r>
            <a:r>
              <a:rPr lang="en-US" dirty="0"/>
              <a:t> 18pt</a:t>
            </a:r>
          </a:p>
        </p:txBody>
      </p:sp>
      <p:sp>
        <p:nvSpPr>
          <p:cNvPr id="23" name="Slide Number Placeholder 5"/>
          <p:cNvSpPr>
            <a:spLocks noGrp="1"/>
          </p:cNvSpPr>
          <p:nvPr>
            <p:ph type="sldNum" sz="quarter" idx="4"/>
          </p:nvPr>
        </p:nvSpPr>
        <p:spPr>
          <a:xfrm>
            <a:off x="8204661" y="6355217"/>
            <a:ext cx="939339" cy="304800"/>
          </a:xfrm>
          <a:prstGeom prst="rect">
            <a:avLst/>
          </a:prstGeom>
          <a:noFill/>
        </p:spPr>
        <p:txBody>
          <a:bodyPr vert="horz" lIns="91440" tIns="45720" rIns="91440" bIns="45720" rtlCol="0" anchor="ctr"/>
          <a:lstStyle>
            <a:lvl1pPr algn="ctr" fontAlgn="auto">
              <a:spcBef>
                <a:spcPts val="0"/>
              </a:spcBef>
              <a:spcAft>
                <a:spcPts val="0"/>
              </a:spcAft>
              <a:defRPr sz="788" b="0">
                <a:ln>
                  <a:noFill/>
                </a:ln>
                <a:solidFill>
                  <a:srgbClr val="5F5F5F"/>
                </a:solidFill>
                <a:latin typeface="+mn-lt"/>
                <a:cs typeface="+mn-cs"/>
              </a:defRPr>
            </a:lvl1pPr>
          </a:lstStyle>
          <a:p>
            <a:fld id="{89B1D2ED-78A6-4BCD-8FBE-F8048AAEDE3D}" type="slidenum">
              <a:rPr lang="en-US" smtClean="0"/>
              <a:t>‹#›</a:t>
            </a:fld>
            <a:endParaRPr lang="en-US"/>
          </a:p>
        </p:txBody>
      </p:sp>
      <p:pic>
        <p:nvPicPr>
          <p:cNvPr id="17" name="Picture 1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47270" y="6335068"/>
            <a:ext cx="3264067" cy="250143"/>
          </a:xfrm>
          <a:prstGeom prst="rect">
            <a:avLst/>
          </a:prstGeom>
        </p:spPr>
      </p:pic>
      <p:sp>
        <p:nvSpPr>
          <p:cNvPr id="9" name="Date Placeholder 3"/>
          <p:cNvSpPr txBox="1">
            <a:spLocks/>
          </p:cNvSpPr>
          <p:nvPr/>
        </p:nvSpPr>
        <p:spPr>
          <a:xfrm>
            <a:off x="106407" y="6707729"/>
            <a:ext cx="4964359" cy="1308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lang="en-US" sz="1400" kern="1200" smtClean="0">
                <a:solidFill>
                  <a:srgbClr val="78797B"/>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ts val="1125"/>
              </a:spcBef>
              <a:buClr>
                <a:srgbClr val="355F9A"/>
              </a:buClr>
              <a:buFont typeface="Wingdings" pitchFamily="2" charset="2"/>
              <a:buNone/>
            </a:pPr>
            <a:r>
              <a:rPr lang="en-US" sz="525" dirty="0"/>
              <a:t>Copyright 2022 by Financial</a:t>
            </a:r>
            <a:r>
              <a:rPr lang="en-US" sz="525" baseline="0" dirty="0"/>
              <a:t> Accounting Foundation, Norwalk CT.  For non-commercial, educational/academic purposes only.</a:t>
            </a:r>
            <a:endParaRPr lang="en-US" sz="525" dirty="0"/>
          </a:p>
        </p:txBody>
      </p:sp>
    </p:spTree>
    <p:extLst>
      <p:ext uri="{BB962C8B-B14F-4D97-AF65-F5344CB8AC3E}">
        <p14:creationId xmlns:p14="http://schemas.microsoft.com/office/powerpoint/2010/main" val="1366020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4" r:id="rId11"/>
    <p:sldLayoutId id="2147483676" r:id="rId12"/>
    <p:sldLayoutId id="2147483677" r:id="rId13"/>
    <p:sldLayoutId id="2147483679" r:id="rId14"/>
  </p:sldLayoutIdLst>
  <p:txStyles>
    <p:titleStyle>
      <a:lvl1pPr algn="l" rtl="0" eaLnBrk="1" fontAlgn="base" hangingPunct="1">
        <a:lnSpc>
          <a:spcPts val="2775"/>
        </a:lnSpc>
        <a:spcBef>
          <a:spcPct val="0"/>
        </a:spcBef>
        <a:spcAft>
          <a:spcPct val="0"/>
        </a:spcAft>
        <a:defRPr sz="2700" b="1" kern="1200">
          <a:solidFill>
            <a:srgbClr val="355F9A"/>
          </a:solidFill>
          <a:effectLst/>
          <a:latin typeface="Arial" charset="0"/>
          <a:ea typeface="Arial" charset="0"/>
          <a:cs typeface="Arial" charset="0"/>
        </a:defRPr>
      </a:lvl1pPr>
      <a:lvl2pPr algn="l" rtl="0" eaLnBrk="1" fontAlgn="base" hangingPunct="1">
        <a:lnSpc>
          <a:spcPts val="2625"/>
        </a:lnSpc>
        <a:spcBef>
          <a:spcPct val="0"/>
        </a:spcBef>
        <a:spcAft>
          <a:spcPct val="0"/>
        </a:spcAft>
        <a:defRPr sz="2551">
          <a:solidFill>
            <a:srgbClr val="32607E"/>
          </a:solidFill>
          <a:latin typeface="Arial" charset="0"/>
          <a:cs typeface="Arial" charset="0"/>
        </a:defRPr>
      </a:lvl2pPr>
      <a:lvl3pPr algn="l" rtl="0" eaLnBrk="1" fontAlgn="base" hangingPunct="1">
        <a:lnSpc>
          <a:spcPts val="2625"/>
        </a:lnSpc>
        <a:spcBef>
          <a:spcPct val="0"/>
        </a:spcBef>
        <a:spcAft>
          <a:spcPct val="0"/>
        </a:spcAft>
        <a:defRPr sz="2551">
          <a:solidFill>
            <a:srgbClr val="32607E"/>
          </a:solidFill>
          <a:latin typeface="Arial" charset="0"/>
          <a:cs typeface="Arial" charset="0"/>
        </a:defRPr>
      </a:lvl3pPr>
      <a:lvl4pPr algn="l" rtl="0" eaLnBrk="1" fontAlgn="base" hangingPunct="1">
        <a:lnSpc>
          <a:spcPts val="2625"/>
        </a:lnSpc>
        <a:spcBef>
          <a:spcPct val="0"/>
        </a:spcBef>
        <a:spcAft>
          <a:spcPct val="0"/>
        </a:spcAft>
        <a:defRPr sz="2551">
          <a:solidFill>
            <a:srgbClr val="32607E"/>
          </a:solidFill>
          <a:latin typeface="Arial" charset="0"/>
          <a:cs typeface="Arial" charset="0"/>
        </a:defRPr>
      </a:lvl4pPr>
      <a:lvl5pPr algn="l" rtl="0" eaLnBrk="1" fontAlgn="base" hangingPunct="1">
        <a:lnSpc>
          <a:spcPts val="2625"/>
        </a:lnSpc>
        <a:spcBef>
          <a:spcPct val="0"/>
        </a:spcBef>
        <a:spcAft>
          <a:spcPct val="0"/>
        </a:spcAft>
        <a:defRPr sz="2551">
          <a:solidFill>
            <a:srgbClr val="32607E"/>
          </a:solidFill>
          <a:latin typeface="Arial" charset="0"/>
          <a:cs typeface="Arial" charset="0"/>
        </a:defRPr>
      </a:lvl5pPr>
      <a:lvl6pPr marL="342891" algn="l" rtl="0" eaLnBrk="1" fontAlgn="base" hangingPunct="1">
        <a:spcBef>
          <a:spcPct val="0"/>
        </a:spcBef>
        <a:spcAft>
          <a:spcPct val="0"/>
        </a:spcAft>
        <a:defRPr sz="2700" b="1">
          <a:solidFill>
            <a:schemeClr val="tx1"/>
          </a:solidFill>
          <a:latin typeface="Arial" charset="0"/>
          <a:cs typeface="Arial" charset="0"/>
        </a:defRPr>
      </a:lvl6pPr>
      <a:lvl7pPr marL="685783" algn="l" rtl="0" eaLnBrk="1" fontAlgn="base" hangingPunct="1">
        <a:spcBef>
          <a:spcPct val="0"/>
        </a:spcBef>
        <a:spcAft>
          <a:spcPct val="0"/>
        </a:spcAft>
        <a:defRPr sz="2700" b="1">
          <a:solidFill>
            <a:schemeClr val="tx1"/>
          </a:solidFill>
          <a:latin typeface="Arial" charset="0"/>
          <a:cs typeface="Arial" charset="0"/>
        </a:defRPr>
      </a:lvl7pPr>
      <a:lvl8pPr marL="1028674" algn="l" rtl="0" eaLnBrk="1" fontAlgn="base" hangingPunct="1">
        <a:spcBef>
          <a:spcPct val="0"/>
        </a:spcBef>
        <a:spcAft>
          <a:spcPct val="0"/>
        </a:spcAft>
        <a:defRPr sz="2700" b="1">
          <a:solidFill>
            <a:schemeClr val="tx1"/>
          </a:solidFill>
          <a:latin typeface="Arial" charset="0"/>
          <a:cs typeface="Arial" charset="0"/>
        </a:defRPr>
      </a:lvl8pPr>
      <a:lvl9pPr marL="1371566" algn="l" rtl="0" eaLnBrk="1" fontAlgn="base" hangingPunct="1">
        <a:spcBef>
          <a:spcPct val="0"/>
        </a:spcBef>
        <a:spcAft>
          <a:spcPct val="0"/>
        </a:spcAft>
        <a:defRPr sz="2700" b="1">
          <a:solidFill>
            <a:schemeClr val="tx1"/>
          </a:solidFill>
          <a:latin typeface="Arial" charset="0"/>
          <a:cs typeface="Arial" charset="0"/>
        </a:defRPr>
      </a:lvl9pPr>
    </p:titleStyle>
    <p:bodyStyle>
      <a:lvl1pPr marL="215499" indent="-215499" algn="l" rtl="0" eaLnBrk="1" fontAlgn="base" hangingPunct="1">
        <a:lnSpc>
          <a:spcPct val="112000"/>
        </a:lnSpc>
        <a:spcBef>
          <a:spcPts val="1125"/>
        </a:spcBef>
        <a:spcAft>
          <a:spcPct val="0"/>
        </a:spcAft>
        <a:buClr>
          <a:srgbClr val="EF4142"/>
        </a:buClr>
        <a:buFont typeface="Wingdings" pitchFamily="2" charset="2"/>
        <a:buChar char="§"/>
        <a:defRPr sz="1351" kern="1200">
          <a:solidFill>
            <a:schemeClr val="tx1"/>
          </a:solidFill>
          <a:latin typeface="Arial" pitchFamily="34" charset="0"/>
          <a:ea typeface="+mn-ea"/>
          <a:cs typeface="Arial" pitchFamily="34" charset="0"/>
        </a:defRPr>
      </a:lvl1pPr>
      <a:lvl2pPr marL="430996" indent="-215499" algn="l" rtl="0" eaLnBrk="1" fontAlgn="base" hangingPunct="1">
        <a:lnSpc>
          <a:spcPct val="112000"/>
        </a:lnSpc>
        <a:spcBef>
          <a:spcPts val="300"/>
        </a:spcBef>
        <a:spcAft>
          <a:spcPct val="0"/>
        </a:spcAft>
        <a:buClr>
          <a:srgbClr val="EF4142"/>
        </a:buClr>
        <a:buFont typeface="Lucida Grande"/>
        <a:buChar char="-"/>
        <a:defRPr sz="1351" kern="1200">
          <a:solidFill>
            <a:srgbClr val="3D3D3D"/>
          </a:solidFill>
          <a:latin typeface="Arial" pitchFamily="34" charset="0"/>
          <a:ea typeface="+mn-ea"/>
          <a:cs typeface="Arial" pitchFamily="34" charset="0"/>
        </a:defRPr>
      </a:lvl2pPr>
      <a:lvl3pPr marL="645303" indent="-214308" algn="l" rtl="0" eaLnBrk="1" fontAlgn="base" hangingPunct="1">
        <a:lnSpc>
          <a:spcPct val="112000"/>
        </a:lnSpc>
        <a:spcBef>
          <a:spcPts val="225"/>
        </a:spcBef>
        <a:spcAft>
          <a:spcPct val="0"/>
        </a:spcAft>
        <a:buClr>
          <a:srgbClr val="EF4142"/>
        </a:buClr>
        <a:buFont typeface="Arial" pitchFamily="34" charset="0"/>
        <a:buChar char="•"/>
        <a:defRPr sz="1351" kern="1200">
          <a:solidFill>
            <a:srgbClr val="3D3D3D"/>
          </a:solidFill>
          <a:latin typeface="Arial" pitchFamily="34" charset="0"/>
          <a:ea typeface="+mn-ea"/>
          <a:cs typeface="Arial" pitchFamily="34" charset="0"/>
        </a:defRPr>
      </a:lvl3pPr>
      <a:lvl4pPr marL="900091" indent="-215499" algn="l" rtl="0" eaLnBrk="1" fontAlgn="base" hangingPunct="1">
        <a:lnSpc>
          <a:spcPct val="112000"/>
        </a:lnSpc>
        <a:spcBef>
          <a:spcPts val="225"/>
        </a:spcBef>
        <a:spcAft>
          <a:spcPct val="0"/>
        </a:spcAft>
        <a:buClr>
          <a:srgbClr val="EF4142"/>
        </a:buClr>
        <a:buFont typeface="Courier New" pitchFamily="49" charset="0"/>
        <a:buChar char="o"/>
        <a:defRPr sz="1351" kern="1200">
          <a:solidFill>
            <a:srgbClr val="3D3D3D"/>
          </a:solidFill>
          <a:latin typeface="Arial" pitchFamily="34" charset="0"/>
          <a:ea typeface="+mn-ea"/>
          <a:cs typeface="Arial" pitchFamily="34" charset="0"/>
        </a:defRPr>
      </a:lvl4pPr>
      <a:lvl5pPr marL="1070345" indent="-170256" algn="l" rtl="0" eaLnBrk="1" fontAlgn="base" hangingPunct="1">
        <a:lnSpc>
          <a:spcPct val="112000"/>
        </a:lnSpc>
        <a:spcBef>
          <a:spcPts val="225"/>
        </a:spcBef>
        <a:spcAft>
          <a:spcPct val="0"/>
        </a:spcAft>
        <a:buClr>
          <a:srgbClr val="EF4142"/>
        </a:buClr>
        <a:buFont typeface="Arial" charset="0"/>
        <a:buChar char="»"/>
        <a:defRPr sz="1351" kern="1200">
          <a:solidFill>
            <a:srgbClr val="3D3D3D"/>
          </a:solidFill>
          <a:latin typeface="Arial" pitchFamily="34" charset="0"/>
          <a:ea typeface="+mn-ea"/>
          <a:cs typeface="Arial" pitchFamily="34" charset="0"/>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620" userDrawn="1">
          <p15:clr>
            <a:srgbClr val="F26B43"/>
          </p15:clr>
        </p15:guide>
        <p15:guide id="3" pos="122" userDrawn="1">
          <p15:clr>
            <a:srgbClr val="F26B43"/>
          </p15:clr>
        </p15:guide>
        <p15:guide id="4" pos="3119" userDrawn="1">
          <p15:clr>
            <a:srgbClr val="F26B43"/>
          </p15:clr>
        </p15:guide>
        <p15:guide id="5" orient="horz" pos="4128" userDrawn="1">
          <p15:clr>
            <a:srgbClr val="F26B43"/>
          </p15:clr>
        </p15:guide>
        <p15:guide id="6" pos="3076" userDrawn="1">
          <p15:clr>
            <a:srgbClr val="F26B43"/>
          </p15:clr>
        </p15:guide>
        <p15:guide id="7" orient="horz" pos="1104" userDrawn="1">
          <p15:clr>
            <a:srgbClr val="F26B43"/>
          </p15:clr>
        </p15:guide>
        <p15:guide id="8" orient="horz" pos="400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PROPOSED FINANCIAL REPORTING MODEL</a:t>
            </a:r>
          </a:p>
        </p:txBody>
      </p:sp>
      <p:sp>
        <p:nvSpPr>
          <p:cNvPr id="31" name="Date Placeholder 30"/>
          <p:cNvSpPr>
            <a:spLocks noGrp="1"/>
          </p:cNvSpPr>
          <p:nvPr>
            <p:ph type="dt" sz="half" idx="10"/>
          </p:nvPr>
        </p:nvSpPr>
        <p:spPr/>
        <p:txBody>
          <a:bodyPr/>
          <a:lstStyle/>
          <a:p>
            <a:r>
              <a:rPr lang="en-US" dirty="0"/>
              <a:t>May 5, 2022</a:t>
            </a:r>
          </a:p>
        </p:txBody>
      </p:sp>
      <p:sp>
        <p:nvSpPr>
          <p:cNvPr id="19" name="Text Placeholder 18"/>
          <p:cNvSpPr>
            <a:spLocks noGrp="1"/>
          </p:cNvSpPr>
          <p:nvPr>
            <p:ph type="body" sz="quarter" idx="13"/>
          </p:nvPr>
        </p:nvSpPr>
        <p:spPr>
          <a:xfrm>
            <a:off x="872740" y="3955520"/>
            <a:ext cx="7280659" cy="732940"/>
          </a:xfrm>
        </p:spPr>
        <p:txBody>
          <a:bodyPr/>
          <a:lstStyle/>
          <a:p>
            <a:pPr lvl="0"/>
            <a:r>
              <a:rPr lang="en-US" sz="1600" dirty="0"/>
              <a:t>Lisa R. Parker, CPA, CGMA, Senior Project Manager, GASB</a:t>
            </a:r>
          </a:p>
          <a:p>
            <a:pPr lvl="0"/>
            <a:r>
              <a:rPr lang="en-US" sz="1600" dirty="0"/>
              <a:t>Frank Crawford, CPA, President, Crawford &amp; Associates, P.C.</a:t>
            </a:r>
          </a:p>
        </p:txBody>
      </p:sp>
      <p:sp>
        <p:nvSpPr>
          <p:cNvPr id="20" name="Text Placeholder 19"/>
          <p:cNvSpPr>
            <a:spLocks noGrp="1"/>
          </p:cNvSpPr>
          <p:nvPr>
            <p:ph type="body" sz="quarter" idx="14"/>
          </p:nvPr>
        </p:nvSpPr>
        <p:spPr>
          <a:xfrm>
            <a:off x="771525" y="433129"/>
            <a:ext cx="7781925" cy="1233745"/>
          </a:xfrm>
        </p:spPr>
        <p:txBody>
          <a:bodyPr/>
          <a:lstStyle/>
          <a:p>
            <a:pPr>
              <a:spcAft>
                <a:spcPts val="1800"/>
              </a:spcAft>
            </a:pPr>
            <a:r>
              <a:rPr lang="en-US" sz="2800" dirty="0"/>
              <a:t>Oklahoma Society of CPAs Governmental</a:t>
            </a:r>
          </a:p>
          <a:p>
            <a:pPr>
              <a:spcAft>
                <a:spcPts val="1800"/>
              </a:spcAft>
            </a:pPr>
            <a:r>
              <a:rPr lang="en-US" sz="2800" dirty="0"/>
              <a:t> Accounting and Auditing Conference</a:t>
            </a:r>
          </a:p>
        </p:txBody>
      </p:sp>
      <p:sp>
        <p:nvSpPr>
          <p:cNvPr id="25" name="Text Placeholder 24"/>
          <p:cNvSpPr>
            <a:spLocks noGrp="1"/>
          </p:cNvSpPr>
          <p:nvPr>
            <p:ph type="body" sz="quarter" idx="15"/>
          </p:nvPr>
        </p:nvSpPr>
        <p:spPr>
          <a:xfrm>
            <a:off x="2726422" y="5349471"/>
            <a:ext cx="4203100" cy="228600"/>
          </a:xfrm>
        </p:spPr>
        <p:txBody>
          <a:bodyPr/>
          <a:lstStyle/>
          <a:p>
            <a:r>
              <a:rPr lang="en-US" dirty="0"/>
              <a:t>Ms. Parker and Mr. Crawford.</a:t>
            </a:r>
          </a:p>
        </p:txBody>
      </p:sp>
    </p:spTree>
    <p:extLst>
      <p:ext uri="{BB962C8B-B14F-4D97-AF65-F5344CB8AC3E}">
        <p14:creationId xmlns:p14="http://schemas.microsoft.com/office/powerpoint/2010/main" val="200691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93" y="2313947"/>
            <a:ext cx="8504673" cy="897252"/>
          </a:xfrm>
        </p:spPr>
        <p:txBody>
          <a:bodyPr>
            <a:noAutofit/>
          </a:bodyPr>
          <a:lstStyle/>
          <a:p>
            <a:r>
              <a:rPr lang="en-US" sz="3200"/>
              <a:t>Financial Reporting Model Reexamination</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10</a:t>
            </a:fld>
            <a:endParaRPr lang="en-US"/>
          </a:p>
        </p:txBody>
      </p:sp>
    </p:spTree>
    <p:extLst>
      <p:ext uri="{BB962C8B-B14F-4D97-AF65-F5344CB8AC3E}">
        <p14:creationId xmlns:p14="http://schemas.microsoft.com/office/powerpoint/2010/main" val="1980462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i="1"/>
              <a:t>Financial Reporting Model Improvements</a:t>
            </a:r>
            <a:endParaRPr lang="en-US"/>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11</a:t>
            </a:fld>
            <a:endParaRPr lang="en-US">
              <a:latin typeface="Arial"/>
            </a:endParaRPr>
          </a:p>
        </p:txBody>
      </p:sp>
    </p:spTree>
    <p:extLst>
      <p:ext uri="{BB962C8B-B14F-4D97-AF65-F5344CB8AC3E}">
        <p14:creationId xmlns:p14="http://schemas.microsoft.com/office/powerpoint/2010/main" val="1804919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0194F-DE07-4CCE-922C-5C2FD57206A1}"/>
              </a:ext>
            </a:extLst>
          </p:cNvPr>
          <p:cNvSpPr>
            <a:spLocks noGrp="1"/>
          </p:cNvSpPr>
          <p:nvPr>
            <p:ph type="title"/>
          </p:nvPr>
        </p:nvSpPr>
        <p:spPr>
          <a:xfrm>
            <a:off x="528506" y="537326"/>
            <a:ext cx="8268795" cy="897252"/>
          </a:xfrm>
        </p:spPr>
        <p:txBody>
          <a:bodyPr wrap="square" anchor="ctr">
            <a:normAutofit/>
          </a:bodyPr>
          <a:lstStyle/>
          <a:p>
            <a:r>
              <a:rPr lang="en-US" dirty="0"/>
              <a:t>Project Activities</a:t>
            </a:r>
          </a:p>
        </p:txBody>
      </p:sp>
      <p:graphicFrame>
        <p:nvGraphicFramePr>
          <p:cNvPr id="10" name="Text Placeholder 2">
            <a:extLst>
              <a:ext uri="{FF2B5EF4-FFF2-40B4-BE49-F238E27FC236}">
                <a16:creationId xmlns:a16="http://schemas.microsoft.com/office/drawing/2014/main" id="{3BE29081-75E9-03B1-73F9-F1CD01BBF585}"/>
              </a:ext>
            </a:extLst>
          </p:cNvPr>
          <p:cNvGraphicFramePr/>
          <p:nvPr>
            <p:extLst>
              <p:ext uri="{D42A27DB-BD31-4B8C-83A1-F6EECF244321}">
                <p14:modId xmlns:p14="http://schemas.microsoft.com/office/powerpoint/2010/main" val="1895903957"/>
              </p:ext>
            </p:extLst>
          </p:nvPr>
        </p:nvGraphicFramePr>
        <p:xfrm>
          <a:off x="1317073" y="1559684"/>
          <a:ext cx="6631646" cy="4163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3686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A8FFC68-C4F9-47D2-92E2-CCFC6D4C75AD}"/>
              </a:ext>
            </a:extLst>
          </p:cNvPr>
          <p:cNvGraphicFramePr>
            <a:graphicFrameLocks noGrp="1"/>
          </p:cNvGraphicFramePr>
          <p:nvPr>
            <p:ph idx="1"/>
            <p:extLst>
              <p:ext uri="{D42A27DB-BD31-4B8C-83A1-F6EECF244321}">
                <p14:modId xmlns:p14="http://schemas.microsoft.com/office/powerpoint/2010/main" val="153987821"/>
              </p:ext>
            </p:extLst>
          </p:nvPr>
        </p:nvGraphicFramePr>
        <p:xfrm>
          <a:off x="177706" y="1434576"/>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456AD0D3-BC76-450D-A25E-50BFE0B614BD}"/>
              </a:ext>
            </a:extLst>
          </p:cNvPr>
          <p:cNvSpPr>
            <a:spLocks noGrp="1"/>
          </p:cNvSpPr>
          <p:nvPr>
            <p:ph type="title"/>
          </p:nvPr>
        </p:nvSpPr>
        <p:spPr>
          <a:xfrm>
            <a:off x="119500" y="240923"/>
            <a:ext cx="8677797" cy="897252"/>
          </a:xfrm>
        </p:spPr>
        <p:txBody>
          <a:bodyPr/>
          <a:lstStyle/>
          <a:p>
            <a:r>
              <a:rPr lang="en-US" dirty="0"/>
              <a:t>Overview of the Proposals</a:t>
            </a:r>
          </a:p>
        </p:txBody>
      </p:sp>
      <p:sp>
        <p:nvSpPr>
          <p:cNvPr id="4" name="Slide Number Placeholder 3">
            <a:extLst>
              <a:ext uri="{FF2B5EF4-FFF2-40B4-BE49-F238E27FC236}">
                <a16:creationId xmlns:a16="http://schemas.microsoft.com/office/drawing/2014/main" id="{780B7B7E-E1DC-47D9-8763-DCE29759F566}"/>
              </a:ext>
            </a:extLst>
          </p:cNvPr>
          <p:cNvSpPr>
            <a:spLocks noGrp="1"/>
          </p:cNvSpPr>
          <p:nvPr>
            <p:ph type="sldNum" sz="quarter" idx="4"/>
          </p:nvPr>
        </p:nvSpPr>
        <p:spPr/>
        <p:txBody>
          <a:bodyPr/>
          <a:lstStyle/>
          <a:p>
            <a:pPr>
              <a:defRPr/>
            </a:pPr>
            <a:fld id="{B8C3CD40-D32D-4A66-9ED6-B023972553E0}" type="slidenum">
              <a:rPr lang="en-US" smtClean="0"/>
              <a:pPr>
                <a:defRPr/>
              </a:pPr>
              <a:t>13</a:t>
            </a:fld>
            <a:endParaRPr lang="en-US"/>
          </a:p>
        </p:txBody>
      </p:sp>
    </p:spTree>
    <p:extLst>
      <p:ext uri="{BB962C8B-B14F-4D97-AF65-F5344CB8AC3E}">
        <p14:creationId xmlns:p14="http://schemas.microsoft.com/office/powerpoint/2010/main" val="3256473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4747D8-7765-46B5-BDD7-E91B109CA67F}"/>
              </a:ext>
            </a:extLst>
          </p:cNvPr>
          <p:cNvSpPr>
            <a:spLocks noGrp="1"/>
          </p:cNvSpPr>
          <p:nvPr>
            <p:ph idx="1"/>
          </p:nvPr>
        </p:nvSpPr>
        <p:spPr>
          <a:xfrm>
            <a:off x="142456" y="1682540"/>
            <a:ext cx="8657751" cy="4163591"/>
          </a:xfrm>
        </p:spPr>
        <p:txBody>
          <a:bodyPr/>
          <a:lstStyle/>
          <a:p>
            <a:pPr lvl="1">
              <a:lnSpc>
                <a:spcPct val="90000"/>
              </a:lnSpc>
              <a:spcBef>
                <a:spcPts val="1200"/>
              </a:spcBef>
              <a:buFont typeface="Wingdings" panose="05000000000000000000" pitchFamily="2" charset="2"/>
              <a:buChar char="§"/>
            </a:pPr>
            <a:r>
              <a:rPr lang="en-US" sz="2400" dirty="0"/>
              <a:t>Lack of effectiveness of governmental fund information</a:t>
            </a:r>
          </a:p>
          <a:p>
            <a:pPr lvl="1">
              <a:lnSpc>
                <a:spcPct val="90000"/>
              </a:lnSpc>
              <a:spcBef>
                <a:spcPts val="1200"/>
              </a:spcBef>
              <a:buFont typeface="Wingdings" panose="05000000000000000000" pitchFamily="2" charset="2"/>
              <a:buChar char="§"/>
            </a:pPr>
            <a:r>
              <a:rPr lang="en-US" sz="2400" dirty="0"/>
              <a:t>Lack of conceptual consistency</a:t>
            </a:r>
          </a:p>
          <a:p>
            <a:pPr lvl="1">
              <a:lnSpc>
                <a:spcPct val="90000"/>
              </a:lnSpc>
              <a:spcBef>
                <a:spcPts val="1200"/>
              </a:spcBef>
              <a:buFont typeface="Wingdings" panose="05000000000000000000" pitchFamily="2" charset="2"/>
              <a:buChar char="§"/>
            </a:pPr>
            <a:r>
              <a:rPr lang="en-US" sz="2400" dirty="0"/>
              <a:t>Lack of guidance for complex transactions</a:t>
            </a:r>
          </a:p>
          <a:p>
            <a:pPr lvl="1">
              <a:lnSpc>
                <a:spcPct val="90000"/>
              </a:lnSpc>
              <a:spcBef>
                <a:spcPts val="1200"/>
              </a:spcBef>
              <a:buFont typeface="Wingdings" panose="05000000000000000000" pitchFamily="2" charset="2"/>
              <a:buChar char="§"/>
            </a:pPr>
            <a:r>
              <a:rPr lang="en-US" sz="2400" dirty="0"/>
              <a:t>Lack of consistency in applying the current financial resources measurement focus and modified accrual basis of accounting </a:t>
            </a:r>
          </a:p>
          <a:p>
            <a:endParaRPr lang="en-US" dirty="0"/>
          </a:p>
        </p:txBody>
      </p:sp>
      <p:sp>
        <p:nvSpPr>
          <p:cNvPr id="5" name="Title 1">
            <a:extLst>
              <a:ext uri="{FF2B5EF4-FFF2-40B4-BE49-F238E27FC236}">
                <a16:creationId xmlns:a16="http://schemas.microsoft.com/office/drawing/2014/main" id="{F2B1E34D-7B41-4683-A40F-52C87E88A0FE}"/>
              </a:ext>
            </a:extLst>
          </p:cNvPr>
          <p:cNvSpPr>
            <a:spLocks noGrp="1"/>
          </p:cNvSpPr>
          <p:nvPr>
            <p:ph type="title"/>
          </p:nvPr>
        </p:nvSpPr>
        <p:spPr>
          <a:xfrm>
            <a:off x="0" y="493847"/>
            <a:ext cx="8942664" cy="898525"/>
          </a:xfrm>
        </p:spPr>
        <p:txBody>
          <a:bodyPr/>
          <a:lstStyle/>
          <a:p>
            <a:pPr>
              <a:lnSpc>
                <a:spcPts val="3700"/>
              </a:lnSpc>
            </a:pPr>
            <a:r>
              <a:rPr lang="en-US" dirty="0"/>
              <a:t>Concerns with Governmental Fund Financial Statements</a:t>
            </a:r>
          </a:p>
        </p:txBody>
      </p:sp>
    </p:spTree>
    <p:extLst>
      <p:ext uri="{BB962C8B-B14F-4D97-AF65-F5344CB8AC3E}">
        <p14:creationId xmlns:p14="http://schemas.microsoft.com/office/powerpoint/2010/main" val="864006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C71387-AD7E-4C4C-9AAD-AE5256F24233}"/>
              </a:ext>
            </a:extLst>
          </p:cNvPr>
          <p:cNvSpPr>
            <a:spLocks noGrp="1"/>
          </p:cNvSpPr>
          <p:nvPr>
            <p:ph type="title"/>
          </p:nvPr>
        </p:nvSpPr>
        <p:spPr/>
        <p:txBody>
          <a:bodyPr/>
          <a:lstStyle/>
          <a:p>
            <a:r>
              <a:rPr lang="en-US" sz="2700" dirty="0"/>
              <a:t>Key Factors in Recognition</a:t>
            </a:r>
          </a:p>
        </p:txBody>
      </p:sp>
      <p:sp>
        <p:nvSpPr>
          <p:cNvPr id="3" name="Footer Placeholder 2">
            <a:extLst>
              <a:ext uri="{FF2B5EF4-FFF2-40B4-BE49-F238E27FC236}">
                <a16:creationId xmlns:a16="http://schemas.microsoft.com/office/drawing/2014/main" id="{1D6E64D0-FB93-423F-931F-CE00BCA771D8}"/>
              </a:ext>
            </a:extLst>
          </p:cNvPr>
          <p:cNvSpPr>
            <a:spLocks noGrp="1"/>
          </p:cNvSpPr>
          <p:nvPr>
            <p:ph type="ftr" sz="quarter" idx="11"/>
          </p:nvPr>
        </p:nvSpPr>
        <p:spPr/>
        <p:txBody>
          <a:bodyPr/>
          <a:lstStyle/>
          <a:p>
            <a:r>
              <a:rPr lang="en-US" dirty="0"/>
              <a:t>2019 Governmental &amp; Not-For-Profit Training Program</a:t>
            </a:r>
          </a:p>
        </p:txBody>
      </p:sp>
      <p:graphicFrame>
        <p:nvGraphicFramePr>
          <p:cNvPr id="8" name="Content Placeholder 4">
            <a:extLst>
              <a:ext uri="{FF2B5EF4-FFF2-40B4-BE49-F238E27FC236}">
                <a16:creationId xmlns:a16="http://schemas.microsoft.com/office/drawing/2014/main" id="{FC43CF40-7D62-47AC-913D-52724C7D5A96}"/>
              </a:ext>
            </a:extLst>
          </p:cNvPr>
          <p:cNvGraphicFramePr>
            <a:graphicFrameLocks/>
          </p:cNvGraphicFramePr>
          <p:nvPr/>
        </p:nvGraphicFramePr>
        <p:xfrm>
          <a:off x="434637" y="1830361"/>
          <a:ext cx="8274727" cy="3352800"/>
        </p:xfrm>
        <a:graphic>
          <a:graphicData uri="http://schemas.openxmlformats.org/drawingml/2006/table">
            <a:tbl>
              <a:tblPr firstRow="1" bandRow="1"/>
              <a:tblGrid>
                <a:gridCol w="8274727">
                  <a:extLst>
                    <a:ext uri="{9D8B030D-6E8A-4147-A177-3AD203B41FA5}">
                      <a16:colId xmlns:a16="http://schemas.microsoft.com/office/drawing/2014/main" val="322407466"/>
                    </a:ext>
                  </a:extLst>
                </a:gridCol>
              </a:tblGrid>
              <a:tr h="37084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bg1"/>
                          </a:solidFill>
                        </a:rPr>
                        <a:t>Key Recognition Factors</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54569"/>
                    </a:solidFill>
                  </a:tcPr>
                </a:tc>
                <a:extLst>
                  <a:ext uri="{0D108BD9-81ED-4DB2-BD59-A6C34878D82A}">
                    <a16:rowId xmlns:a16="http://schemas.microsoft.com/office/drawing/2014/main" val="2772449353"/>
                  </a:ext>
                </a:extLst>
              </a:tr>
              <a:tr h="37084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4374AB"/>
                          </a:solidFill>
                        </a:rPr>
                        <a:t>Recognition Terms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The applicable payment terms of the transaction or other event that are used in recognition</a:t>
                      </a:r>
                      <a:endParaRPr lang="en-US" sz="2000" i="0" dirty="0"/>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7F7F7F">
                        <a:lumMod val="40000"/>
                        <a:lumOff val="60000"/>
                      </a:srgbClr>
                    </a:solidFill>
                  </a:tcPr>
                </a:tc>
                <a:extLst>
                  <a:ext uri="{0D108BD9-81ED-4DB2-BD59-A6C34878D82A}">
                    <a16:rowId xmlns:a16="http://schemas.microsoft.com/office/drawing/2014/main" val="3574791347"/>
                  </a:ext>
                </a:extLst>
              </a:tr>
              <a:tr h="37084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4374AB"/>
                          </a:solidFill>
                        </a:rPr>
                        <a:t>Recognition Method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How transactions will be recognized; begins with determining whether a transaction or other event is short term or long term</a:t>
                      </a:r>
                      <a:endParaRPr lang="en-US" sz="2000" i="0" dirty="0"/>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7F7F7F">
                        <a:lumMod val="20000"/>
                        <a:lumOff val="80000"/>
                      </a:srgbClr>
                    </a:solidFill>
                  </a:tcPr>
                </a:tc>
                <a:extLst>
                  <a:ext uri="{0D108BD9-81ED-4DB2-BD59-A6C34878D82A}">
                    <a16:rowId xmlns:a16="http://schemas.microsoft.com/office/drawing/2014/main" val="1642236437"/>
                  </a:ext>
                </a:extLst>
              </a:tr>
              <a:tr h="37084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4374AB"/>
                          </a:solidFill>
                        </a:rPr>
                        <a:t>Recognition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Period associated with the recognized assets and liabilities</a:t>
                      </a:r>
                      <a:endParaRPr lang="en-US" sz="2000" i="0" dirty="0"/>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7F7F7F">
                        <a:lumMod val="40000"/>
                        <a:lumOff val="60000"/>
                      </a:srgbClr>
                    </a:solidFill>
                  </a:tcPr>
                </a:tc>
                <a:extLst>
                  <a:ext uri="{0D108BD9-81ED-4DB2-BD59-A6C34878D82A}">
                    <a16:rowId xmlns:a16="http://schemas.microsoft.com/office/drawing/2014/main" val="3686247714"/>
                  </a:ext>
                </a:extLst>
              </a:tr>
            </a:tbl>
          </a:graphicData>
        </a:graphic>
      </p:graphicFrame>
    </p:spTree>
    <p:extLst>
      <p:ext uri="{BB962C8B-B14F-4D97-AF65-F5344CB8AC3E}">
        <p14:creationId xmlns:p14="http://schemas.microsoft.com/office/powerpoint/2010/main" val="1950024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C71387-AD7E-4C4C-9AAD-AE5256F24233}"/>
              </a:ext>
            </a:extLst>
          </p:cNvPr>
          <p:cNvSpPr>
            <a:spLocks noGrp="1"/>
          </p:cNvSpPr>
          <p:nvPr>
            <p:ph type="title"/>
          </p:nvPr>
        </p:nvSpPr>
        <p:spPr>
          <a:xfrm>
            <a:off x="458529" y="323059"/>
            <a:ext cx="8228271" cy="1103069"/>
          </a:xfrm>
        </p:spPr>
        <p:txBody>
          <a:bodyPr/>
          <a:lstStyle/>
          <a:p>
            <a:r>
              <a:rPr lang="en-US" sz="2400" dirty="0"/>
              <a:t>Tentative Decisions: Key Factors in Recognition for the Short-Term Financial Resources Measurement Focus and Modified Accrual Basis of Accounting</a:t>
            </a:r>
          </a:p>
        </p:txBody>
      </p:sp>
      <p:sp>
        <p:nvSpPr>
          <p:cNvPr id="3" name="Footer Placeholder 2">
            <a:extLst>
              <a:ext uri="{FF2B5EF4-FFF2-40B4-BE49-F238E27FC236}">
                <a16:creationId xmlns:a16="http://schemas.microsoft.com/office/drawing/2014/main" id="{1D6E64D0-FB93-423F-931F-CE00BCA771D8}"/>
              </a:ext>
            </a:extLst>
          </p:cNvPr>
          <p:cNvSpPr>
            <a:spLocks noGrp="1"/>
          </p:cNvSpPr>
          <p:nvPr>
            <p:ph type="ftr" sz="quarter" idx="11"/>
          </p:nvPr>
        </p:nvSpPr>
        <p:spPr/>
        <p:txBody>
          <a:bodyPr/>
          <a:lstStyle/>
          <a:p>
            <a:r>
              <a:rPr lang="en-US" dirty="0"/>
              <a:t>2019 Governmental &amp; Not-For-Profit Training Program</a:t>
            </a:r>
          </a:p>
        </p:txBody>
      </p:sp>
      <p:graphicFrame>
        <p:nvGraphicFramePr>
          <p:cNvPr id="8" name="Content Placeholder 4">
            <a:extLst>
              <a:ext uri="{FF2B5EF4-FFF2-40B4-BE49-F238E27FC236}">
                <a16:creationId xmlns:a16="http://schemas.microsoft.com/office/drawing/2014/main" id="{FC43CF40-7D62-47AC-913D-52724C7D5A96}"/>
              </a:ext>
            </a:extLst>
          </p:cNvPr>
          <p:cNvGraphicFramePr>
            <a:graphicFrameLocks/>
          </p:cNvGraphicFramePr>
          <p:nvPr>
            <p:extLst>
              <p:ext uri="{D42A27DB-BD31-4B8C-83A1-F6EECF244321}">
                <p14:modId xmlns:p14="http://schemas.microsoft.com/office/powerpoint/2010/main" val="4261005598"/>
              </p:ext>
            </p:extLst>
          </p:nvPr>
        </p:nvGraphicFramePr>
        <p:xfrm>
          <a:off x="394283" y="1503190"/>
          <a:ext cx="8292517" cy="4663440"/>
        </p:xfrm>
        <a:graphic>
          <a:graphicData uri="http://schemas.openxmlformats.org/drawingml/2006/table">
            <a:tbl>
              <a:tblPr firstRow="1" bandRow="1"/>
              <a:tblGrid>
                <a:gridCol w="8292517">
                  <a:extLst>
                    <a:ext uri="{9D8B030D-6E8A-4147-A177-3AD203B41FA5}">
                      <a16:colId xmlns:a16="http://schemas.microsoft.com/office/drawing/2014/main" val="322407466"/>
                    </a:ext>
                  </a:extLst>
                </a:gridCol>
              </a:tblGrid>
              <a:tr h="37084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bg1"/>
                          </a:solidFill>
                        </a:rPr>
                        <a:t>Key Recognition Factors</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54569"/>
                    </a:solidFill>
                  </a:tcPr>
                </a:tc>
                <a:extLst>
                  <a:ext uri="{0D108BD9-81ED-4DB2-BD59-A6C34878D82A}">
                    <a16:rowId xmlns:a16="http://schemas.microsoft.com/office/drawing/2014/main" val="2772449353"/>
                  </a:ext>
                </a:extLst>
              </a:tr>
              <a:tr h="37084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4374AB"/>
                          </a:solidFill>
                        </a:rPr>
                        <a:t>Recognition Terms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t>Binding arrangement</a:t>
                      </a:r>
                      <a:r>
                        <a:rPr lang="en-US" sz="1800" dirty="0">
                          <a:latin typeface="Arial" panose="020B0604020202020204" pitchFamily="34" charset="0"/>
                          <a:cs typeface="Arial" panose="020B0604020202020204" pitchFamily="34" charset="0"/>
                        </a:rPr>
                        <a:t>—</a:t>
                      </a:r>
                      <a:r>
                        <a:rPr lang="en-US" sz="1800" dirty="0"/>
                        <a:t>The terms of the binding arrangement or estimated payments if there is no binding arrangement or the binding arrangement does not include specific payment terms.</a:t>
                      </a:r>
                      <a:endParaRPr lang="en-US" sz="1800" i="0" dirty="0"/>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7F7F7F">
                        <a:lumMod val="40000"/>
                        <a:lumOff val="60000"/>
                      </a:srgbClr>
                    </a:solidFill>
                  </a:tcPr>
                </a:tc>
                <a:extLst>
                  <a:ext uri="{0D108BD9-81ED-4DB2-BD59-A6C34878D82A}">
                    <a16:rowId xmlns:a16="http://schemas.microsoft.com/office/drawing/2014/main" val="3574791347"/>
                  </a:ext>
                </a:extLst>
              </a:tr>
              <a:tr h="37084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4374AB"/>
                          </a:solidFill>
                        </a:rPr>
                        <a:t>Recognition Method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Items arising from short-term transactions or other events</a:t>
                      </a:r>
                      <a:r>
                        <a:rPr lang="en-US" sz="1800" dirty="0">
                          <a:latin typeface="Arial" panose="020B0604020202020204" pitchFamily="34" charset="0"/>
                          <a:cs typeface="Arial" panose="020B0604020202020204" pitchFamily="34" charset="0"/>
                        </a:rPr>
                        <a:t>—recognize </a:t>
                      </a:r>
                      <a:r>
                        <a:rPr lang="en-US" sz="1800" i="1" dirty="0">
                          <a:latin typeface="Arial" panose="020B0604020202020204" pitchFamily="34" charset="0"/>
                          <a:cs typeface="Arial" panose="020B0604020202020204" pitchFamily="34" charset="0"/>
                        </a:rPr>
                        <a:t>when incurred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Arial" panose="020B0604020202020204" pitchFamily="34" charset="0"/>
                          <a:cs typeface="Arial" panose="020B0604020202020204" pitchFamily="34" charset="0"/>
                        </a:rPr>
                        <a:t>Items arising from long-term transactions or other events—recognize </a:t>
                      </a:r>
                      <a:r>
                        <a:rPr lang="en-US" sz="1800" i="1" dirty="0">
                          <a:latin typeface="Arial" panose="020B0604020202020204" pitchFamily="34" charset="0"/>
                          <a:cs typeface="Arial" panose="020B0604020202020204" pitchFamily="34" charset="0"/>
                        </a:rPr>
                        <a:t>when due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Arial" panose="020B0604020202020204" pitchFamily="34" charset="0"/>
                          <a:cs typeface="Arial" panose="020B0604020202020204" pitchFamily="34" charset="0"/>
                        </a:rPr>
                        <a:t>Based</a:t>
                      </a:r>
                      <a:r>
                        <a:rPr lang="en-US" sz="1800" dirty="0"/>
                        <a:t> on the inception date of the transaction</a:t>
                      </a:r>
                      <a:endParaRPr lang="en-US" sz="1800" i="0" dirty="0"/>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7F7F7F">
                        <a:lumMod val="20000"/>
                        <a:lumOff val="80000"/>
                      </a:srgbClr>
                    </a:solidFill>
                  </a:tcPr>
                </a:tc>
                <a:extLst>
                  <a:ext uri="{0D108BD9-81ED-4DB2-BD59-A6C34878D82A}">
                    <a16:rowId xmlns:a16="http://schemas.microsoft.com/office/drawing/2014/main" val="1642236437"/>
                  </a:ext>
                </a:extLst>
              </a:tr>
              <a:tr h="37084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4374AB"/>
                          </a:solidFill>
                        </a:rPr>
                        <a:t>Recognition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t>One-year</a:t>
                      </a:r>
                      <a:r>
                        <a:rPr lang="en-US" sz="1800" dirty="0">
                          <a:latin typeface="Arial" panose="020B0604020202020204" pitchFamily="34" charset="0"/>
                          <a:cs typeface="Arial" panose="020B0604020202020204" pitchFamily="34" charset="0"/>
                        </a:rPr>
                        <a:t>—Will be converted to or generate cash (or other financial assets) or require the use of cash (or other financial assets) within one-year from the inception of the transaction or other event</a:t>
                      </a:r>
                      <a:endParaRPr lang="en-US" sz="1800" i="0" dirty="0"/>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7F7F7F">
                        <a:lumMod val="40000"/>
                        <a:lumOff val="60000"/>
                      </a:srgbClr>
                    </a:solidFill>
                  </a:tcPr>
                </a:tc>
                <a:extLst>
                  <a:ext uri="{0D108BD9-81ED-4DB2-BD59-A6C34878D82A}">
                    <a16:rowId xmlns:a16="http://schemas.microsoft.com/office/drawing/2014/main" val="3686247714"/>
                  </a:ext>
                </a:extLst>
              </a:tr>
            </a:tbl>
          </a:graphicData>
        </a:graphic>
      </p:graphicFrame>
    </p:spTree>
    <p:extLst>
      <p:ext uri="{BB962C8B-B14F-4D97-AF65-F5344CB8AC3E}">
        <p14:creationId xmlns:p14="http://schemas.microsoft.com/office/powerpoint/2010/main" val="595261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9DA49FC-5FC5-4E2D-B673-5E787CD8A0C5}"/>
              </a:ext>
            </a:extLst>
          </p:cNvPr>
          <p:cNvGraphicFramePr>
            <a:graphicFrameLocks noGrp="1"/>
          </p:cNvGraphicFramePr>
          <p:nvPr>
            <p:ph idx="1"/>
            <p:extLst>
              <p:ext uri="{D42A27DB-BD31-4B8C-83A1-F6EECF244321}">
                <p14:modId xmlns:p14="http://schemas.microsoft.com/office/powerpoint/2010/main" val="3483826323"/>
              </p:ext>
            </p:extLst>
          </p:nvPr>
        </p:nvGraphicFramePr>
        <p:xfrm>
          <a:off x="349510" y="2119744"/>
          <a:ext cx="8561387" cy="4480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B115423D-7643-40C6-B8D1-53FDA518C3E4}"/>
              </a:ext>
            </a:extLst>
          </p:cNvPr>
          <p:cNvSpPr>
            <a:spLocks noGrp="1"/>
          </p:cNvSpPr>
          <p:nvPr>
            <p:ph type="title"/>
          </p:nvPr>
        </p:nvSpPr>
        <p:spPr>
          <a:xfrm>
            <a:off x="0" y="68674"/>
            <a:ext cx="9144000" cy="897252"/>
          </a:xfrm>
        </p:spPr>
        <p:txBody>
          <a:bodyPr/>
          <a:lstStyle/>
          <a:p>
            <a:r>
              <a:rPr lang="en-US" sz="3200" dirty="0"/>
              <a:t>Tentative Decisions: Recognition in Governmental Funds</a:t>
            </a:r>
            <a:endParaRPr lang="en-US" sz="3200" i="1" dirty="0"/>
          </a:p>
        </p:txBody>
      </p:sp>
      <p:sp>
        <p:nvSpPr>
          <p:cNvPr id="4" name="Slide Number Placeholder 3">
            <a:extLst>
              <a:ext uri="{FF2B5EF4-FFF2-40B4-BE49-F238E27FC236}">
                <a16:creationId xmlns:a16="http://schemas.microsoft.com/office/drawing/2014/main" id="{9828EBAF-2B08-43F3-ACFA-F5ED80574982}"/>
              </a:ext>
            </a:extLst>
          </p:cNvPr>
          <p:cNvSpPr>
            <a:spLocks noGrp="1"/>
          </p:cNvSpPr>
          <p:nvPr>
            <p:ph type="sldNum" sz="quarter" idx="4"/>
          </p:nvPr>
        </p:nvSpPr>
        <p:spPr/>
        <p:txBody>
          <a:bodyPr/>
          <a:lstStyle/>
          <a:p>
            <a:pPr>
              <a:defRPr/>
            </a:pPr>
            <a:fld id="{B8C3CD40-D32D-4A66-9ED6-B023972553E0}" type="slidenum">
              <a:rPr lang="en-US" smtClean="0"/>
              <a:pPr>
                <a:defRPr/>
              </a:pPr>
              <a:t>17</a:t>
            </a:fld>
            <a:endParaRPr lang="en-US"/>
          </a:p>
        </p:txBody>
      </p:sp>
      <p:sp>
        <p:nvSpPr>
          <p:cNvPr id="7" name="Content Placeholder 1">
            <a:extLst>
              <a:ext uri="{FF2B5EF4-FFF2-40B4-BE49-F238E27FC236}">
                <a16:creationId xmlns:a16="http://schemas.microsoft.com/office/drawing/2014/main" id="{FFB39DE4-AC87-4062-8985-050872FA476C}"/>
              </a:ext>
            </a:extLst>
          </p:cNvPr>
          <p:cNvSpPr txBox="1">
            <a:spLocks/>
          </p:cNvSpPr>
          <p:nvPr/>
        </p:nvSpPr>
        <p:spPr bwMode="auto">
          <a:xfrm>
            <a:off x="1056500" y="1060598"/>
            <a:ext cx="7031000" cy="9644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27013" algn="l" rtl="0" eaLnBrk="1" fontAlgn="base" hangingPunct="1">
              <a:lnSpc>
                <a:spcPct val="112000"/>
              </a:lnSpc>
              <a:spcBef>
                <a:spcPts val="1500"/>
              </a:spcBef>
              <a:spcAft>
                <a:spcPct val="0"/>
              </a:spcAft>
              <a:buClr>
                <a:srgbClr val="EF4142"/>
              </a:buClr>
              <a:buFont typeface="Wingdings" charset="2"/>
              <a:buChar char="§"/>
              <a:tabLst/>
              <a:defRPr sz="2400" b="0" kern="1200">
                <a:solidFill>
                  <a:srgbClr val="000000"/>
                </a:solidFill>
                <a:latin typeface="Arial" pitchFamily="34" charset="0"/>
                <a:ea typeface="+mn-ea"/>
                <a:cs typeface="Arial" pitchFamily="34" charset="0"/>
              </a:defRPr>
            </a:lvl1pPr>
            <a:lvl2pPr marL="457200" indent="-223838" algn="l" rtl="0" eaLnBrk="1" fontAlgn="base" hangingPunct="1">
              <a:lnSpc>
                <a:spcPct val="112000"/>
              </a:lnSpc>
              <a:spcBef>
                <a:spcPts val="400"/>
              </a:spcBef>
              <a:spcAft>
                <a:spcPct val="0"/>
              </a:spcAft>
              <a:buClr>
                <a:srgbClr val="EF4142"/>
              </a:buClr>
              <a:buFont typeface="Lucida Grande"/>
              <a:buChar char="-"/>
              <a:tabLst/>
              <a:defRPr sz="2200" kern="1200" baseline="0">
                <a:solidFill>
                  <a:schemeClr val="tx1">
                    <a:lumMod val="75000"/>
                    <a:lumOff val="25000"/>
                  </a:schemeClr>
                </a:solidFill>
                <a:latin typeface="Arial" pitchFamily="34" charset="0"/>
                <a:ea typeface="+mn-ea"/>
                <a:cs typeface="Arial" pitchFamily="34" charset="0"/>
              </a:defRPr>
            </a:lvl2pPr>
            <a:lvl3pPr marL="690563" indent="-222250" algn="l" rtl="0" eaLnBrk="1" fontAlgn="base" hangingPunct="1">
              <a:lnSpc>
                <a:spcPct val="112000"/>
              </a:lnSpc>
              <a:spcBef>
                <a:spcPts val="300"/>
              </a:spcBef>
              <a:spcAft>
                <a:spcPct val="0"/>
              </a:spcAft>
              <a:buClr>
                <a:srgbClr val="EF4142"/>
              </a:buClr>
              <a:buFont typeface="Arial" pitchFamily="34" charset="0"/>
              <a:buChar char="•"/>
              <a:tabLst/>
              <a:defRPr sz="2000" kern="1200">
                <a:solidFill>
                  <a:schemeClr val="tx1">
                    <a:lumMod val="75000"/>
                    <a:lumOff val="25000"/>
                  </a:schemeClr>
                </a:solidFill>
                <a:latin typeface="Arial" pitchFamily="34" charset="0"/>
                <a:ea typeface="+mn-ea"/>
                <a:cs typeface="Arial" pitchFamily="34" charset="0"/>
              </a:defRPr>
            </a:lvl3pPr>
            <a:lvl4pPr marL="914400" indent="-227013" algn="l" rtl="0" eaLnBrk="1" fontAlgn="base" hangingPunct="1">
              <a:lnSpc>
                <a:spcPct val="112000"/>
              </a:lnSpc>
              <a:spcBef>
                <a:spcPts val="300"/>
              </a:spcBef>
              <a:spcAft>
                <a:spcPct val="0"/>
              </a:spcAft>
              <a:buClr>
                <a:srgbClr val="EF4142"/>
              </a:buClr>
              <a:buFont typeface="Courier New" pitchFamily="49" charset="0"/>
              <a:buChar char="o"/>
              <a:tabLst/>
              <a:defRPr sz="1800" kern="1200">
                <a:solidFill>
                  <a:schemeClr val="tx1">
                    <a:lumMod val="75000"/>
                    <a:lumOff val="25000"/>
                  </a:schemeClr>
                </a:solidFill>
                <a:latin typeface="Arial" pitchFamily="34" charset="0"/>
                <a:ea typeface="+mn-ea"/>
                <a:cs typeface="Arial" pitchFamily="34" charset="0"/>
              </a:defRPr>
            </a:lvl4pPr>
            <a:lvl5pPr marL="1147763" indent="-227013" algn="l" rtl="0" eaLnBrk="1" fontAlgn="base" hangingPunct="1">
              <a:lnSpc>
                <a:spcPct val="112000"/>
              </a:lnSpc>
              <a:spcBef>
                <a:spcPts val="300"/>
              </a:spcBef>
              <a:spcAft>
                <a:spcPct val="0"/>
              </a:spcAft>
              <a:buClr>
                <a:srgbClr val="EF4142"/>
              </a:buClr>
              <a:buFont typeface="Arial"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0" indent="0" algn="ctr">
              <a:lnSpc>
                <a:spcPct val="100000"/>
              </a:lnSpc>
              <a:buFont typeface="Wingdings" charset="2"/>
              <a:buNone/>
            </a:pPr>
            <a:r>
              <a:rPr lang="en-US" sz="2200" b="1" dirty="0">
                <a:solidFill>
                  <a:schemeClr val="tx2">
                    <a:lumMod val="75000"/>
                  </a:schemeClr>
                </a:solidFill>
              </a:rPr>
              <a:t>Short-term financial resources measurement focus and modified accrual basis of accounting</a:t>
            </a:r>
            <a:endParaRPr lang="en-US" b="1" dirty="0">
              <a:solidFill>
                <a:schemeClr val="tx2">
                  <a:lumMod val="75000"/>
                </a:schemeClr>
              </a:solidFill>
            </a:endParaRPr>
          </a:p>
        </p:txBody>
      </p:sp>
    </p:spTree>
    <p:extLst>
      <p:ext uri="{BB962C8B-B14F-4D97-AF65-F5344CB8AC3E}">
        <p14:creationId xmlns:p14="http://schemas.microsoft.com/office/powerpoint/2010/main" val="678207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a:extLst>
              <a:ext uri="{FF2B5EF4-FFF2-40B4-BE49-F238E27FC236}">
                <a16:creationId xmlns:a16="http://schemas.microsoft.com/office/drawing/2014/main" id="{D4364D00-15D4-4DA8-AB20-7B5357AD3283}"/>
              </a:ext>
            </a:extLst>
          </p:cNvPr>
          <p:cNvGraphicFramePr>
            <a:graphicFrameLocks noGrp="1"/>
          </p:cNvGraphicFramePr>
          <p:nvPr>
            <p:ph idx="1"/>
          </p:nvPr>
        </p:nvGraphicFramePr>
        <p:xfrm>
          <a:off x="291306" y="1624967"/>
          <a:ext cx="8561387" cy="2143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C11F4151-8B51-4E27-A59D-6C079C6EABF0}"/>
              </a:ext>
            </a:extLst>
          </p:cNvPr>
          <p:cNvSpPr>
            <a:spLocks noGrp="1"/>
          </p:cNvSpPr>
          <p:nvPr>
            <p:ph type="title"/>
          </p:nvPr>
        </p:nvSpPr>
        <p:spPr/>
        <p:txBody>
          <a:bodyPr/>
          <a:lstStyle/>
          <a:p>
            <a:r>
              <a:rPr lang="en-US" sz="3200" dirty="0"/>
              <a:t>Tentative Decisions: Recognition in Governmental Funds (cont.)</a:t>
            </a:r>
            <a:endParaRPr lang="en-US" sz="3200" i="1" dirty="0"/>
          </a:p>
        </p:txBody>
      </p:sp>
      <p:sp>
        <p:nvSpPr>
          <p:cNvPr id="4" name="Slide Number Placeholder 3">
            <a:extLst>
              <a:ext uri="{FF2B5EF4-FFF2-40B4-BE49-F238E27FC236}">
                <a16:creationId xmlns:a16="http://schemas.microsoft.com/office/drawing/2014/main" id="{7A245D95-D894-44C2-A0B8-1888EC5F0F45}"/>
              </a:ext>
            </a:extLst>
          </p:cNvPr>
          <p:cNvSpPr>
            <a:spLocks noGrp="1"/>
          </p:cNvSpPr>
          <p:nvPr>
            <p:ph type="sldNum" sz="quarter" idx="4"/>
          </p:nvPr>
        </p:nvSpPr>
        <p:spPr/>
        <p:txBody>
          <a:bodyPr/>
          <a:lstStyle/>
          <a:p>
            <a:pPr defTabSz="342905">
              <a:defRPr/>
            </a:pPr>
            <a:fld id="{E62A3572-4079-43A9-BCE0-477ECCB5662A}" type="slidenum">
              <a:rPr lang="en-US" smtClean="0">
                <a:ea typeface="ＭＳ Ｐゴシック" pitchFamily="-64" charset="-128"/>
              </a:rPr>
              <a:pPr defTabSz="342905">
                <a:defRPr/>
              </a:pPr>
              <a:t>18</a:t>
            </a:fld>
            <a:endParaRPr lang="en-US">
              <a:ea typeface="ＭＳ Ｐゴシック" pitchFamily="-64" charset="-128"/>
            </a:endParaRPr>
          </a:p>
        </p:txBody>
      </p:sp>
      <p:graphicFrame>
        <p:nvGraphicFramePr>
          <p:cNvPr id="16" name="Diagram 15">
            <a:extLst>
              <a:ext uri="{FF2B5EF4-FFF2-40B4-BE49-F238E27FC236}">
                <a16:creationId xmlns:a16="http://schemas.microsoft.com/office/drawing/2014/main" id="{706D804A-B7D0-4D03-B62D-38107636F472}"/>
              </a:ext>
            </a:extLst>
          </p:cNvPr>
          <p:cNvGraphicFramePr/>
          <p:nvPr/>
        </p:nvGraphicFramePr>
        <p:xfrm>
          <a:off x="814878" y="4092330"/>
          <a:ext cx="7389784" cy="25545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50588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idx="1"/>
          </p:nvPr>
        </p:nvSpPr>
        <p:spPr/>
        <p:txBody>
          <a:bodyPr wrap="square" anchor="t">
            <a:normAutofit lnSpcReduction="10000"/>
          </a:bodyPr>
          <a:lstStyle/>
          <a:p>
            <a:pPr marL="7144" indent="0">
              <a:buNone/>
            </a:pPr>
            <a:r>
              <a:rPr lang="en-US" sz="2000" b="1" dirty="0"/>
              <a:t>Assets:</a:t>
            </a:r>
          </a:p>
          <a:p>
            <a:pPr marL="0">
              <a:spcAft>
                <a:spcPts val="600"/>
              </a:spcAft>
            </a:pPr>
            <a:r>
              <a:rPr lang="en-US" dirty="0"/>
              <a:t>Assets include those from short-term transactions as they occur</a:t>
            </a:r>
          </a:p>
          <a:p>
            <a:pPr marL="0">
              <a:spcAft>
                <a:spcPts val="600"/>
              </a:spcAft>
            </a:pPr>
            <a:r>
              <a:rPr lang="en-US" dirty="0"/>
              <a:t>Assets arising from </a:t>
            </a:r>
            <a:r>
              <a:rPr lang="en-US" b="1" i="1" dirty="0"/>
              <a:t>long-term transactions </a:t>
            </a:r>
            <a:r>
              <a:rPr lang="en-US" dirty="0"/>
              <a:t>are recognized when payments are due</a:t>
            </a:r>
          </a:p>
          <a:p>
            <a:pPr marL="233040" indent="-223514">
              <a:spcAft>
                <a:spcPts val="600"/>
              </a:spcAft>
            </a:pPr>
            <a:r>
              <a:rPr lang="en-US" dirty="0"/>
              <a:t>Includes:</a:t>
            </a:r>
          </a:p>
          <a:p>
            <a:pPr marL="456871" lvl="1" indent="-223514">
              <a:spcAft>
                <a:spcPts val="600"/>
              </a:spcAft>
            </a:pPr>
            <a:r>
              <a:rPr lang="en-US" sz="1800" dirty="0">
                <a:solidFill>
                  <a:srgbClr val="000000"/>
                </a:solidFill>
              </a:rPr>
              <a:t>Investments</a:t>
            </a:r>
          </a:p>
          <a:p>
            <a:pPr marL="456871" lvl="1" indent="-223514">
              <a:spcAft>
                <a:spcPts val="600"/>
              </a:spcAft>
            </a:pPr>
            <a:r>
              <a:rPr lang="en-US" sz="1800" dirty="0">
                <a:solidFill>
                  <a:srgbClr val="000000"/>
                </a:solidFill>
              </a:rPr>
              <a:t>Prepaid items</a:t>
            </a:r>
          </a:p>
          <a:p>
            <a:pPr marL="456871" lvl="1" indent="-223514">
              <a:spcAft>
                <a:spcPts val="600"/>
              </a:spcAft>
            </a:pPr>
            <a:r>
              <a:rPr lang="en-US" sz="1800" dirty="0">
                <a:solidFill>
                  <a:srgbClr val="000000"/>
                </a:solidFill>
              </a:rPr>
              <a:t>Inventory</a:t>
            </a:r>
          </a:p>
          <a:p>
            <a:endParaRPr lang="en-US" dirty="0"/>
          </a:p>
        </p:txBody>
      </p:sp>
      <p:sp>
        <p:nvSpPr>
          <p:cNvPr id="7" name="Title 6"/>
          <p:cNvSpPr>
            <a:spLocks noGrp="1"/>
          </p:cNvSpPr>
          <p:nvPr>
            <p:ph type="title"/>
          </p:nvPr>
        </p:nvSpPr>
        <p:spPr/>
        <p:txBody>
          <a:bodyPr wrap="square" anchor="ctr">
            <a:normAutofit/>
          </a:bodyPr>
          <a:lstStyle/>
          <a:p>
            <a:r>
              <a:rPr lang="en-US" dirty="0"/>
              <a:t>Recognition in Governmental Funds</a:t>
            </a:r>
          </a:p>
        </p:txBody>
      </p:sp>
      <p:sp>
        <p:nvSpPr>
          <p:cNvPr id="14" name="Text Placeholder 13"/>
          <p:cNvSpPr>
            <a:spLocks noGrp="1"/>
          </p:cNvSpPr>
          <p:nvPr>
            <p:ph idx="10"/>
          </p:nvPr>
        </p:nvSpPr>
        <p:spPr/>
        <p:txBody>
          <a:bodyPr wrap="square" anchor="t">
            <a:normAutofit lnSpcReduction="10000"/>
          </a:bodyPr>
          <a:lstStyle/>
          <a:p>
            <a:pPr marL="7144" indent="0">
              <a:spcBef>
                <a:spcPts val="0"/>
              </a:spcBef>
              <a:spcAft>
                <a:spcPts val="1200"/>
              </a:spcAft>
              <a:buNone/>
            </a:pPr>
            <a:r>
              <a:rPr lang="en-US" sz="2000" b="1" dirty="0"/>
              <a:t>Liabilities:</a:t>
            </a:r>
          </a:p>
          <a:p>
            <a:pPr>
              <a:spcBef>
                <a:spcPts val="0"/>
              </a:spcBef>
              <a:spcAft>
                <a:spcPts val="600"/>
              </a:spcAft>
            </a:pPr>
            <a:r>
              <a:rPr lang="en-US" dirty="0"/>
              <a:t>Liabilities arising from </a:t>
            </a:r>
            <a:r>
              <a:rPr lang="en-US" b="1" i="1" dirty="0"/>
              <a:t>short-term transactions</a:t>
            </a:r>
            <a:r>
              <a:rPr lang="en-US" dirty="0"/>
              <a:t> that are payable at year end as they occur </a:t>
            </a:r>
          </a:p>
          <a:p>
            <a:pPr>
              <a:spcBef>
                <a:spcPts val="0"/>
              </a:spcBef>
              <a:spcAft>
                <a:spcPts val="600"/>
              </a:spcAft>
            </a:pPr>
            <a:r>
              <a:rPr lang="en-US" dirty="0"/>
              <a:t>Liabilities arising from </a:t>
            </a:r>
            <a:r>
              <a:rPr lang="en-US" b="1" i="1" dirty="0"/>
              <a:t>long-term transactions </a:t>
            </a:r>
            <a:r>
              <a:rPr lang="en-US" dirty="0"/>
              <a:t>are recognized when payments become due </a:t>
            </a:r>
          </a:p>
          <a:p>
            <a:pPr>
              <a:spcBef>
                <a:spcPts val="0"/>
              </a:spcBef>
              <a:spcAft>
                <a:spcPts val="600"/>
              </a:spcAft>
            </a:pPr>
            <a:r>
              <a:rPr lang="en-US" dirty="0"/>
              <a:t>Except for </a:t>
            </a:r>
            <a:r>
              <a:rPr lang="en-US" b="1" i="1" dirty="0"/>
              <a:t>long-term FINANCINGS issued for short-term purposes</a:t>
            </a:r>
            <a:r>
              <a:rPr lang="en-US" dirty="0"/>
              <a:t>, which is recognized as a short-term transaction</a:t>
            </a:r>
          </a:p>
          <a:p>
            <a:endParaRPr lang="en-US" b="1" dirty="0"/>
          </a:p>
        </p:txBody>
      </p:sp>
    </p:spTree>
    <p:extLst>
      <p:ext uri="{BB962C8B-B14F-4D97-AF65-F5344CB8AC3E}">
        <p14:creationId xmlns:p14="http://schemas.microsoft.com/office/powerpoint/2010/main" val="1686594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4" y="1652677"/>
            <a:ext cx="8561387" cy="4624240"/>
          </a:xfrm>
        </p:spPr>
        <p:txBody>
          <a:bodyPr wrap="square" anchor="t">
            <a:normAutofit/>
          </a:bodyPr>
          <a:lstStyle/>
          <a:p>
            <a:pPr lvl="0"/>
            <a:r>
              <a:rPr lang="en-US" sz="2400" dirty="0"/>
              <a:t>Conceptual Framework Recognition Exposure Draft</a:t>
            </a:r>
          </a:p>
          <a:p>
            <a:pPr lvl="0"/>
            <a:r>
              <a:rPr lang="en-US" sz="2400" dirty="0"/>
              <a:t>Financial Statement Model Improvements Exposure Draft</a:t>
            </a:r>
          </a:p>
          <a:p>
            <a:pPr lvl="0"/>
            <a:r>
              <a:rPr lang="en-US" sz="2400" dirty="0"/>
              <a:t>Examples</a:t>
            </a:r>
          </a:p>
          <a:p>
            <a:endParaRPr lang="en-US" dirty="0"/>
          </a:p>
          <a:p>
            <a:pPr lvl="0"/>
            <a:endParaRPr lang="en-US" dirty="0"/>
          </a:p>
          <a:p>
            <a:pPr lvl="0"/>
            <a:endParaRPr lang="en-US" dirty="0"/>
          </a:p>
          <a:p>
            <a:pPr lvl="0"/>
            <a:endParaRPr lang="en-US" dirty="0"/>
          </a:p>
        </p:txBody>
      </p:sp>
      <p:sp>
        <p:nvSpPr>
          <p:cNvPr id="2" name="Title 1"/>
          <p:cNvSpPr>
            <a:spLocks noGrp="1"/>
          </p:cNvSpPr>
          <p:nvPr>
            <p:ph type="title"/>
          </p:nvPr>
        </p:nvSpPr>
        <p:spPr>
          <a:xfrm>
            <a:off x="119504" y="537326"/>
            <a:ext cx="8677797" cy="897252"/>
          </a:xfrm>
        </p:spPr>
        <p:txBody>
          <a:bodyPr wrap="square" anchor="ctr">
            <a:normAutofit/>
          </a:bodyPr>
          <a:lstStyle/>
          <a:p>
            <a:r>
              <a:rPr lang="en-US" sz="3600" dirty="0"/>
              <a:t>What We will Cover</a:t>
            </a:r>
          </a:p>
        </p:txBody>
      </p:sp>
      <p:sp>
        <p:nvSpPr>
          <p:cNvPr id="5" name="Slide Number Placeholder 4" hidden="1">
            <a:extLst>
              <a:ext uri="{FF2B5EF4-FFF2-40B4-BE49-F238E27FC236}">
                <a16:creationId xmlns:a16="http://schemas.microsoft.com/office/drawing/2014/main" id="{C071B6F2-F4BF-48AA-B6D6-E4E20E4D74B2}"/>
              </a:ext>
            </a:extLst>
          </p:cNvPr>
          <p:cNvSpPr>
            <a:spLocks noGrp="1"/>
          </p:cNvSpPr>
          <p:nvPr>
            <p:ph type="sldNum" sz="quarter" idx="4294967295"/>
          </p:nvPr>
        </p:nvSpPr>
        <p:spPr>
          <a:xfrm>
            <a:off x="7008019" y="6370323"/>
            <a:ext cx="2057400" cy="366183"/>
          </a:xfrm>
        </p:spPr>
        <p:txBody>
          <a:bodyPr anchor="ctr">
            <a:normAutofit/>
          </a:bodyPr>
          <a:lstStyle/>
          <a:p>
            <a:pPr>
              <a:spcAft>
                <a:spcPts val="800"/>
              </a:spcAft>
            </a:pPr>
            <a:fld id="{80FBB8BA-9C6A-4A48-A369-70FBD2FA98DA}" type="slidenum">
              <a:rPr lang="en-US" smtClean="0"/>
              <a:pPr>
                <a:spcAft>
                  <a:spcPts val="800"/>
                </a:spcAft>
              </a:pPr>
              <a:t>2</a:t>
            </a:fld>
            <a:endParaRPr lang="en-US"/>
          </a:p>
        </p:txBody>
      </p:sp>
    </p:spTree>
    <p:extLst>
      <p:ext uri="{BB962C8B-B14F-4D97-AF65-F5344CB8AC3E}">
        <p14:creationId xmlns:p14="http://schemas.microsoft.com/office/powerpoint/2010/main" val="2637119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idx="1"/>
          </p:nvPr>
        </p:nvSpPr>
        <p:spPr>
          <a:xfrm>
            <a:off x="110449" y="1651963"/>
            <a:ext cx="3825875" cy="4295831"/>
          </a:xfrm>
        </p:spPr>
        <p:txBody>
          <a:bodyPr wrap="square" anchor="t">
            <a:normAutofit fontScale="92500" lnSpcReduction="20000"/>
          </a:bodyPr>
          <a:lstStyle/>
          <a:p>
            <a:pPr marL="7144" indent="0">
              <a:lnSpc>
                <a:spcPct val="102000"/>
              </a:lnSpc>
              <a:buNone/>
            </a:pPr>
            <a:r>
              <a:rPr lang="en-US" sz="2000" b="1" dirty="0"/>
              <a:t>Inflows of Resources:</a:t>
            </a:r>
          </a:p>
          <a:p>
            <a:pPr>
              <a:lnSpc>
                <a:spcPct val="102000"/>
              </a:lnSpc>
            </a:pPr>
            <a:r>
              <a:rPr lang="en-US" dirty="0"/>
              <a:t>Inflows of resources from </a:t>
            </a:r>
            <a:r>
              <a:rPr lang="en-US" b="1" i="1" dirty="0"/>
              <a:t>short-term transactions </a:t>
            </a:r>
            <a:r>
              <a:rPr lang="en-US" dirty="0"/>
              <a:t>(such as tax levies, grants, and changes in fair value of investments) as the transactions occur</a:t>
            </a:r>
          </a:p>
          <a:p>
            <a:pPr>
              <a:lnSpc>
                <a:spcPct val="102000"/>
              </a:lnSpc>
            </a:pPr>
            <a:r>
              <a:rPr lang="en-US" dirty="0"/>
              <a:t>Inflows of resources from </a:t>
            </a:r>
            <a:r>
              <a:rPr lang="en-US" b="1" i="1" dirty="0"/>
              <a:t>long-term transactions </a:t>
            </a:r>
            <a:r>
              <a:rPr lang="en-US" dirty="0"/>
              <a:t>as payments are due except for long-term debt issued for short-term purposes</a:t>
            </a:r>
          </a:p>
          <a:p>
            <a:pPr>
              <a:lnSpc>
                <a:spcPct val="102000"/>
              </a:lnSpc>
            </a:pPr>
            <a:r>
              <a:rPr lang="en-US" dirty="0"/>
              <a:t>Includes on-behalf payments for fringe benefits and salaries and direct vendor financing (leases), </a:t>
            </a:r>
            <a:r>
              <a:rPr lang="en-US" b="1" dirty="0"/>
              <a:t>except for those that are for short-term purposes, which would be reported as fund liabilities</a:t>
            </a:r>
          </a:p>
        </p:txBody>
      </p:sp>
      <p:sp>
        <p:nvSpPr>
          <p:cNvPr id="7" name="Title 6"/>
          <p:cNvSpPr>
            <a:spLocks noGrp="1"/>
          </p:cNvSpPr>
          <p:nvPr>
            <p:ph type="title"/>
          </p:nvPr>
        </p:nvSpPr>
        <p:spPr>
          <a:xfrm>
            <a:off x="119502" y="545715"/>
            <a:ext cx="8677797" cy="897252"/>
          </a:xfrm>
        </p:spPr>
        <p:txBody>
          <a:bodyPr wrap="square" anchor="ctr">
            <a:normAutofit fontScale="90000"/>
          </a:bodyPr>
          <a:lstStyle/>
          <a:p>
            <a:pPr>
              <a:lnSpc>
                <a:spcPts val="3700"/>
              </a:lnSpc>
            </a:pPr>
            <a:r>
              <a:rPr lang="en-US" sz="4000" dirty="0"/>
              <a:t>Recognition in Governmental Funds</a:t>
            </a:r>
          </a:p>
        </p:txBody>
      </p:sp>
      <p:sp>
        <p:nvSpPr>
          <p:cNvPr id="14" name="Text Placeholder 13"/>
          <p:cNvSpPr>
            <a:spLocks noGrp="1"/>
          </p:cNvSpPr>
          <p:nvPr>
            <p:ph idx="10"/>
          </p:nvPr>
        </p:nvSpPr>
        <p:spPr>
          <a:xfrm>
            <a:off x="4458401" y="1651963"/>
            <a:ext cx="4104574" cy="4430055"/>
          </a:xfrm>
        </p:spPr>
        <p:txBody>
          <a:bodyPr wrap="square" anchor="t">
            <a:normAutofit fontScale="92500" lnSpcReduction="20000"/>
          </a:bodyPr>
          <a:lstStyle/>
          <a:p>
            <a:pPr marL="7144" indent="0">
              <a:lnSpc>
                <a:spcPct val="102000"/>
              </a:lnSpc>
              <a:spcBef>
                <a:spcPts val="0"/>
              </a:spcBef>
              <a:spcAft>
                <a:spcPts val="1200"/>
              </a:spcAft>
              <a:buNone/>
            </a:pPr>
            <a:r>
              <a:rPr lang="en-US" sz="2000" b="1" dirty="0"/>
              <a:t>Outflows of Resources:</a:t>
            </a:r>
          </a:p>
          <a:p>
            <a:pPr>
              <a:lnSpc>
                <a:spcPct val="102000"/>
              </a:lnSpc>
              <a:spcBef>
                <a:spcPts val="0"/>
              </a:spcBef>
              <a:spcAft>
                <a:spcPts val="1200"/>
              </a:spcAft>
            </a:pPr>
            <a:r>
              <a:rPr lang="en-US" dirty="0"/>
              <a:t>Outflows of resources from </a:t>
            </a:r>
            <a:r>
              <a:rPr lang="en-US" b="1" i="1" dirty="0"/>
              <a:t>short-term transactions</a:t>
            </a:r>
            <a:r>
              <a:rPr lang="en-US" dirty="0"/>
              <a:t> (such as use of goods and services and acquisition of capital assets) as the transactions occur</a:t>
            </a:r>
          </a:p>
          <a:p>
            <a:pPr>
              <a:lnSpc>
                <a:spcPct val="102000"/>
              </a:lnSpc>
              <a:spcBef>
                <a:spcPts val="0"/>
              </a:spcBef>
              <a:spcAft>
                <a:spcPts val="1200"/>
              </a:spcAft>
            </a:pPr>
            <a:r>
              <a:rPr lang="en-US" dirty="0"/>
              <a:t>Outflows of resources from </a:t>
            </a:r>
            <a:r>
              <a:rPr lang="en-US" b="1" i="1" dirty="0"/>
              <a:t>long-term transactions </a:t>
            </a:r>
            <a:r>
              <a:rPr lang="en-US" dirty="0"/>
              <a:t>are recognized when payments become due except for long-term debt issued for short-term purposes</a:t>
            </a:r>
          </a:p>
          <a:p>
            <a:pPr>
              <a:lnSpc>
                <a:spcPct val="102000"/>
              </a:lnSpc>
              <a:spcBef>
                <a:spcPts val="0"/>
              </a:spcBef>
              <a:spcAft>
                <a:spcPts val="1200"/>
              </a:spcAft>
            </a:pPr>
            <a:r>
              <a:rPr lang="en-US" dirty="0"/>
              <a:t>Includes on-behalf payments for fringe benefits and salaries and direct vendor financing (leases), </a:t>
            </a:r>
            <a:r>
              <a:rPr lang="en-US" b="1" dirty="0"/>
              <a:t>except for those that are for short-term purposes, which would be reported as fund liabilities </a:t>
            </a:r>
          </a:p>
          <a:p>
            <a:pPr>
              <a:lnSpc>
                <a:spcPct val="102000"/>
              </a:lnSpc>
            </a:pPr>
            <a:endParaRPr lang="en-US" sz="1467" b="1" dirty="0"/>
          </a:p>
        </p:txBody>
      </p:sp>
    </p:spTree>
    <p:extLst>
      <p:ext uri="{BB962C8B-B14F-4D97-AF65-F5344CB8AC3E}">
        <p14:creationId xmlns:p14="http://schemas.microsoft.com/office/powerpoint/2010/main" val="2257953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wrap="square" anchor="ctr">
            <a:normAutofit/>
          </a:bodyPr>
          <a:lstStyle/>
          <a:p>
            <a:pPr>
              <a:lnSpc>
                <a:spcPts val="3700"/>
              </a:lnSpc>
            </a:pPr>
            <a:r>
              <a:rPr lang="en-US" sz="3600" dirty="0"/>
              <a:t>Recognition in Governmental Funds</a:t>
            </a:r>
          </a:p>
        </p:txBody>
      </p:sp>
      <p:sp>
        <p:nvSpPr>
          <p:cNvPr id="9" name="Text Placeholder 8"/>
          <p:cNvSpPr>
            <a:spLocks noGrp="1"/>
          </p:cNvSpPr>
          <p:nvPr>
            <p:ph idx="1"/>
          </p:nvPr>
        </p:nvSpPr>
        <p:spPr/>
        <p:txBody>
          <a:bodyPr wrap="square" anchor="t">
            <a:normAutofit/>
          </a:bodyPr>
          <a:lstStyle/>
          <a:p>
            <a:pPr marL="0" indent="0">
              <a:buNone/>
            </a:pPr>
            <a:r>
              <a:rPr lang="en-US" sz="2400" b="1" dirty="0"/>
              <a:t>Deferred Outflows of Resources and Deferred Inflows of Resources:</a:t>
            </a:r>
          </a:p>
          <a:p>
            <a:pPr lvl="1" indent="-173732">
              <a:spcBef>
                <a:spcPts val="200"/>
              </a:spcBef>
            </a:pPr>
            <a:r>
              <a:rPr lang="en-US" sz="2200" dirty="0">
                <a:solidFill>
                  <a:schemeClr val="tx1"/>
                </a:solidFill>
              </a:rPr>
              <a:t>Recognized for both short-term and long-term transactions and other events when the outflow (or inflow) of resources is applicable to a future reporting period</a:t>
            </a:r>
          </a:p>
          <a:p>
            <a:pPr lvl="1" indent="-173732">
              <a:spcBef>
                <a:spcPts val="200"/>
              </a:spcBef>
            </a:pPr>
            <a:r>
              <a:rPr lang="en-US" sz="2200" dirty="0">
                <a:solidFill>
                  <a:schemeClr val="tx1"/>
                </a:solidFill>
              </a:rPr>
              <a:t>Limited to circumstances identified by the GASB </a:t>
            </a:r>
          </a:p>
          <a:p>
            <a:pPr lvl="1" indent="-173732">
              <a:spcBef>
                <a:spcPts val="200"/>
              </a:spcBef>
            </a:pPr>
            <a:r>
              <a:rPr lang="en-US" sz="2200" dirty="0">
                <a:solidFill>
                  <a:schemeClr val="tx1"/>
                </a:solidFill>
              </a:rPr>
              <a:t>Example: a tax imposed for a subsequent reporting period</a:t>
            </a:r>
          </a:p>
        </p:txBody>
      </p:sp>
    </p:spTree>
    <p:extLst>
      <p:ext uri="{BB962C8B-B14F-4D97-AF65-F5344CB8AC3E}">
        <p14:creationId xmlns:p14="http://schemas.microsoft.com/office/powerpoint/2010/main" val="1153484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4065-A8C5-4740-ACFA-FB99069966B7}"/>
              </a:ext>
            </a:extLst>
          </p:cNvPr>
          <p:cNvSpPr>
            <a:spLocks noGrp="1"/>
          </p:cNvSpPr>
          <p:nvPr>
            <p:ph type="title"/>
          </p:nvPr>
        </p:nvSpPr>
        <p:spPr>
          <a:xfrm>
            <a:off x="490780" y="596737"/>
            <a:ext cx="7772400" cy="788471"/>
          </a:xfrm>
        </p:spPr>
        <p:txBody>
          <a:bodyPr/>
          <a:lstStyle/>
          <a:p>
            <a:pPr>
              <a:lnSpc>
                <a:spcPts val="3700"/>
              </a:lnSpc>
            </a:pPr>
            <a:r>
              <a:rPr lang="en-US" sz="3600" dirty="0">
                <a:solidFill>
                  <a:srgbClr val="355F9A"/>
                </a:solidFill>
              </a:rPr>
              <a:t>Recognition Example – Investments in Permanent Fund</a:t>
            </a:r>
          </a:p>
        </p:txBody>
      </p:sp>
      <p:graphicFrame>
        <p:nvGraphicFramePr>
          <p:cNvPr id="5" name="Content Placeholder 4"/>
          <p:cNvGraphicFramePr>
            <a:graphicFrameLocks noGrp="1"/>
          </p:cNvGraphicFramePr>
          <p:nvPr>
            <p:ph sz="quarter" idx="14"/>
          </p:nvPr>
        </p:nvGraphicFramePr>
        <p:xfrm>
          <a:off x="236081" y="2345584"/>
          <a:ext cx="8533691" cy="2791781"/>
        </p:xfrm>
        <a:graphic>
          <a:graphicData uri="http://schemas.openxmlformats.org/drawingml/2006/table">
            <a:tbl>
              <a:tblPr firstRow="1" bandRow="1">
                <a:tableStyleId>{5C22544A-7EE6-4342-B048-85BDC9FD1C3A}</a:tableStyleId>
              </a:tblPr>
              <a:tblGrid>
                <a:gridCol w="2470785">
                  <a:extLst>
                    <a:ext uri="{9D8B030D-6E8A-4147-A177-3AD203B41FA5}">
                      <a16:colId xmlns:a16="http://schemas.microsoft.com/office/drawing/2014/main" val="4278066913"/>
                    </a:ext>
                  </a:extLst>
                </a:gridCol>
                <a:gridCol w="2828639">
                  <a:extLst>
                    <a:ext uri="{9D8B030D-6E8A-4147-A177-3AD203B41FA5}">
                      <a16:colId xmlns:a16="http://schemas.microsoft.com/office/drawing/2014/main" val="2344381134"/>
                    </a:ext>
                  </a:extLst>
                </a:gridCol>
                <a:gridCol w="3234267">
                  <a:extLst>
                    <a:ext uri="{9D8B030D-6E8A-4147-A177-3AD203B41FA5}">
                      <a16:colId xmlns:a16="http://schemas.microsoft.com/office/drawing/2014/main" val="3166638453"/>
                    </a:ext>
                  </a:extLst>
                </a:gridCol>
              </a:tblGrid>
              <a:tr h="1283017">
                <a:tc gridSpan="3">
                  <a:txBody>
                    <a:bodyPr/>
                    <a:lstStyle/>
                    <a:p>
                      <a:pPr algn="ctr"/>
                      <a:r>
                        <a:rPr lang="en-US" sz="1500" dirty="0"/>
                        <a:t>     Jan 1, 20XX </a:t>
                      </a:r>
                      <a:r>
                        <a:rPr lang="en-US" sz="1500" baseline="0" dirty="0"/>
                        <a:t>balance:  $18,400,000</a:t>
                      </a:r>
                    </a:p>
                    <a:p>
                      <a:pPr algn="ctr"/>
                      <a:r>
                        <a:rPr lang="en-US" sz="1500" baseline="0" dirty="0"/>
                        <a:t>     No maturities or purchases of investments</a:t>
                      </a:r>
                    </a:p>
                    <a:p>
                      <a:pPr algn="ctr"/>
                      <a:r>
                        <a:rPr lang="en-US" sz="1500" baseline="0" dirty="0"/>
                        <a:t>     Change in fair value of $100,000</a:t>
                      </a:r>
                    </a:p>
                    <a:p>
                      <a:pPr algn="ctr"/>
                      <a:r>
                        <a:rPr lang="en-US" sz="1500" baseline="0" dirty="0"/>
                        <a:t>     Dec 31, 20XX balance:  $18,500,000</a:t>
                      </a:r>
                      <a:endParaRPr lang="en-US" sz="1500" dirty="0"/>
                    </a:p>
                  </a:txBody>
                  <a:tcPr marL="68580" marR="68580" marT="34291" marB="34291"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8657017"/>
                  </a:ext>
                </a:extLst>
              </a:tr>
              <a:tr h="292101">
                <a:tc>
                  <a:txBody>
                    <a:bodyPr/>
                    <a:lstStyle/>
                    <a:p>
                      <a:r>
                        <a:rPr lang="en-US" sz="1500" u="sng" dirty="0"/>
                        <a:t>Recognition Approach</a:t>
                      </a:r>
                    </a:p>
                  </a:txBody>
                  <a:tcPr marL="68580" marR="68580" marT="34291" marB="34291"/>
                </a:tc>
                <a:tc>
                  <a:txBody>
                    <a:bodyPr/>
                    <a:lstStyle/>
                    <a:p>
                      <a:r>
                        <a:rPr lang="en-US" sz="1500" u="sng" dirty="0"/>
                        <a:t>Balance</a:t>
                      </a:r>
                      <a:r>
                        <a:rPr lang="en-US" sz="1500" u="sng" baseline="0" dirty="0"/>
                        <a:t> Sheet</a:t>
                      </a:r>
                      <a:endParaRPr lang="en-US" sz="1500" u="sng" dirty="0"/>
                    </a:p>
                  </a:txBody>
                  <a:tcPr marL="68580" marR="68580" marT="34291" marB="34291"/>
                </a:tc>
                <a:tc>
                  <a:txBody>
                    <a:bodyPr/>
                    <a:lstStyle/>
                    <a:p>
                      <a:r>
                        <a:rPr lang="en-US" sz="1500" u="sng" dirty="0"/>
                        <a:t>Resource</a:t>
                      </a:r>
                      <a:r>
                        <a:rPr lang="en-US" sz="1500" u="sng" baseline="0" dirty="0"/>
                        <a:t> Flows Statement</a:t>
                      </a:r>
                      <a:endParaRPr lang="en-US" sz="1500" u="sng" dirty="0"/>
                    </a:p>
                  </a:txBody>
                  <a:tcPr marL="68580" marR="68580" marT="34291" marB="34291"/>
                </a:tc>
                <a:extLst>
                  <a:ext uri="{0D108BD9-81ED-4DB2-BD59-A6C34878D82A}">
                    <a16:rowId xmlns:a16="http://schemas.microsoft.com/office/drawing/2014/main" val="1938411999"/>
                  </a:ext>
                </a:extLst>
              </a:tr>
              <a:tr h="685800">
                <a:tc>
                  <a:txBody>
                    <a:bodyPr/>
                    <a:lstStyle/>
                    <a:p>
                      <a:r>
                        <a:rPr lang="en-US" sz="1500" dirty="0"/>
                        <a:t>Current financial resources</a:t>
                      </a:r>
                    </a:p>
                  </a:txBody>
                  <a:tcPr marL="68580" marR="68580" marT="34291" marB="34291"/>
                </a:tc>
                <a:tc>
                  <a:txBody>
                    <a:bodyPr/>
                    <a:lstStyle/>
                    <a:p>
                      <a:r>
                        <a:rPr lang="en-US" sz="1500" dirty="0"/>
                        <a:t>Investments of $18,500,000</a:t>
                      </a:r>
                    </a:p>
                  </a:txBody>
                  <a:tcPr marL="68580" marR="68580" marT="34291" marB="34291"/>
                </a:tc>
                <a:tc>
                  <a:txBody>
                    <a:bodyPr/>
                    <a:lstStyle/>
                    <a:p>
                      <a:r>
                        <a:rPr lang="en-US" sz="1500" dirty="0"/>
                        <a:t>Inflows of resources of $100,000</a:t>
                      </a:r>
                    </a:p>
                  </a:txBody>
                  <a:tcPr marL="68580" marR="68580" marT="34291" marB="34291"/>
                </a:tc>
                <a:extLst>
                  <a:ext uri="{0D108BD9-81ED-4DB2-BD59-A6C34878D82A}">
                    <a16:rowId xmlns:a16="http://schemas.microsoft.com/office/drawing/2014/main" val="3768754284"/>
                  </a:ext>
                </a:extLst>
              </a:tr>
              <a:tr h="515621">
                <a:tc>
                  <a:txBody>
                    <a:bodyPr/>
                    <a:lstStyle/>
                    <a:p>
                      <a:r>
                        <a:rPr lang="en-US" sz="1500" dirty="0"/>
                        <a:t>Short-term financial resources</a:t>
                      </a:r>
                    </a:p>
                  </a:txBody>
                  <a:tcPr marL="68580" marR="68580" marT="34291" marB="34291"/>
                </a:tc>
                <a:tc>
                  <a:txBody>
                    <a:bodyPr/>
                    <a:lstStyle/>
                    <a:p>
                      <a:r>
                        <a:rPr lang="en-US" sz="1500" dirty="0"/>
                        <a:t>Investments of $18,500,000</a:t>
                      </a:r>
                    </a:p>
                  </a:txBody>
                  <a:tcPr marL="68580" marR="68580" marT="34291" marB="34291"/>
                </a:tc>
                <a:tc>
                  <a:txBody>
                    <a:bodyPr/>
                    <a:lstStyle/>
                    <a:p>
                      <a:r>
                        <a:rPr lang="en-US" sz="1500" dirty="0"/>
                        <a:t>Inflows of resources of $100,000</a:t>
                      </a:r>
                    </a:p>
                    <a:p>
                      <a:endParaRPr lang="en-US" sz="1500" dirty="0"/>
                    </a:p>
                  </a:txBody>
                  <a:tcPr marL="68580" marR="68580" marT="34291" marB="34291"/>
                </a:tc>
                <a:extLst>
                  <a:ext uri="{0D108BD9-81ED-4DB2-BD59-A6C34878D82A}">
                    <a16:rowId xmlns:a16="http://schemas.microsoft.com/office/drawing/2014/main" val="2266920691"/>
                  </a:ext>
                </a:extLst>
              </a:tr>
            </a:tbl>
          </a:graphicData>
        </a:graphic>
      </p:graphicFrame>
    </p:spTree>
    <p:extLst>
      <p:ext uri="{BB962C8B-B14F-4D97-AF65-F5344CB8AC3E}">
        <p14:creationId xmlns:p14="http://schemas.microsoft.com/office/powerpoint/2010/main" val="2630211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4065-A8C5-4740-ACFA-FB99069966B7}"/>
              </a:ext>
            </a:extLst>
          </p:cNvPr>
          <p:cNvSpPr>
            <a:spLocks noGrp="1"/>
          </p:cNvSpPr>
          <p:nvPr>
            <p:ph type="title"/>
          </p:nvPr>
        </p:nvSpPr>
        <p:spPr>
          <a:xfrm>
            <a:off x="316694" y="487680"/>
            <a:ext cx="8533691" cy="788471"/>
          </a:xfrm>
        </p:spPr>
        <p:txBody>
          <a:bodyPr/>
          <a:lstStyle/>
          <a:p>
            <a:pPr>
              <a:lnSpc>
                <a:spcPts val="3700"/>
              </a:lnSpc>
            </a:pPr>
            <a:r>
              <a:rPr lang="en-US" sz="3600" dirty="0">
                <a:solidFill>
                  <a:srgbClr val="355F9A"/>
                </a:solidFill>
              </a:rPr>
              <a:t>Recognition Example – Property Taxes</a:t>
            </a:r>
          </a:p>
        </p:txBody>
      </p:sp>
      <p:graphicFrame>
        <p:nvGraphicFramePr>
          <p:cNvPr id="5" name="Content Placeholder 4"/>
          <p:cNvGraphicFramePr>
            <a:graphicFrameLocks noGrp="1"/>
          </p:cNvGraphicFramePr>
          <p:nvPr>
            <p:ph sz="quarter" idx="14"/>
          </p:nvPr>
        </p:nvGraphicFramePr>
        <p:xfrm>
          <a:off x="236081" y="2345583"/>
          <a:ext cx="8533691" cy="2524700"/>
        </p:xfrm>
        <a:graphic>
          <a:graphicData uri="http://schemas.openxmlformats.org/drawingml/2006/table">
            <a:tbl>
              <a:tblPr firstRow="1" bandRow="1">
                <a:tableStyleId>{5C22544A-7EE6-4342-B048-85BDC9FD1C3A}</a:tableStyleId>
              </a:tblPr>
              <a:tblGrid>
                <a:gridCol w="2470785">
                  <a:extLst>
                    <a:ext uri="{9D8B030D-6E8A-4147-A177-3AD203B41FA5}">
                      <a16:colId xmlns:a16="http://schemas.microsoft.com/office/drawing/2014/main" val="4278066913"/>
                    </a:ext>
                  </a:extLst>
                </a:gridCol>
                <a:gridCol w="2828639">
                  <a:extLst>
                    <a:ext uri="{9D8B030D-6E8A-4147-A177-3AD203B41FA5}">
                      <a16:colId xmlns:a16="http://schemas.microsoft.com/office/drawing/2014/main" val="2344381134"/>
                    </a:ext>
                  </a:extLst>
                </a:gridCol>
                <a:gridCol w="3234267">
                  <a:extLst>
                    <a:ext uri="{9D8B030D-6E8A-4147-A177-3AD203B41FA5}">
                      <a16:colId xmlns:a16="http://schemas.microsoft.com/office/drawing/2014/main" val="3166638453"/>
                    </a:ext>
                  </a:extLst>
                </a:gridCol>
              </a:tblGrid>
              <a:tr h="1284824">
                <a:tc gridSpan="3">
                  <a:txBody>
                    <a:bodyPr/>
                    <a:lstStyle/>
                    <a:p>
                      <a:pPr algn="ctr"/>
                      <a:r>
                        <a:rPr lang="en-US" sz="1500" dirty="0"/>
                        <a:t>     Jan 1, 20XX </a:t>
                      </a:r>
                      <a:r>
                        <a:rPr lang="en-US" sz="1500" baseline="0" dirty="0"/>
                        <a:t>balance:  $5,000</a:t>
                      </a:r>
                    </a:p>
                    <a:p>
                      <a:pPr algn="ctr"/>
                      <a:r>
                        <a:rPr lang="en-US" sz="1500" baseline="0" dirty="0"/>
                        <a:t>    $10,500,00 of property taxes are imposed Jan 1, half due Feb 1, half due Aug</a:t>
                      </a:r>
                    </a:p>
                    <a:p>
                      <a:pPr algn="ctr"/>
                      <a:r>
                        <a:rPr lang="en-US" sz="1500" baseline="0" dirty="0"/>
                        <a:t>     $10,485,000 collected during the year</a:t>
                      </a:r>
                    </a:p>
                    <a:p>
                      <a:pPr algn="ctr"/>
                      <a:r>
                        <a:rPr lang="en-US" sz="1500" baseline="0" dirty="0"/>
                        <a:t>Dec 31, 20XX balance:  $20,000</a:t>
                      </a:r>
                    </a:p>
                    <a:p>
                      <a:pPr algn="ctr"/>
                      <a:r>
                        <a:rPr lang="en-US" sz="1500" baseline="0" dirty="0"/>
                        <a:t>     </a:t>
                      </a:r>
                    </a:p>
                  </a:txBody>
                  <a:tcPr marL="68580" marR="68580" marT="34291" marB="34291"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8657017"/>
                  </a:ext>
                </a:extLst>
              </a:tr>
              <a:tr h="292101">
                <a:tc>
                  <a:txBody>
                    <a:bodyPr/>
                    <a:lstStyle/>
                    <a:p>
                      <a:r>
                        <a:rPr lang="en-US" sz="1500" u="sng" dirty="0"/>
                        <a:t>Recognition Approach</a:t>
                      </a:r>
                    </a:p>
                  </a:txBody>
                  <a:tcPr marL="68580" marR="68580" marT="34291" marB="34291"/>
                </a:tc>
                <a:tc>
                  <a:txBody>
                    <a:bodyPr/>
                    <a:lstStyle/>
                    <a:p>
                      <a:r>
                        <a:rPr lang="en-US" sz="1500" u="sng" dirty="0"/>
                        <a:t>Balance</a:t>
                      </a:r>
                      <a:r>
                        <a:rPr lang="en-US" sz="1500" u="sng" baseline="0" dirty="0"/>
                        <a:t> Sheet</a:t>
                      </a:r>
                      <a:endParaRPr lang="en-US" sz="1500" u="sng" dirty="0"/>
                    </a:p>
                  </a:txBody>
                  <a:tcPr marL="68580" marR="68580" marT="34291" marB="34291"/>
                </a:tc>
                <a:tc>
                  <a:txBody>
                    <a:bodyPr/>
                    <a:lstStyle/>
                    <a:p>
                      <a:r>
                        <a:rPr lang="en-US" sz="1500" u="sng" dirty="0"/>
                        <a:t>Resource</a:t>
                      </a:r>
                      <a:r>
                        <a:rPr lang="en-US" sz="1500" u="sng" baseline="0" dirty="0"/>
                        <a:t> Flows Statement</a:t>
                      </a:r>
                      <a:endParaRPr lang="en-US" sz="1500" u="sng" dirty="0"/>
                    </a:p>
                  </a:txBody>
                  <a:tcPr marL="68580" marR="68580" marT="34291" marB="34291"/>
                </a:tc>
                <a:extLst>
                  <a:ext uri="{0D108BD9-81ED-4DB2-BD59-A6C34878D82A}">
                    <a16:rowId xmlns:a16="http://schemas.microsoft.com/office/drawing/2014/main" val="1938411999"/>
                  </a:ext>
                </a:extLst>
              </a:tr>
              <a:tr h="416912">
                <a:tc>
                  <a:txBody>
                    <a:bodyPr/>
                    <a:lstStyle/>
                    <a:p>
                      <a:r>
                        <a:rPr lang="en-US" sz="1500" dirty="0"/>
                        <a:t>Current financial resources</a:t>
                      </a:r>
                    </a:p>
                  </a:txBody>
                  <a:tcPr marL="68580" marR="68580" marT="34291" marB="34291"/>
                </a:tc>
                <a:tc>
                  <a:txBody>
                    <a:bodyPr/>
                    <a:lstStyle/>
                    <a:p>
                      <a:r>
                        <a:rPr lang="en-US" sz="1500" dirty="0"/>
                        <a:t>Taxes receivable</a:t>
                      </a:r>
                      <a:r>
                        <a:rPr lang="en-US" sz="1500" baseline="0" dirty="0"/>
                        <a:t> of $20,000 </a:t>
                      </a:r>
                      <a:endParaRPr lang="en-US" sz="1500" dirty="0"/>
                    </a:p>
                  </a:txBody>
                  <a:tcPr marL="68580" marR="68580" marT="34291" marB="34291"/>
                </a:tc>
                <a:tc>
                  <a:txBody>
                    <a:bodyPr/>
                    <a:lstStyle/>
                    <a:p>
                      <a:r>
                        <a:rPr lang="en-US" sz="1500" dirty="0"/>
                        <a:t>Inflows of resources of $10,500,000</a:t>
                      </a:r>
                    </a:p>
                  </a:txBody>
                  <a:tcPr marL="68580" marR="68580" marT="34291" marB="34291"/>
                </a:tc>
                <a:extLst>
                  <a:ext uri="{0D108BD9-81ED-4DB2-BD59-A6C34878D82A}">
                    <a16:rowId xmlns:a16="http://schemas.microsoft.com/office/drawing/2014/main" val="3768754284"/>
                  </a:ext>
                </a:extLst>
              </a:tr>
              <a:tr h="515621">
                <a:tc>
                  <a:txBody>
                    <a:bodyPr/>
                    <a:lstStyle/>
                    <a:p>
                      <a:r>
                        <a:rPr lang="en-US" sz="1500" dirty="0"/>
                        <a:t>Short-term financial resources</a:t>
                      </a:r>
                    </a:p>
                  </a:txBody>
                  <a:tcPr marL="68580" marR="68580" marT="34291" marB="34291"/>
                </a:tc>
                <a:tc>
                  <a:txBody>
                    <a:bodyPr/>
                    <a:lstStyle/>
                    <a:p>
                      <a:r>
                        <a:rPr lang="en-US" sz="1500" dirty="0"/>
                        <a:t>Taxes receivable</a:t>
                      </a:r>
                      <a:r>
                        <a:rPr lang="en-US" sz="1500" baseline="0" dirty="0"/>
                        <a:t> of $20,000</a:t>
                      </a:r>
                      <a:endParaRPr lang="en-US" sz="1500" dirty="0"/>
                    </a:p>
                  </a:txBody>
                  <a:tcPr marL="68580" marR="68580" marT="34291" marB="342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Inflows of resources of $10,500,000</a:t>
                      </a:r>
                    </a:p>
                  </a:txBody>
                  <a:tcPr marL="68580" marR="68580" marT="34291" marB="34291"/>
                </a:tc>
                <a:extLst>
                  <a:ext uri="{0D108BD9-81ED-4DB2-BD59-A6C34878D82A}">
                    <a16:rowId xmlns:a16="http://schemas.microsoft.com/office/drawing/2014/main" val="2266920691"/>
                  </a:ext>
                </a:extLst>
              </a:tr>
            </a:tbl>
          </a:graphicData>
        </a:graphic>
      </p:graphicFrame>
    </p:spTree>
    <p:extLst>
      <p:ext uri="{BB962C8B-B14F-4D97-AF65-F5344CB8AC3E}">
        <p14:creationId xmlns:p14="http://schemas.microsoft.com/office/powerpoint/2010/main" val="2239345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4065-A8C5-4740-ACFA-FB99069966B7}"/>
              </a:ext>
            </a:extLst>
          </p:cNvPr>
          <p:cNvSpPr>
            <a:spLocks noGrp="1"/>
          </p:cNvSpPr>
          <p:nvPr>
            <p:ph type="title"/>
          </p:nvPr>
        </p:nvSpPr>
        <p:spPr>
          <a:xfrm>
            <a:off x="499168" y="487680"/>
            <a:ext cx="8166659" cy="788471"/>
          </a:xfrm>
        </p:spPr>
        <p:txBody>
          <a:bodyPr/>
          <a:lstStyle/>
          <a:p>
            <a:r>
              <a:rPr lang="en-US" sz="3600" dirty="0">
                <a:solidFill>
                  <a:srgbClr val="355F9A"/>
                </a:solidFill>
              </a:rPr>
              <a:t>Recognition Example – Income Taxes</a:t>
            </a:r>
          </a:p>
        </p:txBody>
      </p:sp>
      <p:graphicFrame>
        <p:nvGraphicFramePr>
          <p:cNvPr id="5" name="Content Placeholder 4"/>
          <p:cNvGraphicFramePr>
            <a:graphicFrameLocks noGrp="1"/>
          </p:cNvGraphicFramePr>
          <p:nvPr>
            <p:ph sz="quarter" idx="14"/>
          </p:nvPr>
        </p:nvGraphicFramePr>
        <p:xfrm>
          <a:off x="236081" y="2345583"/>
          <a:ext cx="8533691" cy="3090770"/>
        </p:xfrm>
        <a:graphic>
          <a:graphicData uri="http://schemas.openxmlformats.org/drawingml/2006/table">
            <a:tbl>
              <a:tblPr firstRow="1" bandRow="1">
                <a:tableStyleId>{5C22544A-7EE6-4342-B048-85BDC9FD1C3A}</a:tableStyleId>
              </a:tblPr>
              <a:tblGrid>
                <a:gridCol w="2470785">
                  <a:extLst>
                    <a:ext uri="{9D8B030D-6E8A-4147-A177-3AD203B41FA5}">
                      <a16:colId xmlns:a16="http://schemas.microsoft.com/office/drawing/2014/main" val="4278066913"/>
                    </a:ext>
                  </a:extLst>
                </a:gridCol>
                <a:gridCol w="2828639">
                  <a:extLst>
                    <a:ext uri="{9D8B030D-6E8A-4147-A177-3AD203B41FA5}">
                      <a16:colId xmlns:a16="http://schemas.microsoft.com/office/drawing/2014/main" val="2344381134"/>
                    </a:ext>
                  </a:extLst>
                </a:gridCol>
                <a:gridCol w="3234267">
                  <a:extLst>
                    <a:ext uri="{9D8B030D-6E8A-4147-A177-3AD203B41FA5}">
                      <a16:colId xmlns:a16="http://schemas.microsoft.com/office/drawing/2014/main" val="3166638453"/>
                    </a:ext>
                  </a:extLst>
                </a:gridCol>
              </a:tblGrid>
              <a:tr h="1284824">
                <a:tc gridSpan="3">
                  <a:txBody>
                    <a:bodyPr/>
                    <a:lstStyle/>
                    <a:p>
                      <a:pPr algn="ctr"/>
                      <a:r>
                        <a:rPr lang="en-US" sz="1500" dirty="0"/>
                        <a:t>     Jan 1, 20XX </a:t>
                      </a:r>
                      <a:r>
                        <a:rPr lang="en-US" sz="1500" baseline="0" dirty="0"/>
                        <a:t>receivable balances:  $5,000 due Jan 15, $8,000 due Apr 15</a:t>
                      </a:r>
                    </a:p>
                    <a:p>
                      <a:pPr algn="ctr"/>
                      <a:r>
                        <a:rPr lang="en-US" sz="1500" baseline="0" dirty="0"/>
                        <a:t>    $400,000 of income taxes collected during the year</a:t>
                      </a:r>
                    </a:p>
                    <a:p>
                      <a:pPr algn="ctr"/>
                      <a:r>
                        <a:rPr lang="en-US" sz="1500" baseline="0" dirty="0"/>
                        <a:t>Dec 31, 20XX receivable balances:  $7,000 due Jan 15, $10,000 due Apr 15</a:t>
                      </a:r>
                    </a:p>
                    <a:p>
                      <a:pPr algn="ctr"/>
                      <a:r>
                        <a:rPr lang="en-US" sz="1500" baseline="0" dirty="0"/>
                        <a:t>     </a:t>
                      </a:r>
                    </a:p>
                  </a:txBody>
                  <a:tcPr marL="68580" marR="68580" marT="34291" marB="34291"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8657017"/>
                  </a:ext>
                </a:extLst>
              </a:tr>
              <a:tr h="292101">
                <a:tc>
                  <a:txBody>
                    <a:bodyPr/>
                    <a:lstStyle/>
                    <a:p>
                      <a:r>
                        <a:rPr lang="en-US" sz="1500" u="sng" dirty="0"/>
                        <a:t>Recognition Approach</a:t>
                      </a:r>
                    </a:p>
                  </a:txBody>
                  <a:tcPr marL="68580" marR="68580" marT="34291" marB="34291"/>
                </a:tc>
                <a:tc>
                  <a:txBody>
                    <a:bodyPr/>
                    <a:lstStyle/>
                    <a:p>
                      <a:r>
                        <a:rPr lang="en-US" sz="1500" u="sng" dirty="0"/>
                        <a:t>Balance</a:t>
                      </a:r>
                      <a:r>
                        <a:rPr lang="en-US" sz="1500" u="sng" baseline="0" dirty="0"/>
                        <a:t> Sheet</a:t>
                      </a:r>
                      <a:endParaRPr lang="en-US" sz="1500" u="sng" dirty="0"/>
                    </a:p>
                  </a:txBody>
                  <a:tcPr marL="68580" marR="68580" marT="34291" marB="34291"/>
                </a:tc>
                <a:tc>
                  <a:txBody>
                    <a:bodyPr/>
                    <a:lstStyle/>
                    <a:p>
                      <a:r>
                        <a:rPr lang="en-US" sz="1500" u="sng" dirty="0"/>
                        <a:t>Resource</a:t>
                      </a:r>
                      <a:r>
                        <a:rPr lang="en-US" sz="1500" u="sng" baseline="0" dirty="0"/>
                        <a:t> Flows Statement</a:t>
                      </a:r>
                      <a:endParaRPr lang="en-US" sz="1500" u="sng" dirty="0"/>
                    </a:p>
                  </a:txBody>
                  <a:tcPr marL="68580" marR="68580" marT="34291" marB="34291"/>
                </a:tc>
                <a:extLst>
                  <a:ext uri="{0D108BD9-81ED-4DB2-BD59-A6C34878D82A}">
                    <a16:rowId xmlns:a16="http://schemas.microsoft.com/office/drawing/2014/main" val="1938411999"/>
                  </a:ext>
                </a:extLst>
              </a:tr>
              <a:tr h="739141">
                <a:tc>
                  <a:txBody>
                    <a:bodyPr/>
                    <a:lstStyle/>
                    <a:p>
                      <a:r>
                        <a:rPr lang="en-US" sz="1500" dirty="0"/>
                        <a:t>Current financial resources: period of availability of 60 days</a:t>
                      </a:r>
                    </a:p>
                  </a:txBody>
                  <a:tcPr marL="68580" marR="68580" marT="34291" marB="34291"/>
                </a:tc>
                <a:tc>
                  <a:txBody>
                    <a:bodyPr/>
                    <a:lstStyle/>
                    <a:p>
                      <a:r>
                        <a:rPr lang="en-US" sz="1500" dirty="0"/>
                        <a:t>Taxes receivable</a:t>
                      </a:r>
                      <a:r>
                        <a:rPr lang="en-US" sz="1500" baseline="0" dirty="0"/>
                        <a:t> of $17,000; Deferred inflow of resources $10,000 </a:t>
                      </a:r>
                      <a:endParaRPr lang="en-US" sz="1500" dirty="0"/>
                    </a:p>
                  </a:txBody>
                  <a:tcPr marL="68580" marR="68580" marT="34291" marB="34291"/>
                </a:tc>
                <a:tc>
                  <a:txBody>
                    <a:bodyPr/>
                    <a:lstStyle/>
                    <a:p>
                      <a:r>
                        <a:rPr lang="en-US" sz="1500" dirty="0"/>
                        <a:t>Inflows of resources of $402,000 ($400,000 - $5,000 + $7,000)</a:t>
                      </a:r>
                    </a:p>
                  </a:txBody>
                  <a:tcPr marL="68580" marR="68580" marT="34291" marB="34291"/>
                </a:tc>
                <a:extLst>
                  <a:ext uri="{0D108BD9-81ED-4DB2-BD59-A6C34878D82A}">
                    <a16:rowId xmlns:a16="http://schemas.microsoft.com/office/drawing/2014/main" val="3768754284"/>
                  </a:ext>
                </a:extLst>
              </a:tr>
              <a:tr h="739141">
                <a:tc>
                  <a:txBody>
                    <a:bodyPr/>
                    <a:lstStyle/>
                    <a:p>
                      <a:r>
                        <a:rPr lang="en-US" sz="1500" dirty="0"/>
                        <a:t>Short-term financial resources</a:t>
                      </a:r>
                    </a:p>
                  </a:txBody>
                  <a:tcPr marL="68580" marR="68580" marT="34291" marB="34291"/>
                </a:tc>
                <a:tc>
                  <a:txBody>
                    <a:bodyPr/>
                    <a:lstStyle/>
                    <a:p>
                      <a:r>
                        <a:rPr lang="en-US" sz="1500" dirty="0"/>
                        <a:t>Taxes receivable</a:t>
                      </a:r>
                      <a:r>
                        <a:rPr lang="en-US" sz="1500" baseline="0" dirty="0"/>
                        <a:t> of $17,000</a:t>
                      </a:r>
                      <a:endParaRPr lang="en-US" sz="1500" dirty="0"/>
                    </a:p>
                  </a:txBody>
                  <a:tcPr marL="68580" marR="68580" marT="34291" marB="342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Inflows of resources of $404,000 ($400,000 - $5,000 - $8,000 +$7,000 + $10,000)</a:t>
                      </a:r>
                    </a:p>
                  </a:txBody>
                  <a:tcPr marL="68580" marR="68580" marT="34291" marB="34291"/>
                </a:tc>
                <a:extLst>
                  <a:ext uri="{0D108BD9-81ED-4DB2-BD59-A6C34878D82A}">
                    <a16:rowId xmlns:a16="http://schemas.microsoft.com/office/drawing/2014/main" val="2266920691"/>
                  </a:ext>
                </a:extLst>
              </a:tr>
            </a:tbl>
          </a:graphicData>
        </a:graphic>
      </p:graphicFrame>
    </p:spTree>
    <p:extLst>
      <p:ext uri="{BB962C8B-B14F-4D97-AF65-F5344CB8AC3E}">
        <p14:creationId xmlns:p14="http://schemas.microsoft.com/office/powerpoint/2010/main" val="3508946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4065-A8C5-4740-ACFA-FB99069966B7}"/>
              </a:ext>
            </a:extLst>
          </p:cNvPr>
          <p:cNvSpPr>
            <a:spLocks noGrp="1"/>
          </p:cNvSpPr>
          <p:nvPr>
            <p:ph type="title"/>
          </p:nvPr>
        </p:nvSpPr>
        <p:spPr>
          <a:xfrm>
            <a:off x="490780" y="588347"/>
            <a:ext cx="8200214" cy="788471"/>
          </a:xfrm>
        </p:spPr>
        <p:txBody>
          <a:bodyPr/>
          <a:lstStyle/>
          <a:p>
            <a:pPr>
              <a:lnSpc>
                <a:spcPts val="3700"/>
              </a:lnSpc>
            </a:pPr>
            <a:r>
              <a:rPr lang="en-US" sz="3600" dirty="0">
                <a:solidFill>
                  <a:srgbClr val="355F9A"/>
                </a:solidFill>
              </a:rPr>
              <a:t>Recognition Example – Prepaid Items</a:t>
            </a:r>
          </a:p>
        </p:txBody>
      </p:sp>
      <p:graphicFrame>
        <p:nvGraphicFramePr>
          <p:cNvPr id="5" name="Content Placeholder 4"/>
          <p:cNvGraphicFramePr>
            <a:graphicFrameLocks noGrp="1"/>
          </p:cNvGraphicFramePr>
          <p:nvPr>
            <p:ph sz="quarter" idx="14"/>
          </p:nvPr>
        </p:nvGraphicFramePr>
        <p:xfrm>
          <a:off x="340149" y="2290114"/>
          <a:ext cx="8533691" cy="2387678"/>
        </p:xfrm>
        <a:graphic>
          <a:graphicData uri="http://schemas.openxmlformats.org/drawingml/2006/table">
            <a:tbl>
              <a:tblPr firstRow="1" bandRow="1">
                <a:tableStyleId>{5C22544A-7EE6-4342-B048-85BDC9FD1C3A}</a:tableStyleId>
              </a:tblPr>
              <a:tblGrid>
                <a:gridCol w="2470785">
                  <a:extLst>
                    <a:ext uri="{9D8B030D-6E8A-4147-A177-3AD203B41FA5}">
                      <a16:colId xmlns:a16="http://schemas.microsoft.com/office/drawing/2014/main" val="4278066913"/>
                    </a:ext>
                  </a:extLst>
                </a:gridCol>
                <a:gridCol w="2828639">
                  <a:extLst>
                    <a:ext uri="{9D8B030D-6E8A-4147-A177-3AD203B41FA5}">
                      <a16:colId xmlns:a16="http://schemas.microsoft.com/office/drawing/2014/main" val="2344381134"/>
                    </a:ext>
                  </a:extLst>
                </a:gridCol>
                <a:gridCol w="3234267">
                  <a:extLst>
                    <a:ext uri="{9D8B030D-6E8A-4147-A177-3AD203B41FA5}">
                      <a16:colId xmlns:a16="http://schemas.microsoft.com/office/drawing/2014/main" val="3166638453"/>
                    </a:ext>
                  </a:extLst>
                </a:gridCol>
              </a:tblGrid>
              <a:tr h="810332">
                <a:tc gridSpan="3">
                  <a:txBody>
                    <a:bodyPr/>
                    <a:lstStyle/>
                    <a:p>
                      <a:pPr algn="ctr"/>
                      <a:r>
                        <a:rPr lang="en-US" sz="1500" dirty="0"/>
                        <a:t>     Jan 1, 20XX balance:  $5,800</a:t>
                      </a:r>
                    </a:p>
                    <a:p>
                      <a:pPr algn="ctr"/>
                      <a:r>
                        <a:rPr lang="en-US" sz="1500" dirty="0"/>
                        <a:t>     Spending on prepaid items during year:  $60,000</a:t>
                      </a:r>
                    </a:p>
                    <a:p>
                      <a:pPr algn="ctr"/>
                      <a:r>
                        <a:rPr lang="en-US" sz="1500" dirty="0"/>
                        <a:t>     </a:t>
                      </a:r>
                      <a:r>
                        <a:rPr lang="en-US" sz="1500" baseline="0" dirty="0"/>
                        <a:t>Dec 31, 20XX balance:  $13,800</a:t>
                      </a:r>
                    </a:p>
                  </a:txBody>
                  <a:tcPr marL="68580" marR="68580" marT="34291" marB="34291"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8657017"/>
                  </a:ext>
                </a:extLst>
              </a:tr>
              <a:tr h="292101">
                <a:tc>
                  <a:txBody>
                    <a:bodyPr/>
                    <a:lstStyle/>
                    <a:p>
                      <a:r>
                        <a:rPr lang="en-US" sz="1500" u="sng" dirty="0"/>
                        <a:t>Recognition Approach</a:t>
                      </a:r>
                    </a:p>
                  </a:txBody>
                  <a:tcPr marL="68580" marR="68580" marT="34291" marB="34291"/>
                </a:tc>
                <a:tc>
                  <a:txBody>
                    <a:bodyPr/>
                    <a:lstStyle/>
                    <a:p>
                      <a:r>
                        <a:rPr lang="en-US" sz="1500" u="sng" dirty="0"/>
                        <a:t>Balance</a:t>
                      </a:r>
                      <a:r>
                        <a:rPr lang="en-US" sz="1500" u="sng" baseline="0" dirty="0"/>
                        <a:t> Sheet</a:t>
                      </a:r>
                      <a:endParaRPr lang="en-US" sz="1500" u="sng" dirty="0"/>
                    </a:p>
                  </a:txBody>
                  <a:tcPr marL="68580" marR="68580" marT="34291" marB="34291"/>
                </a:tc>
                <a:tc>
                  <a:txBody>
                    <a:bodyPr/>
                    <a:lstStyle/>
                    <a:p>
                      <a:r>
                        <a:rPr lang="en-US" sz="1500" u="sng" dirty="0"/>
                        <a:t>Resource</a:t>
                      </a:r>
                      <a:r>
                        <a:rPr lang="en-US" sz="1500" u="sng" baseline="0" dirty="0"/>
                        <a:t> Flows Statement</a:t>
                      </a:r>
                      <a:endParaRPr lang="en-US" sz="1500" u="sng" dirty="0"/>
                    </a:p>
                  </a:txBody>
                  <a:tcPr marL="68580" marR="68580" marT="34291" marB="34291"/>
                </a:tc>
                <a:extLst>
                  <a:ext uri="{0D108BD9-81ED-4DB2-BD59-A6C34878D82A}">
                    <a16:rowId xmlns:a16="http://schemas.microsoft.com/office/drawing/2014/main" val="1938411999"/>
                  </a:ext>
                </a:extLst>
              </a:tr>
              <a:tr h="515621">
                <a:tc>
                  <a:txBody>
                    <a:bodyPr/>
                    <a:lstStyle/>
                    <a:p>
                      <a:r>
                        <a:rPr lang="en-US" sz="1500" dirty="0"/>
                        <a:t>Current financial resources</a:t>
                      </a:r>
                    </a:p>
                  </a:txBody>
                  <a:tcPr marL="68580" marR="68580" marT="34291" marB="34291"/>
                </a:tc>
                <a:tc>
                  <a:txBody>
                    <a:bodyPr/>
                    <a:lstStyle/>
                    <a:p>
                      <a:r>
                        <a:rPr lang="en-US" sz="1500" dirty="0"/>
                        <a:t>Prepaid item and nonspendable fund balance </a:t>
                      </a:r>
                      <a:r>
                        <a:rPr lang="en-US" sz="1500" baseline="0" dirty="0"/>
                        <a:t>of $13,800</a:t>
                      </a:r>
                      <a:endParaRPr lang="en-US" sz="1500" dirty="0"/>
                    </a:p>
                  </a:txBody>
                  <a:tcPr marL="68580" marR="68580" marT="34291" marB="34291"/>
                </a:tc>
                <a:tc>
                  <a:txBody>
                    <a:bodyPr/>
                    <a:lstStyle/>
                    <a:p>
                      <a:r>
                        <a:rPr lang="en-US" sz="1500" dirty="0"/>
                        <a:t>Outflows of resources of $52,000</a:t>
                      </a:r>
                    </a:p>
                  </a:txBody>
                  <a:tcPr marL="68580" marR="68580" marT="34291" marB="34291"/>
                </a:tc>
                <a:extLst>
                  <a:ext uri="{0D108BD9-81ED-4DB2-BD59-A6C34878D82A}">
                    <a16:rowId xmlns:a16="http://schemas.microsoft.com/office/drawing/2014/main" val="3768754284"/>
                  </a:ext>
                </a:extLst>
              </a:tr>
              <a:tr h="515621">
                <a:tc>
                  <a:txBody>
                    <a:bodyPr/>
                    <a:lstStyle/>
                    <a:p>
                      <a:r>
                        <a:rPr lang="en-US" sz="1500" dirty="0"/>
                        <a:t>Short-term financial resources</a:t>
                      </a:r>
                    </a:p>
                  </a:txBody>
                  <a:tcPr marL="68580" marR="68580" marT="34291" marB="34291"/>
                </a:tc>
                <a:tc>
                  <a:txBody>
                    <a:bodyPr/>
                    <a:lstStyle/>
                    <a:p>
                      <a:r>
                        <a:rPr lang="en-US" sz="1500" dirty="0"/>
                        <a:t>Prepaid item of $13,800</a:t>
                      </a:r>
                    </a:p>
                  </a:txBody>
                  <a:tcPr marL="68580" marR="68580" marT="34291" marB="34291"/>
                </a:tc>
                <a:tc>
                  <a:txBody>
                    <a:bodyPr/>
                    <a:lstStyle/>
                    <a:p>
                      <a:r>
                        <a:rPr lang="en-US" sz="1500" dirty="0"/>
                        <a:t>Outflows of resources of $52,000</a:t>
                      </a:r>
                    </a:p>
                    <a:p>
                      <a:endParaRPr lang="en-US" sz="1500" dirty="0"/>
                    </a:p>
                  </a:txBody>
                  <a:tcPr marL="68580" marR="68580" marT="34291" marB="34291"/>
                </a:tc>
                <a:extLst>
                  <a:ext uri="{0D108BD9-81ED-4DB2-BD59-A6C34878D82A}">
                    <a16:rowId xmlns:a16="http://schemas.microsoft.com/office/drawing/2014/main" val="2266920691"/>
                  </a:ext>
                </a:extLst>
              </a:tr>
            </a:tbl>
          </a:graphicData>
        </a:graphic>
      </p:graphicFrame>
    </p:spTree>
    <p:extLst>
      <p:ext uri="{BB962C8B-B14F-4D97-AF65-F5344CB8AC3E}">
        <p14:creationId xmlns:p14="http://schemas.microsoft.com/office/powerpoint/2010/main" val="1667360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4065-A8C5-4740-ACFA-FB99069966B7}"/>
              </a:ext>
            </a:extLst>
          </p:cNvPr>
          <p:cNvSpPr>
            <a:spLocks noGrp="1"/>
          </p:cNvSpPr>
          <p:nvPr>
            <p:ph type="title"/>
          </p:nvPr>
        </p:nvSpPr>
        <p:spPr>
          <a:xfrm>
            <a:off x="499169" y="756127"/>
            <a:ext cx="7772400" cy="788471"/>
          </a:xfrm>
        </p:spPr>
        <p:txBody>
          <a:bodyPr/>
          <a:lstStyle/>
          <a:p>
            <a:pPr>
              <a:lnSpc>
                <a:spcPts val="3700"/>
              </a:lnSpc>
            </a:pPr>
            <a:r>
              <a:rPr lang="en-US" sz="3600" dirty="0">
                <a:solidFill>
                  <a:srgbClr val="355F9A"/>
                </a:solidFill>
              </a:rPr>
              <a:t>Recognition Example – Notes Receivable Related to Lending</a:t>
            </a:r>
          </a:p>
        </p:txBody>
      </p:sp>
      <p:graphicFrame>
        <p:nvGraphicFramePr>
          <p:cNvPr id="5" name="Content Placeholder 4"/>
          <p:cNvGraphicFramePr>
            <a:graphicFrameLocks noGrp="1"/>
          </p:cNvGraphicFramePr>
          <p:nvPr>
            <p:ph sz="quarter" idx="14"/>
          </p:nvPr>
        </p:nvGraphicFramePr>
        <p:xfrm>
          <a:off x="236082" y="2361887"/>
          <a:ext cx="8533691" cy="2674626"/>
        </p:xfrm>
        <a:graphic>
          <a:graphicData uri="http://schemas.openxmlformats.org/drawingml/2006/table">
            <a:tbl>
              <a:tblPr firstRow="1" bandRow="1">
                <a:tableStyleId>{5C22544A-7EE6-4342-B048-85BDC9FD1C3A}</a:tableStyleId>
              </a:tblPr>
              <a:tblGrid>
                <a:gridCol w="2470785">
                  <a:extLst>
                    <a:ext uri="{9D8B030D-6E8A-4147-A177-3AD203B41FA5}">
                      <a16:colId xmlns:a16="http://schemas.microsoft.com/office/drawing/2014/main" val="4278066913"/>
                    </a:ext>
                  </a:extLst>
                </a:gridCol>
                <a:gridCol w="2828639">
                  <a:extLst>
                    <a:ext uri="{9D8B030D-6E8A-4147-A177-3AD203B41FA5}">
                      <a16:colId xmlns:a16="http://schemas.microsoft.com/office/drawing/2014/main" val="2344381134"/>
                    </a:ext>
                  </a:extLst>
                </a:gridCol>
                <a:gridCol w="3234267">
                  <a:extLst>
                    <a:ext uri="{9D8B030D-6E8A-4147-A177-3AD203B41FA5}">
                      <a16:colId xmlns:a16="http://schemas.microsoft.com/office/drawing/2014/main" val="3166638453"/>
                    </a:ext>
                  </a:extLst>
                </a:gridCol>
              </a:tblGrid>
              <a:tr h="1097280">
                <a:tc gridSpan="3">
                  <a:txBody>
                    <a:bodyPr/>
                    <a:lstStyle/>
                    <a:p>
                      <a:pPr algn="ctr"/>
                      <a:r>
                        <a:rPr lang="en-US" sz="1500" dirty="0"/>
                        <a:t>     Jan 1, 20XX balance:  $4,387,776</a:t>
                      </a:r>
                    </a:p>
                    <a:p>
                      <a:pPr algn="ctr"/>
                      <a:r>
                        <a:rPr lang="en-US" sz="1500" dirty="0"/>
                        <a:t>     Collected/matured during year:  $645,000</a:t>
                      </a:r>
                    </a:p>
                    <a:p>
                      <a:pPr algn="ctr"/>
                      <a:r>
                        <a:rPr lang="en-US" sz="1500" dirty="0"/>
                        <a:t>     </a:t>
                      </a:r>
                      <a:r>
                        <a:rPr lang="en-US" sz="1500" baseline="0" dirty="0"/>
                        <a:t>Dec 31, 20XX balance:  $3,742,776</a:t>
                      </a:r>
                    </a:p>
                    <a:p>
                      <a:pPr algn="ctr"/>
                      <a:r>
                        <a:rPr lang="en-US" sz="1500" baseline="0" dirty="0"/>
                        <a:t>     </a:t>
                      </a:r>
                      <a:endParaRPr lang="en-US" sz="1500" dirty="0"/>
                    </a:p>
                  </a:txBody>
                  <a:tcPr marL="68580" marR="68580" marT="34291" marB="34291"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8657017"/>
                  </a:ext>
                </a:extLst>
              </a:tr>
              <a:tr h="292101">
                <a:tc>
                  <a:txBody>
                    <a:bodyPr/>
                    <a:lstStyle/>
                    <a:p>
                      <a:r>
                        <a:rPr lang="en-US" sz="1500" u="sng" dirty="0"/>
                        <a:t>Recognition Approach</a:t>
                      </a:r>
                    </a:p>
                  </a:txBody>
                  <a:tcPr marL="68580" marR="68580" marT="34291" marB="34291"/>
                </a:tc>
                <a:tc>
                  <a:txBody>
                    <a:bodyPr/>
                    <a:lstStyle/>
                    <a:p>
                      <a:r>
                        <a:rPr lang="en-US" sz="1500" u="sng" dirty="0"/>
                        <a:t>Balance</a:t>
                      </a:r>
                      <a:r>
                        <a:rPr lang="en-US" sz="1500" u="sng" baseline="0" dirty="0"/>
                        <a:t> Sheet</a:t>
                      </a:r>
                      <a:endParaRPr lang="en-US" sz="1500" u="sng" dirty="0"/>
                    </a:p>
                  </a:txBody>
                  <a:tcPr marL="68580" marR="68580" marT="34291" marB="34291"/>
                </a:tc>
                <a:tc>
                  <a:txBody>
                    <a:bodyPr/>
                    <a:lstStyle/>
                    <a:p>
                      <a:r>
                        <a:rPr lang="en-US" sz="1500" u="sng" dirty="0"/>
                        <a:t>Resource</a:t>
                      </a:r>
                      <a:r>
                        <a:rPr lang="en-US" sz="1500" u="sng" baseline="0" dirty="0"/>
                        <a:t> Flows Statement</a:t>
                      </a:r>
                      <a:endParaRPr lang="en-US" sz="1500" u="sng" dirty="0"/>
                    </a:p>
                  </a:txBody>
                  <a:tcPr marL="68580" marR="68580" marT="34291" marB="34291"/>
                </a:tc>
                <a:extLst>
                  <a:ext uri="{0D108BD9-81ED-4DB2-BD59-A6C34878D82A}">
                    <a16:rowId xmlns:a16="http://schemas.microsoft.com/office/drawing/2014/main" val="1938411999"/>
                  </a:ext>
                </a:extLst>
              </a:tr>
              <a:tr h="739141">
                <a:tc>
                  <a:txBody>
                    <a:bodyPr/>
                    <a:lstStyle/>
                    <a:p>
                      <a:r>
                        <a:rPr lang="en-US" sz="1500" dirty="0"/>
                        <a:t>Current financial resources</a:t>
                      </a:r>
                    </a:p>
                  </a:txBody>
                  <a:tcPr marL="68580" marR="68580" marT="34291" marB="34291"/>
                </a:tc>
                <a:tc>
                  <a:txBody>
                    <a:bodyPr/>
                    <a:lstStyle/>
                    <a:p>
                      <a:r>
                        <a:rPr lang="en-US" sz="1500" dirty="0"/>
                        <a:t>Notes receivable</a:t>
                      </a:r>
                      <a:r>
                        <a:rPr lang="en-US" sz="1500" baseline="0" dirty="0"/>
                        <a:t> and nonspendable fund balance of $3,742,776</a:t>
                      </a:r>
                      <a:endParaRPr lang="en-US" sz="1500" dirty="0"/>
                    </a:p>
                  </a:txBody>
                  <a:tcPr marL="68580" marR="68580" marT="34291" marB="34291"/>
                </a:tc>
                <a:tc>
                  <a:txBody>
                    <a:bodyPr/>
                    <a:lstStyle/>
                    <a:p>
                      <a:r>
                        <a:rPr lang="en-US" sz="1500" dirty="0"/>
                        <a:t>No amounts recognized</a:t>
                      </a:r>
                    </a:p>
                  </a:txBody>
                  <a:tcPr marL="68580" marR="68580" marT="34291" marB="34291"/>
                </a:tc>
                <a:extLst>
                  <a:ext uri="{0D108BD9-81ED-4DB2-BD59-A6C34878D82A}">
                    <a16:rowId xmlns:a16="http://schemas.microsoft.com/office/drawing/2014/main" val="3768754284"/>
                  </a:ext>
                </a:extLst>
              </a:tr>
              <a:tr h="515621">
                <a:tc>
                  <a:txBody>
                    <a:bodyPr/>
                    <a:lstStyle/>
                    <a:p>
                      <a:r>
                        <a:rPr lang="en-US" sz="1500" dirty="0"/>
                        <a:t>Short-term financial resources</a:t>
                      </a:r>
                    </a:p>
                  </a:txBody>
                  <a:tcPr marL="68580" marR="68580" marT="34291" marB="34291"/>
                </a:tc>
                <a:tc>
                  <a:txBody>
                    <a:bodyPr/>
                    <a:lstStyle/>
                    <a:p>
                      <a:r>
                        <a:rPr lang="en-US" sz="1500" dirty="0"/>
                        <a:t>No amounts recognized</a:t>
                      </a:r>
                    </a:p>
                  </a:txBody>
                  <a:tcPr marL="68580" marR="68580" marT="34291" marB="342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Inflow of resources of $645,000</a:t>
                      </a:r>
                    </a:p>
                    <a:p>
                      <a:endParaRPr lang="en-US" sz="1500" dirty="0"/>
                    </a:p>
                  </a:txBody>
                  <a:tcPr marL="68580" marR="68580" marT="34291" marB="34291"/>
                </a:tc>
                <a:extLst>
                  <a:ext uri="{0D108BD9-81ED-4DB2-BD59-A6C34878D82A}">
                    <a16:rowId xmlns:a16="http://schemas.microsoft.com/office/drawing/2014/main" val="2266920691"/>
                  </a:ext>
                </a:extLst>
              </a:tr>
            </a:tbl>
          </a:graphicData>
        </a:graphic>
      </p:graphicFrame>
      <p:sp>
        <p:nvSpPr>
          <p:cNvPr id="3" name="TextBox 2">
            <a:extLst>
              <a:ext uri="{FF2B5EF4-FFF2-40B4-BE49-F238E27FC236}">
                <a16:creationId xmlns:a16="http://schemas.microsoft.com/office/drawing/2014/main" id="{AC50C189-76F4-4F47-9864-A7821E3B1921}"/>
              </a:ext>
            </a:extLst>
          </p:cNvPr>
          <p:cNvSpPr txBox="1"/>
          <p:nvPr/>
        </p:nvSpPr>
        <p:spPr>
          <a:xfrm>
            <a:off x="1199626" y="5178543"/>
            <a:ext cx="6895750" cy="923330"/>
          </a:xfrm>
          <a:prstGeom prst="rect">
            <a:avLst/>
          </a:prstGeom>
          <a:noFill/>
        </p:spPr>
        <p:txBody>
          <a:bodyPr wrap="square" rtlCol="0">
            <a:spAutoFit/>
          </a:bodyPr>
          <a:lstStyle/>
          <a:p>
            <a:r>
              <a:rPr lang="en-US" sz="1800" dirty="0">
                <a:effectLst/>
                <a:latin typeface="Segoe UI" panose="020B0502040204020203" pitchFamily="34" charset="0"/>
              </a:rPr>
              <a:t>Existing guidance does not address how to report notes receivables related to lending. This example assumes a choice to report an asset, rather than an outflow of resources, was made.</a:t>
            </a:r>
            <a:endParaRPr lang="en-US" sz="1800" dirty="0">
              <a:effectLst/>
              <a:latin typeface="Arial" panose="020B0604020202020204" pitchFamily="34" charset="0"/>
            </a:endParaRPr>
          </a:p>
        </p:txBody>
      </p:sp>
    </p:spTree>
    <p:extLst>
      <p:ext uri="{BB962C8B-B14F-4D97-AF65-F5344CB8AC3E}">
        <p14:creationId xmlns:p14="http://schemas.microsoft.com/office/powerpoint/2010/main" val="2318128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4065-A8C5-4740-ACFA-FB99069966B7}"/>
              </a:ext>
            </a:extLst>
          </p:cNvPr>
          <p:cNvSpPr>
            <a:spLocks noGrp="1"/>
          </p:cNvSpPr>
          <p:nvPr>
            <p:ph type="title"/>
          </p:nvPr>
        </p:nvSpPr>
        <p:spPr>
          <a:xfrm>
            <a:off x="499169" y="722571"/>
            <a:ext cx="7772400" cy="788471"/>
          </a:xfrm>
        </p:spPr>
        <p:txBody>
          <a:bodyPr/>
          <a:lstStyle/>
          <a:p>
            <a:pPr>
              <a:lnSpc>
                <a:spcPts val="3700"/>
              </a:lnSpc>
            </a:pPr>
            <a:r>
              <a:rPr lang="en-US" sz="3600" dirty="0">
                <a:solidFill>
                  <a:srgbClr val="355F9A"/>
                </a:solidFill>
              </a:rPr>
              <a:t>Recognition Example – Accrued Interest on Long-Term Debt</a:t>
            </a:r>
          </a:p>
        </p:txBody>
      </p:sp>
      <p:graphicFrame>
        <p:nvGraphicFramePr>
          <p:cNvPr id="5" name="Content Placeholder 4"/>
          <p:cNvGraphicFramePr>
            <a:graphicFrameLocks noGrp="1"/>
          </p:cNvGraphicFramePr>
          <p:nvPr>
            <p:ph sz="quarter" idx="14"/>
          </p:nvPr>
        </p:nvGraphicFramePr>
        <p:xfrm>
          <a:off x="317310" y="2391071"/>
          <a:ext cx="8452459" cy="2880366"/>
        </p:xfrm>
        <a:graphic>
          <a:graphicData uri="http://schemas.openxmlformats.org/drawingml/2006/table">
            <a:tbl>
              <a:tblPr firstRow="1" bandRow="1">
                <a:tableStyleId>{5C22544A-7EE6-4342-B048-85BDC9FD1C3A}</a:tableStyleId>
              </a:tblPr>
              <a:tblGrid>
                <a:gridCol w="1893627">
                  <a:extLst>
                    <a:ext uri="{9D8B030D-6E8A-4147-A177-3AD203B41FA5}">
                      <a16:colId xmlns:a16="http://schemas.microsoft.com/office/drawing/2014/main" val="4278066913"/>
                    </a:ext>
                  </a:extLst>
                </a:gridCol>
                <a:gridCol w="3336879">
                  <a:extLst>
                    <a:ext uri="{9D8B030D-6E8A-4147-A177-3AD203B41FA5}">
                      <a16:colId xmlns:a16="http://schemas.microsoft.com/office/drawing/2014/main" val="2344381134"/>
                    </a:ext>
                  </a:extLst>
                </a:gridCol>
                <a:gridCol w="3221953">
                  <a:extLst>
                    <a:ext uri="{9D8B030D-6E8A-4147-A177-3AD203B41FA5}">
                      <a16:colId xmlns:a16="http://schemas.microsoft.com/office/drawing/2014/main" val="3166638453"/>
                    </a:ext>
                  </a:extLst>
                </a:gridCol>
              </a:tblGrid>
              <a:tr h="1303020">
                <a:tc gridSpan="3">
                  <a:txBody>
                    <a:bodyPr/>
                    <a:lstStyle/>
                    <a:p>
                      <a:pPr algn="ctr"/>
                      <a:r>
                        <a:rPr lang="en-US" sz="1500" dirty="0"/>
                        <a:t>     Jan 1, 20XX balance:  $899,750</a:t>
                      </a:r>
                    </a:p>
                    <a:p>
                      <a:pPr algn="ctr"/>
                      <a:r>
                        <a:rPr lang="en-US" sz="1500" baseline="0" dirty="0"/>
                        <a:t>    </a:t>
                      </a:r>
                      <a:r>
                        <a:rPr lang="en-US" sz="1500" dirty="0"/>
                        <a:t> Accrued during</a:t>
                      </a:r>
                      <a:r>
                        <a:rPr lang="en-US" sz="1500" baseline="0" dirty="0"/>
                        <a:t> in the current</a:t>
                      </a:r>
                      <a:r>
                        <a:rPr lang="en-US" sz="1500" dirty="0"/>
                        <a:t> year:  $2,394,534</a:t>
                      </a:r>
                      <a:endParaRPr lang="en-US" sz="1500" baseline="0" dirty="0"/>
                    </a:p>
                    <a:p>
                      <a:pPr algn="ctr"/>
                      <a:r>
                        <a:rPr lang="en-US" sz="1500" baseline="0" dirty="0"/>
                        <a:t>     Paid during the current year:  $2,448,950</a:t>
                      </a:r>
                    </a:p>
                    <a:p>
                      <a:pPr algn="ctr"/>
                      <a:r>
                        <a:rPr lang="en-US" sz="1500" baseline="0" dirty="0"/>
                        <a:t> </a:t>
                      </a:r>
                      <a:r>
                        <a:rPr lang="en-US" sz="1500" dirty="0"/>
                        <a:t>    </a:t>
                      </a:r>
                      <a:r>
                        <a:rPr lang="en-US" sz="1500" baseline="0" dirty="0"/>
                        <a:t>Dec 31, 20XX balance:  $845,334</a:t>
                      </a:r>
                    </a:p>
                  </a:txBody>
                  <a:tcPr marL="68580" marR="68580" marT="34291" marB="34291"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8657017"/>
                  </a:ext>
                </a:extLst>
              </a:tr>
              <a:tr h="515621">
                <a:tc>
                  <a:txBody>
                    <a:bodyPr/>
                    <a:lstStyle/>
                    <a:p>
                      <a:r>
                        <a:rPr lang="en-US" sz="1500" u="sng" dirty="0"/>
                        <a:t>Recognition Approach</a:t>
                      </a:r>
                    </a:p>
                  </a:txBody>
                  <a:tcPr marL="68580" marR="68580" marT="34291" marB="34291"/>
                </a:tc>
                <a:tc>
                  <a:txBody>
                    <a:bodyPr/>
                    <a:lstStyle/>
                    <a:p>
                      <a:r>
                        <a:rPr lang="en-US" sz="1500" u="sng" dirty="0"/>
                        <a:t>Balance</a:t>
                      </a:r>
                      <a:r>
                        <a:rPr lang="en-US" sz="1500" u="sng" baseline="0" dirty="0"/>
                        <a:t> Sheet</a:t>
                      </a:r>
                      <a:endParaRPr lang="en-US" sz="1500" u="sng" dirty="0"/>
                    </a:p>
                  </a:txBody>
                  <a:tcPr marL="68580" marR="68580" marT="34291" marB="34291"/>
                </a:tc>
                <a:tc>
                  <a:txBody>
                    <a:bodyPr/>
                    <a:lstStyle/>
                    <a:p>
                      <a:r>
                        <a:rPr lang="en-US" sz="1500" u="sng" dirty="0"/>
                        <a:t>Resource</a:t>
                      </a:r>
                      <a:r>
                        <a:rPr lang="en-US" sz="1500" u="sng" baseline="0" dirty="0"/>
                        <a:t> Flows Statement</a:t>
                      </a:r>
                      <a:endParaRPr lang="en-US" sz="1500" u="sng" dirty="0"/>
                    </a:p>
                  </a:txBody>
                  <a:tcPr marL="68580" marR="68580" marT="34291" marB="34291"/>
                </a:tc>
                <a:extLst>
                  <a:ext uri="{0D108BD9-81ED-4DB2-BD59-A6C34878D82A}">
                    <a16:rowId xmlns:a16="http://schemas.microsoft.com/office/drawing/2014/main" val="1938411999"/>
                  </a:ext>
                </a:extLst>
              </a:tr>
              <a:tr h="515621">
                <a:tc>
                  <a:txBody>
                    <a:bodyPr/>
                    <a:lstStyle/>
                    <a:p>
                      <a:r>
                        <a:rPr lang="en-US" sz="1500" dirty="0"/>
                        <a:t>Current financial resources</a:t>
                      </a:r>
                    </a:p>
                  </a:txBody>
                  <a:tcPr marL="68580" marR="68580" marT="34291" marB="34291"/>
                </a:tc>
                <a:tc>
                  <a:txBody>
                    <a:bodyPr/>
                    <a:lstStyle/>
                    <a:p>
                      <a:r>
                        <a:rPr lang="en-US" sz="1500" dirty="0"/>
                        <a:t>No amounts recognized</a:t>
                      </a:r>
                    </a:p>
                  </a:txBody>
                  <a:tcPr marL="68580" marR="68580" marT="34291" marB="34291"/>
                </a:tc>
                <a:tc>
                  <a:txBody>
                    <a:bodyPr/>
                    <a:lstStyle/>
                    <a:p>
                      <a:r>
                        <a:rPr lang="en-US" sz="1500" dirty="0"/>
                        <a:t>Debt service expenditures</a:t>
                      </a:r>
                      <a:r>
                        <a:rPr lang="en-US" sz="1500" baseline="0" dirty="0"/>
                        <a:t> of $2,448,950</a:t>
                      </a:r>
                      <a:endParaRPr lang="en-US" sz="1500" dirty="0"/>
                    </a:p>
                  </a:txBody>
                  <a:tcPr marL="68580" marR="68580" marT="34291" marB="34291"/>
                </a:tc>
                <a:extLst>
                  <a:ext uri="{0D108BD9-81ED-4DB2-BD59-A6C34878D82A}">
                    <a16:rowId xmlns:a16="http://schemas.microsoft.com/office/drawing/2014/main" val="3768754284"/>
                  </a:ext>
                </a:extLst>
              </a:tr>
              <a:tr h="515621">
                <a:tc>
                  <a:txBody>
                    <a:bodyPr/>
                    <a:lstStyle/>
                    <a:p>
                      <a:r>
                        <a:rPr lang="en-US" sz="1500" dirty="0"/>
                        <a:t>Short-term financial resources</a:t>
                      </a:r>
                    </a:p>
                  </a:txBody>
                  <a:tcPr marL="68580" marR="68580" marT="34291" marB="34291"/>
                </a:tc>
                <a:tc>
                  <a:txBody>
                    <a:bodyPr/>
                    <a:lstStyle/>
                    <a:p>
                      <a:r>
                        <a:rPr lang="en-US" sz="1500" dirty="0"/>
                        <a:t>No amounts recognized</a:t>
                      </a:r>
                    </a:p>
                  </a:txBody>
                  <a:tcPr marL="68580" marR="68580" marT="34291" marB="34291"/>
                </a:tc>
                <a:tc>
                  <a:txBody>
                    <a:bodyPr/>
                    <a:lstStyle/>
                    <a:p>
                      <a:r>
                        <a:rPr lang="en-US" sz="1500" dirty="0"/>
                        <a:t>Outflows of resources of $2,448,950</a:t>
                      </a:r>
                    </a:p>
                    <a:p>
                      <a:endParaRPr lang="en-US" sz="1500" dirty="0"/>
                    </a:p>
                  </a:txBody>
                  <a:tcPr marL="68580" marR="68580" marT="34291" marB="34291"/>
                </a:tc>
                <a:extLst>
                  <a:ext uri="{0D108BD9-81ED-4DB2-BD59-A6C34878D82A}">
                    <a16:rowId xmlns:a16="http://schemas.microsoft.com/office/drawing/2014/main" val="2266920691"/>
                  </a:ext>
                </a:extLst>
              </a:tr>
            </a:tbl>
          </a:graphicData>
        </a:graphic>
      </p:graphicFrame>
    </p:spTree>
    <p:extLst>
      <p:ext uri="{BB962C8B-B14F-4D97-AF65-F5344CB8AC3E}">
        <p14:creationId xmlns:p14="http://schemas.microsoft.com/office/powerpoint/2010/main" val="3127421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4065-A8C5-4740-ACFA-FB99069966B7}"/>
              </a:ext>
            </a:extLst>
          </p:cNvPr>
          <p:cNvSpPr>
            <a:spLocks noGrp="1"/>
          </p:cNvSpPr>
          <p:nvPr>
            <p:ph type="title"/>
          </p:nvPr>
        </p:nvSpPr>
        <p:spPr>
          <a:xfrm>
            <a:off x="415279" y="982630"/>
            <a:ext cx="7772400" cy="788471"/>
          </a:xfrm>
        </p:spPr>
        <p:txBody>
          <a:bodyPr/>
          <a:lstStyle/>
          <a:p>
            <a:pPr>
              <a:lnSpc>
                <a:spcPts val="3700"/>
              </a:lnSpc>
            </a:pPr>
            <a:r>
              <a:rPr lang="en-US" sz="3600" dirty="0">
                <a:solidFill>
                  <a:srgbClr val="355F9A"/>
                </a:solidFill>
              </a:rPr>
              <a:t>Recognition Example – Tax Anticipation Notes Payable</a:t>
            </a:r>
          </a:p>
        </p:txBody>
      </p:sp>
      <p:graphicFrame>
        <p:nvGraphicFramePr>
          <p:cNvPr id="5" name="Content Placeholder 4"/>
          <p:cNvGraphicFramePr>
            <a:graphicFrameLocks noGrp="1"/>
          </p:cNvGraphicFramePr>
          <p:nvPr>
            <p:ph sz="quarter" idx="14"/>
          </p:nvPr>
        </p:nvGraphicFramePr>
        <p:xfrm>
          <a:off x="317310" y="2738085"/>
          <a:ext cx="8452459" cy="2822361"/>
        </p:xfrm>
        <a:graphic>
          <a:graphicData uri="http://schemas.openxmlformats.org/drawingml/2006/table">
            <a:tbl>
              <a:tblPr firstRow="1" bandRow="1">
                <a:tableStyleId>{5C22544A-7EE6-4342-B048-85BDC9FD1C3A}</a:tableStyleId>
              </a:tblPr>
              <a:tblGrid>
                <a:gridCol w="1893627">
                  <a:extLst>
                    <a:ext uri="{9D8B030D-6E8A-4147-A177-3AD203B41FA5}">
                      <a16:colId xmlns:a16="http://schemas.microsoft.com/office/drawing/2014/main" val="4278066913"/>
                    </a:ext>
                  </a:extLst>
                </a:gridCol>
                <a:gridCol w="3336879">
                  <a:extLst>
                    <a:ext uri="{9D8B030D-6E8A-4147-A177-3AD203B41FA5}">
                      <a16:colId xmlns:a16="http://schemas.microsoft.com/office/drawing/2014/main" val="2344381134"/>
                    </a:ext>
                  </a:extLst>
                </a:gridCol>
                <a:gridCol w="3221953">
                  <a:extLst>
                    <a:ext uri="{9D8B030D-6E8A-4147-A177-3AD203B41FA5}">
                      <a16:colId xmlns:a16="http://schemas.microsoft.com/office/drawing/2014/main" val="3166638453"/>
                    </a:ext>
                  </a:extLst>
                </a:gridCol>
              </a:tblGrid>
              <a:tr h="1084997">
                <a:tc gridSpan="3">
                  <a:txBody>
                    <a:bodyPr/>
                    <a:lstStyle/>
                    <a:p>
                      <a:pPr algn="ctr"/>
                      <a:r>
                        <a:rPr lang="en-US" sz="1500" dirty="0"/>
                        <a:t>     Jan 1, 20XX balance:  $4,000,000</a:t>
                      </a:r>
                    </a:p>
                    <a:p>
                      <a:pPr algn="ctr"/>
                      <a:r>
                        <a:rPr lang="en-US" sz="1500" dirty="0"/>
                        <a:t>     Repayments during</a:t>
                      </a:r>
                      <a:r>
                        <a:rPr lang="en-US" sz="1500" baseline="0" dirty="0"/>
                        <a:t> in the current</a:t>
                      </a:r>
                      <a:r>
                        <a:rPr lang="en-US" sz="1500" dirty="0"/>
                        <a:t> year:  $4,000,000</a:t>
                      </a:r>
                      <a:endParaRPr lang="en-US" sz="1500" baseline="0" dirty="0">
                        <a:highlight>
                          <a:srgbClr val="FFFF00"/>
                        </a:highlight>
                      </a:endParaRPr>
                    </a:p>
                    <a:p>
                      <a:pPr algn="ctr"/>
                      <a:r>
                        <a:rPr lang="en-US" sz="1500" baseline="0" dirty="0"/>
                        <a:t>     Borrowings during the current year:  $4,400,000</a:t>
                      </a:r>
                      <a:endParaRPr lang="en-US" sz="1500" dirty="0">
                        <a:highlight>
                          <a:srgbClr val="FFFF00"/>
                        </a:highlight>
                      </a:endParaRPr>
                    </a:p>
                    <a:p>
                      <a:pPr algn="ctr"/>
                      <a:r>
                        <a:rPr lang="en-US" sz="1500" dirty="0"/>
                        <a:t>     </a:t>
                      </a:r>
                      <a:r>
                        <a:rPr lang="en-US" sz="1500" baseline="0" dirty="0"/>
                        <a:t>Dec 31, 20XX balance:  $4,400,000</a:t>
                      </a:r>
                    </a:p>
                  </a:txBody>
                  <a:tcPr marL="68580" marR="68580" marT="34291" marB="34291"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8657017"/>
                  </a:ext>
                </a:extLst>
              </a:tr>
              <a:tr h="515621">
                <a:tc>
                  <a:txBody>
                    <a:bodyPr/>
                    <a:lstStyle/>
                    <a:p>
                      <a:r>
                        <a:rPr lang="en-US" sz="1500" u="sng" dirty="0"/>
                        <a:t>Recognition Approach</a:t>
                      </a:r>
                    </a:p>
                  </a:txBody>
                  <a:tcPr marL="68580" marR="68580" marT="34291" marB="34291"/>
                </a:tc>
                <a:tc>
                  <a:txBody>
                    <a:bodyPr/>
                    <a:lstStyle/>
                    <a:p>
                      <a:r>
                        <a:rPr lang="en-US" sz="1500" u="sng" dirty="0"/>
                        <a:t>Balance</a:t>
                      </a:r>
                      <a:r>
                        <a:rPr lang="en-US" sz="1500" u="sng" baseline="0" dirty="0"/>
                        <a:t> Sheet</a:t>
                      </a:r>
                      <a:endParaRPr lang="en-US" sz="1500" u="sng" dirty="0"/>
                    </a:p>
                  </a:txBody>
                  <a:tcPr marL="68580" marR="68580" marT="34291" marB="34291"/>
                </a:tc>
                <a:tc>
                  <a:txBody>
                    <a:bodyPr/>
                    <a:lstStyle/>
                    <a:p>
                      <a:r>
                        <a:rPr lang="en-US" sz="1500" u="sng" dirty="0"/>
                        <a:t>Resource</a:t>
                      </a:r>
                      <a:r>
                        <a:rPr lang="en-US" sz="1500" u="sng" baseline="0" dirty="0"/>
                        <a:t> Flows Statement</a:t>
                      </a:r>
                      <a:endParaRPr lang="en-US" sz="1500" u="sng" dirty="0"/>
                    </a:p>
                  </a:txBody>
                  <a:tcPr marL="68580" marR="68580" marT="34291" marB="34291"/>
                </a:tc>
                <a:extLst>
                  <a:ext uri="{0D108BD9-81ED-4DB2-BD59-A6C34878D82A}">
                    <a16:rowId xmlns:a16="http://schemas.microsoft.com/office/drawing/2014/main" val="1938411999"/>
                  </a:ext>
                </a:extLst>
              </a:tr>
              <a:tr h="515621">
                <a:tc>
                  <a:txBody>
                    <a:bodyPr/>
                    <a:lstStyle/>
                    <a:p>
                      <a:r>
                        <a:rPr lang="en-US" sz="1500" dirty="0"/>
                        <a:t>Current financial resources</a:t>
                      </a:r>
                    </a:p>
                  </a:txBody>
                  <a:tcPr marL="68580" marR="68580" marT="34291" marB="34291"/>
                </a:tc>
                <a:tc>
                  <a:txBody>
                    <a:bodyPr/>
                    <a:lstStyle/>
                    <a:p>
                      <a:r>
                        <a:rPr lang="en-US" sz="1500" dirty="0"/>
                        <a:t>Tax</a:t>
                      </a:r>
                      <a:r>
                        <a:rPr lang="en-US" sz="1500" baseline="0" dirty="0"/>
                        <a:t> anticipation note payable of $4,400,000</a:t>
                      </a:r>
                      <a:endParaRPr lang="en-US" sz="1500" dirty="0"/>
                    </a:p>
                  </a:txBody>
                  <a:tcPr marL="68580" marR="68580" marT="34291" marB="34291"/>
                </a:tc>
                <a:tc>
                  <a:txBody>
                    <a:bodyPr/>
                    <a:lstStyle/>
                    <a:p>
                      <a:r>
                        <a:rPr lang="en-US" sz="1500" dirty="0"/>
                        <a:t>No amounts recognized. </a:t>
                      </a:r>
                    </a:p>
                  </a:txBody>
                  <a:tcPr marL="68580" marR="68580" marT="34291" marB="34291"/>
                </a:tc>
                <a:extLst>
                  <a:ext uri="{0D108BD9-81ED-4DB2-BD59-A6C34878D82A}">
                    <a16:rowId xmlns:a16="http://schemas.microsoft.com/office/drawing/2014/main" val="3768754284"/>
                  </a:ext>
                </a:extLst>
              </a:tr>
              <a:tr h="685800">
                <a:tc>
                  <a:txBody>
                    <a:bodyPr/>
                    <a:lstStyle/>
                    <a:p>
                      <a:r>
                        <a:rPr lang="en-US" sz="1500" dirty="0"/>
                        <a:t>Short-term financial resources</a:t>
                      </a:r>
                    </a:p>
                  </a:txBody>
                  <a:tcPr marL="68580" marR="68580" marT="34291" marB="34291"/>
                </a:tc>
                <a:tc>
                  <a:txBody>
                    <a:bodyPr/>
                    <a:lstStyle/>
                    <a:p>
                      <a:r>
                        <a:rPr lang="en-US" sz="1500" dirty="0"/>
                        <a:t>Tax</a:t>
                      </a:r>
                      <a:r>
                        <a:rPr lang="en-US" sz="1500" baseline="0" dirty="0"/>
                        <a:t> anticipation note payable of $4,400,000</a:t>
                      </a:r>
                      <a:endParaRPr lang="en-US" sz="1500" dirty="0"/>
                    </a:p>
                  </a:txBody>
                  <a:tcPr marL="68580" marR="68580" marT="34291" marB="34291"/>
                </a:tc>
                <a:tc>
                  <a:txBody>
                    <a:bodyPr/>
                    <a:lstStyle/>
                    <a:p>
                      <a:r>
                        <a:rPr lang="en-US" sz="1500" dirty="0"/>
                        <a:t>No amounts recognized.  </a:t>
                      </a:r>
                    </a:p>
                    <a:p>
                      <a:endParaRPr lang="en-US" sz="1500" dirty="0"/>
                    </a:p>
                  </a:txBody>
                  <a:tcPr marL="68580" marR="68580" marT="34291" marB="34291"/>
                </a:tc>
                <a:extLst>
                  <a:ext uri="{0D108BD9-81ED-4DB2-BD59-A6C34878D82A}">
                    <a16:rowId xmlns:a16="http://schemas.microsoft.com/office/drawing/2014/main" val="2266920691"/>
                  </a:ext>
                </a:extLst>
              </a:tr>
            </a:tbl>
          </a:graphicData>
        </a:graphic>
      </p:graphicFrame>
    </p:spTree>
    <p:extLst>
      <p:ext uri="{BB962C8B-B14F-4D97-AF65-F5344CB8AC3E}">
        <p14:creationId xmlns:p14="http://schemas.microsoft.com/office/powerpoint/2010/main" val="2349487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4065-A8C5-4740-ACFA-FB99069966B7}"/>
              </a:ext>
            </a:extLst>
          </p:cNvPr>
          <p:cNvSpPr>
            <a:spLocks noGrp="1"/>
          </p:cNvSpPr>
          <p:nvPr>
            <p:ph type="title"/>
          </p:nvPr>
        </p:nvSpPr>
        <p:spPr/>
        <p:txBody>
          <a:bodyPr/>
          <a:lstStyle/>
          <a:p>
            <a:pPr>
              <a:lnSpc>
                <a:spcPts val="3700"/>
              </a:lnSpc>
            </a:pPr>
            <a:r>
              <a:rPr lang="en-US" sz="3600" dirty="0">
                <a:solidFill>
                  <a:srgbClr val="355F9A"/>
                </a:solidFill>
              </a:rPr>
              <a:t>Recognition Example – Postemployment Benefits</a:t>
            </a:r>
          </a:p>
        </p:txBody>
      </p:sp>
      <p:graphicFrame>
        <p:nvGraphicFramePr>
          <p:cNvPr id="5" name="Content Placeholder 4"/>
          <p:cNvGraphicFramePr>
            <a:graphicFrameLocks noGrp="1"/>
          </p:cNvGraphicFramePr>
          <p:nvPr>
            <p:ph sz="quarter" idx="14"/>
          </p:nvPr>
        </p:nvGraphicFramePr>
        <p:xfrm>
          <a:off x="409148" y="2548531"/>
          <a:ext cx="8561786" cy="2331945"/>
        </p:xfrm>
        <a:graphic>
          <a:graphicData uri="http://schemas.openxmlformats.org/drawingml/2006/table">
            <a:tbl>
              <a:tblPr firstRow="1" bandRow="1">
                <a:tableStyleId>{5C22544A-7EE6-4342-B048-85BDC9FD1C3A}</a:tableStyleId>
              </a:tblPr>
              <a:tblGrid>
                <a:gridCol w="2100947">
                  <a:extLst>
                    <a:ext uri="{9D8B030D-6E8A-4147-A177-3AD203B41FA5}">
                      <a16:colId xmlns:a16="http://schemas.microsoft.com/office/drawing/2014/main" val="4278066913"/>
                    </a:ext>
                  </a:extLst>
                </a:gridCol>
                <a:gridCol w="2861735">
                  <a:extLst>
                    <a:ext uri="{9D8B030D-6E8A-4147-A177-3AD203B41FA5}">
                      <a16:colId xmlns:a16="http://schemas.microsoft.com/office/drawing/2014/main" val="2344381134"/>
                    </a:ext>
                  </a:extLst>
                </a:gridCol>
                <a:gridCol w="3599104">
                  <a:extLst>
                    <a:ext uri="{9D8B030D-6E8A-4147-A177-3AD203B41FA5}">
                      <a16:colId xmlns:a16="http://schemas.microsoft.com/office/drawing/2014/main" val="3166638453"/>
                    </a:ext>
                  </a:extLst>
                </a:gridCol>
              </a:tblGrid>
              <a:tr h="525999">
                <a:tc gridSpan="3">
                  <a:txBody>
                    <a:bodyPr/>
                    <a:lstStyle/>
                    <a:p>
                      <a:pPr algn="ctr"/>
                      <a:r>
                        <a:rPr lang="en-US" sz="1500" dirty="0"/>
                        <a:t>     Pension plan is funded. Net pension liability is $826,333</a:t>
                      </a:r>
                      <a:r>
                        <a:rPr lang="en-US" sz="1500" baseline="0" dirty="0"/>
                        <a:t> at Dec 31, 20XX.</a:t>
                      </a:r>
                    </a:p>
                    <a:p>
                      <a:pPr algn="ctr"/>
                      <a:r>
                        <a:rPr lang="en-US" sz="1500" baseline="0" dirty="0"/>
                        <a:t>     OPEB plan is pay-as-you-go. Net OPEB liability is $42,785,037 at  Dec 31, 20XX.</a:t>
                      </a:r>
                      <a:endParaRPr lang="en-US" sz="1500" dirty="0"/>
                    </a:p>
                  </a:txBody>
                  <a:tcPr marL="68580" marR="68580" marT="34291" marB="34291"/>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8657017"/>
                  </a:ext>
                </a:extLst>
              </a:tr>
              <a:tr h="292101">
                <a:tc>
                  <a:txBody>
                    <a:bodyPr/>
                    <a:lstStyle/>
                    <a:p>
                      <a:r>
                        <a:rPr lang="en-US" sz="1500" u="sng" dirty="0"/>
                        <a:t>Recognition Approach</a:t>
                      </a:r>
                    </a:p>
                  </a:txBody>
                  <a:tcPr marL="68580" marR="68580" marT="34291" marB="34291"/>
                </a:tc>
                <a:tc>
                  <a:txBody>
                    <a:bodyPr/>
                    <a:lstStyle/>
                    <a:p>
                      <a:r>
                        <a:rPr lang="en-US" sz="1500" u="sng" dirty="0"/>
                        <a:t>Pension</a:t>
                      </a:r>
                    </a:p>
                  </a:txBody>
                  <a:tcPr marL="68580" marR="68580" marT="34291" marB="34291"/>
                </a:tc>
                <a:tc>
                  <a:txBody>
                    <a:bodyPr/>
                    <a:lstStyle/>
                    <a:p>
                      <a:r>
                        <a:rPr lang="en-US" sz="1500" u="sng" dirty="0"/>
                        <a:t>OPEB</a:t>
                      </a:r>
                    </a:p>
                  </a:txBody>
                  <a:tcPr marL="68580" marR="68580" marT="34291" marB="34291"/>
                </a:tc>
                <a:extLst>
                  <a:ext uri="{0D108BD9-81ED-4DB2-BD59-A6C34878D82A}">
                    <a16:rowId xmlns:a16="http://schemas.microsoft.com/office/drawing/2014/main" val="1938411999"/>
                  </a:ext>
                </a:extLst>
              </a:tr>
              <a:tr h="739141">
                <a:tc>
                  <a:txBody>
                    <a:bodyPr/>
                    <a:lstStyle/>
                    <a:p>
                      <a:r>
                        <a:rPr lang="en-US" sz="1500" dirty="0"/>
                        <a:t>Current financial resources</a:t>
                      </a:r>
                    </a:p>
                  </a:txBody>
                  <a:tcPr marL="68580" marR="68580" marT="34291" marB="34291"/>
                </a:tc>
                <a:tc>
                  <a:txBody>
                    <a:bodyPr/>
                    <a:lstStyle/>
                    <a:p>
                      <a:r>
                        <a:rPr lang="en-US" sz="1500" dirty="0"/>
                        <a:t>No liability. No amount normally</a:t>
                      </a:r>
                      <a:r>
                        <a:rPr lang="en-US" sz="1500" baseline="0" dirty="0"/>
                        <a:t> expected to be liquidated with available expendable resources.</a:t>
                      </a:r>
                      <a:endParaRPr lang="en-US" sz="1500" dirty="0"/>
                    </a:p>
                  </a:txBody>
                  <a:tcPr marL="68580" marR="68580" marT="34291" marB="34291"/>
                </a:tc>
                <a:tc>
                  <a:txBody>
                    <a:bodyPr/>
                    <a:lstStyle/>
                    <a:p>
                      <a:r>
                        <a:rPr lang="en-US" sz="1500" dirty="0"/>
                        <a:t>No liability. No amount normally</a:t>
                      </a:r>
                      <a:r>
                        <a:rPr lang="en-US" sz="1500" baseline="0" dirty="0"/>
                        <a:t> expected to be liquidated with available expendable resources.</a:t>
                      </a:r>
                      <a:endParaRPr lang="en-US" sz="1500" dirty="0"/>
                    </a:p>
                  </a:txBody>
                  <a:tcPr marL="68580" marR="68580" marT="34291" marB="34291"/>
                </a:tc>
                <a:extLst>
                  <a:ext uri="{0D108BD9-81ED-4DB2-BD59-A6C34878D82A}">
                    <a16:rowId xmlns:a16="http://schemas.microsoft.com/office/drawing/2014/main" val="3768754284"/>
                  </a:ext>
                </a:extLst>
              </a:tr>
              <a:tr h="515621">
                <a:tc>
                  <a:txBody>
                    <a:bodyPr/>
                    <a:lstStyle/>
                    <a:p>
                      <a:r>
                        <a:rPr lang="en-US" sz="1500" dirty="0"/>
                        <a:t>Short-term financial resources</a:t>
                      </a:r>
                    </a:p>
                  </a:txBody>
                  <a:tcPr marL="68580" marR="68580" marT="34291" marB="34291"/>
                </a:tc>
                <a:tc>
                  <a:txBody>
                    <a:bodyPr/>
                    <a:lstStyle/>
                    <a:p>
                      <a:r>
                        <a:rPr lang="en-US" sz="1500" dirty="0"/>
                        <a:t>No liability. No</a:t>
                      </a:r>
                      <a:r>
                        <a:rPr lang="en-US" sz="1500" baseline="0" dirty="0"/>
                        <a:t> amounts due.</a:t>
                      </a:r>
                      <a:endParaRPr lang="en-US" sz="1500" dirty="0"/>
                    </a:p>
                  </a:txBody>
                  <a:tcPr marL="68580" marR="68580" marT="34291" marB="34291"/>
                </a:tc>
                <a:tc>
                  <a:txBody>
                    <a:bodyPr/>
                    <a:lstStyle/>
                    <a:p>
                      <a:r>
                        <a:rPr lang="en-US" sz="1500" dirty="0"/>
                        <a:t>No liability. No</a:t>
                      </a:r>
                      <a:r>
                        <a:rPr lang="en-US" sz="1500" baseline="0" dirty="0"/>
                        <a:t> amounts due.</a:t>
                      </a:r>
                      <a:endParaRPr lang="en-US" sz="1500" dirty="0"/>
                    </a:p>
                    <a:p>
                      <a:endParaRPr lang="en-US" sz="1500" dirty="0"/>
                    </a:p>
                  </a:txBody>
                  <a:tcPr marL="68580" marR="68580" marT="34291" marB="34291"/>
                </a:tc>
                <a:extLst>
                  <a:ext uri="{0D108BD9-81ED-4DB2-BD59-A6C34878D82A}">
                    <a16:rowId xmlns:a16="http://schemas.microsoft.com/office/drawing/2014/main" val="2266920691"/>
                  </a:ext>
                </a:extLst>
              </a:tr>
            </a:tbl>
          </a:graphicData>
        </a:graphic>
      </p:graphicFrame>
    </p:spTree>
    <p:extLst>
      <p:ext uri="{BB962C8B-B14F-4D97-AF65-F5344CB8AC3E}">
        <p14:creationId xmlns:p14="http://schemas.microsoft.com/office/powerpoint/2010/main" val="1340974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92" y="2313947"/>
            <a:ext cx="8723727" cy="897252"/>
          </a:xfrm>
        </p:spPr>
        <p:txBody>
          <a:bodyPr>
            <a:noAutofit/>
          </a:bodyPr>
          <a:lstStyle/>
          <a:p>
            <a:r>
              <a:rPr lang="en-US" sz="3200"/>
              <a:t>Conceptual Framework: Recognition</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3</a:t>
            </a:fld>
            <a:endParaRPr lang="en-US"/>
          </a:p>
        </p:txBody>
      </p:sp>
    </p:spTree>
    <p:extLst>
      <p:ext uri="{BB962C8B-B14F-4D97-AF65-F5344CB8AC3E}">
        <p14:creationId xmlns:p14="http://schemas.microsoft.com/office/powerpoint/2010/main" val="3515279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4065-A8C5-4740-ACFA-FB99069966B7}"/>
              </a:ext>
            </a:extLst>
          </p:cNvPr>
          <p:cNvSpPr>
            <a:spLocks noGrp="1"/>
          </p:cNvSpPr>
          <p:nvPr>
            <p:ph type="title"/>
          </p:nvPr>
        </p:nvSpPr>
        <p:spPr>
          <a:xfrm>
            <a:off x="276837" y="840017"/>
            <a:ext cx="8452459" cy="788471"/>
          </a:xfrm>
        </p:spPr>
        <p:txBody>
          <a:bodyPr/>
          <a:lstStyle/>
          <a:p>
            <a:pPr>
              <a:lnSpc>
                <a:spcPts val="3700"/>
              </a:lnSpc>
            </a:pPr>
            <a:r>
              <a:rPr lang="en-US" sz="3600" dirty="0">
                <a:solidFill>
                  <a:srgbClr val="355F9A"/>
                </a:solidFill>
              </a:rPr>
              <a:t>Recognition Example – Bonds Payable</a:t>
            </a:r>
          </a:p>
        </p:txBody>
      </p:sp>
      <p:graphicFrame>
        <p:nvGraphicFramePr>
          <p:cNvPr id="5" name="Content Placeholder 4"/>
          <p:cNvGraphicFramePr>
            <a:graphicFrameLocks noGrp="1"/>
          </p:cNvGraphicFramePr>
          <p:nvPr>
            <p:ph sz="quarter" idx="14"/>
          </p:nvPr>
        </p:nvGraphicFramePr>
        <p:xfrm>
          <a:off x="336766" y="2196518"/>
          <a:ext cx="8452459" cy="2880366"/>
        </p:xfrm>
        <a:graphic>
          <a:graphicData uri="http://schemas.openxmlformats.org/drawingml/2006/table">
            <a:tbl>
              <a:tblPr firstRow="1" bandRow="1">
                <a:tableStyleId>{5C22544A-7EE6-4342-B048-85BDC9FD1C3A}</a:tableStyleId>
              </a:tblPr>
              <a:tblGrid>
                <a:gridCol w="1893627">
                  <a:extLst>
                    <a:ext uri="{9D8B030D-6E8A-4147-A177-3AD203B41FA5}">
                      <a16:colId xmlns:a16="http://schemas.microsoft.com/office/drawing/2014/main" val="4278066913"/>
                    </a:ext>
                  </a:extLst>
                </a:gridCol>
                <a:gridCol w="3336879">
                  <a:extLst>
                    <a:ext uri="{9D8B030D-6E8A-4147-A177-3AD203B41FA5}">
                      <a16:colId xmlns:a16="http://schemas.microsoft.com/office/drawing/2014/main" val="2344381134"/>
                    </a:ext>
                  </a:extLst>
                </a:gridCol>
                <a:gridCol w="3221953">
                  <a:extLst>
                    <a:ext uri="{9D8B030D-6E8A-4147-A177-3AD203B41FA5}">
                      <a16:colId xmlns:a16="http://schemas.microsoft.com/office/drawing/2014/main" val="3166638453"/>
                    </a:ext>
                  </a:extLst>
                </a:gridCol>
              </a:tblGrid>
              <a:tr h="1303020">
                <a:tc gridSpan="3">
                  <a:txBody>
                    <a:bodyPr/>
                    <a:lstStyle/>
                    <a:p>
                      <a:pPr algn="ctr"/>
                      <a:r>
                        <a:rPr lang="en-US" sz="1500" dirty="0"/>
                        <a:t>     Jan 1, 20XX balance:  $33,414,493</a:t>
                      </a:r>
                    </a:p>
                    <a:p>
                      <a:pPr algn="ctr"/>
                      <a:r>
                        <a:rPr lang="en-US" sz="1500" baseline="0" dirty="0"/>
                        <a:t>     Principal paid during the current year:  $8,331,457</a:t>
                      </a:r>
                      <a:endParaRPr lang="en-US" sz="1500" dirty="0"/>
                    </a:p>
                    <a:p>
                      <a:pPr algn="ctr"/>
                      <a:r>
                        <a:rPr lang="en-US" sz="1500" dirty="0"/>
                        <a:t>     </a:t>
                      </a:r>
                      <a:r>
                        <a:rPr lang="en-US" sz="1500" baseline="0" dirty="0"/>
                        <a:t>Dec 31, 20XX balance:  $25,083,036</a:t>
                      </a:r>
                    </a:p>
                  </a:txBody>
                  <a:tcPr marL="68580" marR="68580" marT="34291" marB="34291"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8657017"/>
                  </a:ext>
                </a:extLst>
              </a:tr>
              <a:tr h="515621">
                <a:tc>
                  <a:txBody>
                    <a:bodyPr/>
                    <a:lstStyle/>
                    <a:p>
                      <a:r>
                        <a:rPr lang="en-US" sz="1500" u="sng" dirty="0"/>
                        <a:t>Recognition Approach</a:t>
                      </a:r>
                    </a:p>
                  </a:txBody>
                  <a:tcPr marL="68580" marR="68580" marT="34291" marB="34291"/>
                </a:tc>
                <a:tc>
                  <a:txBody>
                    <a:bodyPr/>
                    <a:lstStyle/>
                    <a:p>
                      <a:r>
                        <a:rPr lang="en-US" sz="1500" u="sng" dirty="0"/>
                        <a:t>Balance</a:t>
                      </a:r>
                      <a:r>
                        <a:rPr lang="en-US" sz="1500" u="sng" baseline="0" dirty="0"/>
                        <a:t> Sheet</a:t>
                      </a:r>
                      <a:endParaRPr lang="en-US" sz="1500" u="sng" dirty="0"/>
                    </a:p>
                  </a:txBody>
                  <a:tcPr marL="68580" marR="68580" marT="34291" marB="34291"/>
                </a:tc>
                <a:tc>
                  <a:txBody>
                    <a:bodyPr/>
                    <a:lstStyle/>
                    <a:p>
                      <a:r>
                        <a:rPr lang="en-US" sz="1500" u="sng" dirty="0"/>
                        <a:t>Resource</a:t>
                      </a:r>
                      <a:r>
                        <a:rPr lang="en-US" sz="1500" u="sng" baseline="0" dirty="0"/>
                        <a:t> Flows Statement</a:t>
                      </a:r>
                      <a:endParaRPr lang="en-US" sz="1500" u="sng" dirty="0"/>
                    </a:p>
                  </a:txBody>
                  <a:tcPr marL="68580" marR="68580" marT="34291" marB="34291"/>
                </a:tc>
                <a:extLst>
                  <a:ext uri="{0D108BD9-81ED-4DB2-BD59-A6C34878D82A}">
                    <a16:rowId xmlns:a16="http://schemas.microsoft.com/office/drawing/2014/main" val="1938411999"/>
                  </a:ext>
                </a:extLst>
              </a:tr>
              <a:tr h="515621">
                <a:tc>
                  <a:txBody>
                    <a:bodyPr/>
                    <a:lstStyle/>
                    <a:p>
                      <a:r>
                        <a:rPr lang="en-US" sz="1500" dirty="0"/>
                        <a:t>Current financial resources</a:t>
                      </a:r>
                    </a:p>
                  </a:txBody>
                  <a:tcPr marL="68580" marR="68580" marT="34291" marB="34291"/>
                </a:tc>
                <a:tc>
                  <a:txBody>
                    <a:bodyPr/>
                    <a:lstStyle/>
                    <a:p>
                      <a:r>
                        <a:rPr lang="en-US" sz="1500" dirty="0"/>
                        <a:t>No amounts recognized</a:t>
                      </a:r>
                    </a:p>
                  </a:txBody>
                  <a:tcPr marL="68580" marR="68580" marT="34291" marB="34291"/>
                </a:tc>
                <a:tc>
                  <a:txBody>
                    <a:bodyPr/>
                    <a:lstStyle/>
                    <a:p>
                      <a:r>
                        <a:rPr lang="en-US" sz="1500" dirty="0"/>
                        <a:t>Expenditures</a:t>
                      </a:r>
                      <a:r>
                        <a:rPr lang="en-US" sz="1500" baseline="0" dirty="0"/>
                        <a:t> of $8,331,457</a:t>
                      </a:r>
                      <a:endParaRPr lang="en-US" sz="1500" dirty="0"/>
                    </a:p>
                  </a:txBody>
                  <a:tcPr marL="68580" marR="68580" marT="34291" marB="34291"/>
                </a:tc>
                <a:extLst>
                  <a:ext uri="{0D108BD9-81ED-4DB2-BD59-A6C34878D82A}">
                    <a16:rowId xmlns:a16="http://schemas.microsoft.com/office/drawing/2014/main" val="3768754284"/>
                  </a:ext>
                </a:extLst>
              </a:tr>
              <a:tr h="515621">
                <a:tc>
                  <a:txBody>
                    <a:bodyPr/>
                    <a:lstStyle/>
                    <a:p>
                      <a:r>
                        <a:rPr lang="en-US" sz="1500" dirty="0"/>
                        <a:t>Short-term financial resources</a:t>
                      </a:r>
                    </a:p>
                  </a:txBody>
                  <a:tcPr marL="68580" marR="68580" marT="34291" marB="34291"/>
                </a:tc>
                <a:tc>
                  <a:txBody>
                    <a:bodyPr/>
                    <a:lstStyle/>
                    <a:p>
                      <a:r>
                        <a:rPr lang="en-US" sz="1500" dirty="0"/>
                        <a:t>No amounts recognized</a:t>
                      </a:r>
                    </a:p>
                  </a:txBody>
                  <a:tcPr marL="68580" marR="68580" marT="34291" marB="34291"/>
                </a:tc>
                <a:tc>
                  <a:txBody>
                    <a:bodyPr/>
                    <a:lstStyle/>
                    <a:p>
                      <a:r>
                        <a:rPr lang="en-US" sz="1500" dirty="0"/>
                        <a:t>Outflows of resources of $8,331,457</a:t>
                      </a:r>
                    </a:p>
                    <a:p>
                      <a:endParaRPr lang="en-US" sz="1500" dirty="0"/>
                    </a:p>
                  </a:txBody>
                  <a:tcPr marL="68580" marR="68580" marT="34291" marB="34291"/>
                </a:tc>
                <a:extLst>
                  <a:ext uri="{0D108BD9-81ED-4DB2-BD59-A6C34878D82A}">
                    <a16:rowId xmlns:a16="http://schemas.microsoft.com/office/drawing/2014/main" val="2266920691"/>
                  </a:ext>
                </a:extLst>
              </a:tr>
            </a:tbl>
          </a:graphicData>
        </a:graphic>
      </p:graphicFrame>
    </p:spTree>
    <p:extLst>
      <p:ext uri="{BB962C8B-B14F-4D97-AF65-F5344CB8AC3E}">
        <p14:creationId xmlns:p14="http://schemas.microsoft.com/office/powerpoint/2010/main" val="2569889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D71E8BC-FE3C-4C14-9410-B83F73EA7CDB}"/>
              </a:ext>
            </a:extLst>
          </p:cNvPr>
          <p:cNvGraphicFramePr>
            <a:graphicFrameLocks noGrp="1"/>
          </p:cNvGraphicFramePr>
          <p:nvPr>
            <p:ph idx="1"/>
          </p:nvPr>
        </p:nvGraphicFramePr>
        <p:xfrm>
          <a:off x="461554" y="1628503"/>
          <a:ext cx="7743108" cy="3936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311091" y="395810"/>
            <a:ext cx="8832909" cy="897252"/>
          </a:xfrm>
        </p:spPr>
        <p:txBody>
          <a:bodyPr>
            <a:noAutofit/>
          </a:bodyPr>
          <a:lstStyle/>
          <a:p>
            <a:r>
              <a:rPr lang="en-US" sz="3200" dirty="0"/>
              <a:t>Tentative Decisions: Presentation of Governmental Funds</a:t>
            </a:r>
          </a:p>
        </p:txBody>
      </p:sp>
      <p:sp>
        <p:nvSpPr>
          <p:cNvPr id="5" name="Slide Number Placeholder 4"/>
          <p:cNvSpPr>
            <a:spLocks noGrp="1"/>
          </p:cNvSpPr>
          <p:nvPr>
            <p:ph type="sldNum" sz="quarter" idx="4"/>
          </p:nvPr>
        </p:nvSpPr>
        <p:spPr/>
        <p:txBody>
          <a:bodyPr/>
          <a:lstStyle/>
          <a:p>
            <a:pPr defTabSz="257175"/>
            <a:fld id="{B678A430-2B5E-9C4F-A94E-0139B75F11B5}" type="slidenum">
              <a:rPr lang="en-US">
                <a:latin typeface="Arial"/>
                <a:ea typeface="ＭＳ Ｐゴシック" pitchFamily="-64" charset="-128"/>
              </a:rPr>
              <a:pPr defTabSz="257175"/>
              <a:t>31</a:t>
            </a:fld>
            <a:endParaRPr lang="en-US">
              <a:latin typeface="Arial"/>
              <a:ea typeface="ＭＳ Ｐゴシック" pitchFamily="-64" charset="-128"/>
            </a:endParaRPr>
          </a:p>
        </p:txBody>
      </p:sp>
    </p:spTree>
    <p:extLst>
      <p:ext uri="{BB962C8B-B14F-4D97-AF65-F5344CB8AC3E}">
        <p14:creationId xmlns:p14="http://schemas.microsoft.com/office/powerpoint/2010/main" val="752231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983"/>
            <a:ext cx="9144000" cy="859030"/>
          </a:xfrm>
        </p:spPr>
        <p:txBody>
          <a:bodyPr>
            <a:noAutofit/>
          </a:bodyPr>
          <a:lstStyle/>
          <a:p>
            <a:r>
              <a:rPr lang="en-US" sz="2400" dirty="0"/>
              <a:t>Tentative Decisions: Proposed Statement of Short-Term Financial Resource Flows</a:t>
            </a:r>
          </a:p>
        </p:txBody>
      </p:sp>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32</a:t>
            </a:fld>
            <a:endParaRPr lang="en-US">
              <a:latin typeface="Arial"/>
              <a:ea typeface="ＭＳ Ｐゴシック" pitchFamily="-64" charset="-128"/>
            </a:endParaRPr>
          </a:p>
        </p:txBody>
      </p:sp>
      <p:pic>
        <p:nvPicPr>
          <p:cNvPr id="3" name="Picture 2">
            <a:extLst>
              <a:ext uri="{FF2B5EF4-FFF2-40B4-BE49-F238E27FC236}">
                <a16:creationId xmlns:a16="http://schemas.microsoft.com/office/drawing/2014/main" id="{C01B4E92-7FE6-46CC-B6D5-E976CC77A911}"/>
              </a:ext>
            </a:extLst>
          </p:cNvPr>
          <p:cNvPicPr>
            <a:picLocks noChangeAspect="1"/>
          </p:cNvPicPr>
          <p:nvPr/>
        </p:nvPicPr>
        <p:blipFill>
          <a:blip r:embed="rId3"/>
          <a:stretch>
            <a:fillRect/>
          </a:stretch>
        </p:blipFill>
        <p:spPr>
          <a:xfrm>
            <a:off x="378805" y="1057013"/>
            <a:ext cx="7677150" cy="5620624"/>
          </a:xfrm>
          <a:prstGeom prst="rect">
            <a:avLst/>
          </a:prstGeom>
        </p:spPr>
      </p:pic>
      <p:sp>
        <p:nvSpPr>
          <p:cNvPr id="6" name="Title 1">
            <a:extLst>
              <a:ext uri="{FF2B5EF4-FFF2-40B4-BE49-F238E27FC236}">
                <a16:creationId xmlns:a16="http://schemas.microsoft.com/office/drawing/2014/main" id="{65F9E9D2-3F79-4D48-8037-C0B77F3F0A28}"/>
              </a:ext>
            </a:extLst>
          </p:cNvPr>
          <p:cNvSpPr txBox="1">
            <a:spLocks/>
          </p:cNvSpPr>
          <p:nvPr/>
        </p:nvSpPr>
        <p:spPr bwMode="auto">
          <a:xfrm>
            <a:off x="1635215" y="1916043"/>
            <a:ext cx="2105604" cy="1105392"/>
          </a:xfrm>
          <a:prstGeom prst="rect">
            <a:avLst/>
          </a:prstGeom>
          <a:solidFill>
            <a:schemeClr val="accent2">
              <a:lumMod val="20000"/>
              <a:lumOff val="80000"/>
            </a:schemeClr>
          </a:solidFill>
          <a:ln w="9525">
            <a:solidFill>
              <a:schemeClr val="accent2">
                <a:lumMod val="75000"/>
              </a:schemeClr>
            </a:solidFill>
            <a:miter lim="800000"/>
            <a:headEnd/>
            <a:tailEnd/>
          </a:ln>
        </p:spPr>
        <p:txBody>
          <a:bodyPr vert="horz" wrap="square" lIns="91440" tIns="0" rIns="0" bIns="0" numCol="1" anchor="ctr" anchorCtr="0" compatLnSpc="1">
            <a:prstTxWarp prst="textNoShape">
              <a:avLst/>
            </a:prstTxWarp>
            <a:noAutofit/>
          </a:bodyPr>
          <a:lstStyle>
            <a:lvl1pPr algn="l" rtl="0" eaLnBrk="1" fontAlgn="base" hangingPunct="1">
              <a:lnSpc>
                <a:spcPts val="3700"/>
              </a:lnSpc>
              <a:spcBef>
                <a:spcPct val="0"/>
              </a:spcBef>
              <a:spcAft>
                <a:spcPct val="0"/>
              </a:spcAft>
              <a:defRPr sz="3600" b="1" kern="1200">
                <a:solidFill>
                  <a:srgbClr val="355F9A"/>
                </a:solidFill>
                <a:effectLst/>
                <a:latin typeface="Arial" charset="0"/>
                <a:ea typeface="Arial" charset="0"/>
                <a:cs typeface="Arial" charset="0"/>
              </a:defRPr>
            </a:lvl1pPr>
            <a:lvl2pPr algn="l" rtl="0" eaLnBrk="1" fontAlgn="base" hangingPunct="1">
              <a:lnSpc>
                <a:spcPts val="3500"/>
              </a:lnSpc>
              <a:spcBef>
                <a:spcPct val="0"/>
              </a:spcBef>
              <a:spcAft>
                <a:spcPct val="0"/>
              </a:spcAft>
              <a:defRPr sz="3400">
                <a:solidFill>
                  <a:srgbClr val="32607E"/>
                </a:solidFill>
                <a:latin typeface="Arial" charset="0"/>
                <a:cs typeface="Arial" charset="0"/>
              </a:defRPr>
            </a:lvl2pPr>
            <a:lvl3pPr algn="l" rtl="0" eaLnBrk="1" fontAlgn="base" hangingPunct="1">
              <a:lnSpc>
                <a:spcPts val="3500"/>
              </a:lnSpc>
              <a:spcBef>
                <a:spcPct val="0"/>
              </a:spcBef>
              <a:spcAft>
                <a:spcPct val="0"/>
              </a:spcAft>
              <a:defRPr sz="3400">
                <a:solidFill>
                  <a:srgbClr val="32607E"/>
                </a:solidFill>
                <a:latin typeface="Arial" charset="0"/>
                <a:cs typeface="Arial" charset="0"/>
              </a:defRPr>
            </a:lvl3pPr>
            <a:lvl4pPr algn="l" rtl="0" eaLnBrk="1" fontAlgn="base" hangingPunct="1">
              <a:lnSpc>
                <a:spcPts val="3500"/>
              </a:lnSpc>
              <a:spcBef>
                <a:spcPct val="0"/>
              </a:spcBef>
              <a:spcAft>
                <a:spcPct val="0"/>
              </a:spcAft>
              <a:defRPr sz="3400">
                <a:solidFill>
                  <a:srgbClr val="32607E"/>
                </a:solidFill>
                <a:latin typeface="Arial" charset="0"/>
                <a:cs typeface="Arial" charset="0"/>
              </a:defRPr>
            </a:lvl4pPr>
            <a:lvl5pPr algn="l" rtl="0" eaLnBrk="1" fontAlgn="base" hangingPunct="1">
              <a:lnSpc>
                <a:spcPts val="3500"/>
              </a:lnSpc>
              <a:spcBef>
                <a:spcPct val="0"/>
              </a:spcBef>
              <a:spcAft>
                <a:spcPct val="0"/>
              </a:spcAft>
              <a:defRPr sz="3400">
                <a:solidFill>
                  <a:srgbClr val="32607E"/>
                </a:solidFill>
                <a:latin typeface="Arial" charset="0"/>
                <a:cs typeface="Arial" charset="0"/>
              </a:defRPr>
            </a:lvl5pPr>
            <a:lvl6pPr marL="457200" algn="l" rtl="0" eaLnBrk="1" fontAlgn="base" hangingPunct="1">
              <a:spcBef>
                <a:spcPct val="0"/>
              </a:spcBef>
              <a:spcAft>
                <a:spcPct val="0"/>
              </a:spcAft>
              <a:defRPr sz="3600" b="1">
                <a:solidFill>
                  <a:schemeClr val="tx1"/>
                </a:solidFill>
                <a:latin typeface="Arial" charset="0"/>
                <a:cs typeface="Arial" charset="0"/>
              </a:defRPr>
            </a:lvl6pPr>
            <a:lvl7pPr marL="914400" algn="l" rtl="0" eaLnBrk="1" fontAlgn="base" hangingPunct="1">
              <a:spcBef>
                <a:spcPct val="0"/>
              </a:spcBef>
              <a:spcAft>
                <a:spcPct val="0"/>
              </a:spcAft>
              <a:defRPr sz="3600" b="1">
                <a:solidFill>
                  <a:schemeClr val="tx1"/>
                </a:solidFill>
                <a:latin typeface="Arial" charset="0"/>
                <a:cs typeface="Arial" charset="0"/>
              </a:defRPr>
            </a:lvl7pPr>
            <a:lvl8pPr marL="1371600" algn="l" rtl="0" eaLnBrk="1" fontAlgn="base" hangingPunct="1">
              <a:spcBef>
                <a:spcPct val="0"/>
              </a:spcBef>
              <a:spcAft>
                <a:spcPct val="0"/>
              </a:spcAft>
              <a:defRPr sz="3600" b="1">
                <a:solidFill>
                  <a:schemeClr val="tx1"/>
                </a:solidFill>
                <a:latin typeface="Arial" charset="0"/>
                <a:cs typeface="Arial" charset="0"/>
              </a:defRPr>
            </a:lvl8pPr>
            <a:lvl9pPr marL="1828800" algn="l" rtl="0" eaLnBrk="1" fontAlgn="base" hangingPunct="1">
              <a:spcBef>
                <a:spcPct val="0"/>
              </a:spcBef>
              <a:spcAft>
                <a:spcPct val="0"/>
              </a:spcAft>
              <a:defRPr sz="3600" b="1">
                <a:solidFill>
                  <a:schemeClr val="tx1"/>
                </a:solidFill>
                <a:latin typeface="Arial" charset="0"/>
                <a:cs typeface="Arial" charset="0"/>
              </a:defRPr>
            </a:lvl9pPr>
          </a:lstStyle>
          <a:p>
            <a:pPr>
              <a:lnSpc>
                <a:spcPct val="100000"/>
              </a:lnSpc>
            </a:pPr>
            <a:r>
              <a:rPr lang="en-US" sz="2000" dirty="0"/>
              <a:t>Current and Noncurrent Activity Format</a:t>
            </a:r>
          </a:p>
        </p:txBody>
      </p:sp>
    </p:spTree>
    <p:extLst>
      <p:ext uri="{BB962C8B-B14F-4D97-AF65-F5344CB8AC3E}">
        <p14:creationId xmlns:p14="http://schemas.microsoft.com/office/powerpoint/2010/main" val="217241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4065-A8C5-4740-ACFA-FB99069966B7}"/>
              </a:ext>
            </a:extLst>
          </p:cNvPr>
          <p:cNvSpPr>
            <a:spLocks noGrp="1"/>
          </p:cNvSpPr>
          <p:nvPr>
            <p:ph type="title"/>
          </p:nvPr>
        </p:nvSpPr>
        <p:spPr/>
        <p:txBody>
          <a:bodyPr/>
          <a:lstStyle/>
          <a:p>
            <a:pPr>
              <a:lnSpc>
                <a:spcPts val="3700"/>
              </a:lnSpc>
            </a:pPr>
            <a:r>
              <a:rPr lang="en-US" sz="3600" dirty="0">
                <a:solidFill>
                  <a:srgbClr val="355F9A"/>
                </a:solidFill>
              </a:rPr>
              <a:t>Proposals: Management’s discussion and analysis</a:t>
            </a:r>
          </a:p>
        </p:txBody>
      </p:sp>
      <p:graphicFrame>
        <p:nvGraphicFramePr>
          <p:cNvPr id="5" name="Content Placeholder 3">
            <a:extLst>
              <a:ext uri="{FF2B5EF4-FFF2-40B4-BE49-F238E27FC236}">
                <a16:creationId xmlns:a16="http://schemas.microsoft.com/office/drawing/2014/main" id="{CD1488BA-2B3A-4E30-9250-DFB8D4778C2D}"/>
              </a:ext>
            </a:extLst>
          </p:cNvPr>
          <p:cNvGraphicFramePr>
            <a:graphicFrameLocks/>
          </p:cNvGraphicFramePr>
          <p:nvPr/>
        </p:nvGraphicFramePr>
        <p:xfrm>
          <a:off x="228657" y="2004307"/>
          <a:ext cx="8561387" cy="3454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0308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4065-A8C5-4740-ACFA-FB99069966B7}"/>
              </a:ext>
            </a:extLst>
          </p:cNvPr>
          <p:cNvSpPr>
            <a:spLocks noGrp="1"/>
          </p:cNvSpPr>
          <p:nvPr>
            <p:ph type="title"/>
          </p:nvPr>
        </p:nvSpPr>
        <p:spPr>
          <a:xfrm>
            <a:off x="499168" y="487680"/>
            <a:ext cx="8116325" cy="788471"/>
          </a:xfrm>
        </p:spPr>
        <p:txBody>
          <a:bodyPr/>
          <a:lstStyle/>
          <a:p>
            <a:pPr>
              <a:lnSpc>
                <a:spcPts val="3700"/>
              </a:lnSpc>
            </a:pPr>
            <a:r>
              <a:rPr lang="en-US" sz="3600" dirty="0">
                <a:solidFill>
                  <a:srgbClr val="355F9A"/>
                </a:solidFill>
              </a:rPr>
              <a:t>Proposals: Management’s discussion and analysis (continued)</a:t>
            </a:r>
          </a:p>
        </p:txBody>
      </p:sp>
      <p:graphicFrame>
        <p:nvGraphicFramePr>
          <p:cNvPr id="5" name="Content Placeholder 3">
            <a:extLst>
              <a:ext uri="{FF2B5EF4-FFF2-40B4-BE49-F238E27FC236}">
                <a16:creationId xmlns:a16="http://schemas.microsoft.com/office/drawing/2014/main" id="{CD1488BA-2B3A-4E30-9250-DFB8D4778C2D}"/>
              </a:ext>
            </a:extLst>
          </p:cNvPr>
          <p:cNvGraphicFramePr>
            <a:graphicFrameLocks/>
          </p:cNvGraphicFramePr>
          <p:nvPr/>
        </p:nvGraphicFramePr>
        <p:xfrm>
          <a:off x="177857" y="1918266"/>
          <a:ext cx="8561387" cy="3454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5045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4065-A8C5-4740-ACFA-FB99069966B7}"/>
              </a:ext>
            </a:extLst>
          </p:cNvPr>
          <p:cNvSpPr>
            <a:spLocks noGrp="1"/>
          </p:cNvSpPr>
          <p:nvPr>
            <p:ph type="title"/>
          </p:nvPr>
        </p:nvSpPr>
        <p:spPr/>
        <p:txBody>
          <a:bodyPr wrap="square" anchor="ctr">
            <a:normAutofit fontScale="90000"/>
          </a:bodyPr>
          <a:lstStyle/>
          <a:p>
            <a:pPr>
              <a:lnSpc>
                <a:spcPts val="3700"/>
              </a:lnSpc>
            </a:pPr>
            <a:r>
              <a:rPr lang="en-US" sz="4000" dirty="0"/>
              <a:t>Proposals: Management’s discussion and analysis (continued)</a:t>
            </a:r>
            <a:endParaRPr lang="en-US" sz="3600" dirty="0"/>
          </a:p>
        </p:txBody>
      </p:sp>
      <p:graphicFrame>
        <p:nvGraphicFramePr>
          <p:cNvPr id="5" name="Content Placeholder 3">
            <a:extLst>
              <a:ext uri="{FF2B5EF4-FFF2-40B4-BE49-F238E27FC236}">
                <a16:creationId xmlns:a16="http://schemas.microsoft.com/office/drawing/2014/main" id="{CD1488BA-2B3A-4E30-9250-DFB8D4778C2D}"/>
              </a:ext>
            </a:extLst>
          </p:cNvPr>
          <p:cNvGraphicFramePr>
            <a:graphicFrameLocks/>
          </p:cNvGraphicFramePr>
          <p:nvPr>
            <p:extLst>
              <p:ext uri="{D42A27DB-BD31-4B8C-83A1-F6EECF244321}">
                <p14:modId xmlns:p14="http://schemas.microsoft.com/office/powerpoint/2010/main" val="74584070"/>
              </p:ext>
            </p:extLst>
          </p:nvPr>
        </p:nvGraphicFramePr>
        <p:xfrm>
          <a:off x="270508" y="1619074"/>
          <a:ext cx="8286264" cy="443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5384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4065-A8C5-4740-ACFA-FB99069966B7}"/>
              </a:ext>
            </a:extLst>
          </p:cNvPr>
          <p:cNvSpPr>
            <a:spLocks noGrp="1"/>
          </p:cNvSpPr>
          <p:nvPr>
            <p:ph type="title"/>
          </p:nvPr>
        </p:nvSpPr>
        <p:spPr>
          <a:xfrm>
            <a:off x="530615" y="527179"/>
            <a:ext cx="8082769" cy="788471"/>
          </a:xfrm>
        </p:spPr>
        <p:txBody>
          <a:bodyPr/>
          <a:lstStyle/>
          <a:p>
            <a:pPr>
              <a:lnSpc>
                <a:spcPts val="3700"/>
              </a:lnSpc>
            </a:pPr>
            <a:r>
              <a:rPr lang="en-US" sz="3600" dirty="0">
                <a:solidFill>
                  <a:srgbClr val="355F9A"/>
                </a:solidFill>
              </a:rPr>
              <a:t>Proposals: Management’s discussion and analysis (continued)</a:t>
            </a:r>
          </a:p>
        </p:txBody>
      </p:sp>
      <p:sp>
        <p:nvSpPr>
          <p:cNvPr id="6" name="Slide Number Placeholder 5">
            <a:extLst>
              <a:ext uri="{FF2B5EF4-FFF2-40B4-BE49-F238E27FC236}">
                <a16:creationId xmlns:a16="http://schemas.microsoft.com/office/drawing/2014/main" id="{A536FC3B-D93D-468A-A29D-5600AC298B2E}"/>
              </a:ext>
            </a:extLst>
          </p:cNvPr>
          <p:cNvSpPr>
            <a:spLocks noGrp="1"/>
          </p:cNvSpPr>
          <p:nvPr>
            <p:ph type="sldNum" sz="quarter" idx="16"/>
          </p:nvPr>
        </p:nvSpPr>
        <p:spPr/>
        <p:txBody>
          <a:bodyPr/>
          <a:lstStyle/>
          <a:p>
            <a:r>
              <a:rPr lang="en-US" dirty="0"/>
              <a:t>#AICPAgaac</a:t>
            </a:r>
          </a:p>
        </p:txBody>
      </p:sp>
      <p:graphicFrame>
        <p:nvGraphicFramePr>
          <p:cNvPr id="5" name="Content Placeholder 3">
            <a:extLst>
              <a:ext uri="{FF2B5EF4-FFF2-40B4-BE49-F238E27FC236}">
                <a16:creationId xmlns:a16="http://schemas.microsoft.com/office/drawing/2014/main" id="{CD1488BA-2B3A-4E30-9250-DFB8D4778C2D}"/>
              </a:ext>
            </a:extLst>
          </p:cNvPr>
          <p:cNvGraphicFramePr>
            <a:graphicFrameLocks/>
          </p:cNvGraphicFramePr>
          <p:nvPr/>
        </p:nvGraphicFramePr>
        <p:xfrm>
          <a:off x="352482" y="1691487"/>
          <a:ext cx="8439039" cy="3632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5090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4065-A8C5-4740-ACFA-FB99069966B7}"/>
              </a:ext>
            </a:extLst>
          </p:cNvPr>
          <p:cNvSpPr>
            <a:spLocks noGrp="1"/>
          </p:cNvSpPr>
          <p:nvPr>
            <p:ph type="title"/>
          </p:nvPr>
        </p:nvSpPr>
        <p:spPr/>
        <p:txBody>
          <a:bodyPr wrap="square" anchor="ctr">
            <a:normAutofit/>
          </a:bodyPr>
          <a:lstStyle/>
          <a:p>
            <a:r>
              <a:rPr lang="en-US" sz="3600" dirty="0"/>
              <a:t>Other Proposals</a:t>
            </a:r>
          </a:p>
        </p:txBody>
      </p:sp>
      <p:graphicFrame>
        <p:nvGraphicFramePr>
          <p:cNvPr id="5" name="Content Placeholder 3">
            <a:extLst>
              <a:ext uri="{FF2B5EF4-FFF2-40B4-BE49-F238E27FC236}">
                <a16:creationId xmlns:a16="http://schemas.microsoft.com/office/drawing/2014/main" id="{D9005BAF-20EB-4057-99D2-7FF42D26C294}"/>
              </a:ext>
            </a:extLst>
          </p:cNvPr>
          <p:cNvGraphicFramePr>
            <a:graphicFrameLocks noGrp="1"/>
          </p:cNvGraphicFramePr>
          <p:nvPr>
            <p:ph idx="1"/>
            <p:extLst>
              <p:ext uri="{D42A27DB-BD31-4B8C-83A1-F6EECF244321}">
                <p14:modId xmlns:p14="http://schemas.microsoft.com/office/powerpoint/2010/main" val="1005815669"/>
              </p:ext>
            </p:extLst>
          </p:nvPr>
        </p:nvGraphicFramePr>
        <p:xfrm>
          <a:off x="243417" y="1653119"/>
          <a:ext cx="8559800" cy="4461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9817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4065-A8C5-4740-ACFA-FB99069966B7}"/>
              </a:ext>
            </a:extLst>
          </p:cNvPr>
          <p:cNvSpPr>
            <a:spLocks noGrp="1"/>
          </p:cNvSpPr>
          <p:nvPr>
            <p:ph type="title"/>
          </p:nvPr>
        </p:nvSpPr>
        <p:spPr/>
        <p:txBody>
          <a:bodyPr wrap="square" anchor="ctr">
            <a:normAutofit/>
          </a:bodyPr>
          <a:lstStyle/>
          <a:p>
            <a:pPr>
              <a:lnSpc>
                <a:spcPts val="3700"/>
              </a:lnSpc>
            </a:pPr>
            <a:r>
              <a:rPr lang="en-US" sz="3600" dirty="0"/>
              <a:t>Other Proposals (continued)</a:t>
            </a:r>
          </a:p>
        </p:txBody>
      </p:sp>
      <p:graphicFrame>
        <p:nvGraphicFramePr>
          <p:cNvPr id="5" name="Content Placeholder 3">
            <a:extLst>
              <a:ext uri="{FF2B5EF4-FFF2-40B4-BE49-F238E27FC236}">
                <a16:creationId xmlns:a16="http://schemas.microsoft.com/office/drawing/2014/main" id="{00C9535B-A049-4536-B6EA-1369F5CFAAD6}"/>
              </a:ext>
            </a:extLst>
          </p:cNvPr>
          <p:cNvGraphicFramePr>
            <a:graphicFrameLocks noGrp="1"/>
          </p:cNvGraphicFramePr>
          <p:nvPr>
            <p:ph idx="1"/>
            <p:extLst>
              <p:ext uri="{D42A27DB-BD31-4B8C-83A1-F6EECF244321}">
                <p14:modId xmlns:p14="http://schemas.microsoft.com/office/powerpoint/2010/main" val="3806634530"/>
              </p:ext>
            </p:extLst>
          </p:nvPr>
        </p:nvGraphicFramePr>
        <p:xfrm>
          <a:off x="171974" y="1872826"/>
          <a:ext cx="8800051" cy="3346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hidden="1">
            <a:extLst>
              <a:ext uri="{FF2B5EF4-FFF2-40B4-BE49-F238E27FC236}">
                <a16:creationId xmlns:a16="http://schemas.microsoft.com/office/drawing/2014/main" id="{A536FC3B-D93D-468A-A29D-5600AC298B2E}"/>
              </a:ext>
            </a:extLst>
          </p:cNvPr>
          <p:cNvSpPr>
            <a:spLocks noGrp="1"/>
          </p:cNvSpPr>
          <p:nvPr>
            <p:ph type="sldNum" sz="quarter" idx="12"/>
          </p:nvPr>
        </p:nvSpPr>
        <p:spPr/>
        <p:txBody>
          <a:bodyPr anchor="ctr">
            <a:normAutofit/>
          </a:bodyPr>
          <a:lstStyle/>
          <a:p>
            <a:pPr>
              <a:spcAft>
                <a:spcPts val="800"/>
              </a:spcAft>
            </a:pPr>
            <a:r>
              <a:rPr lang="en-US"/>
              <a:t>#AICPAgaac</a:t>
            </a:r>
          </a:p>
        </p:txBody>
      </p:sp>
    </p:spTree>
    <p:extLst>
      <p:ext uri="{BB962C8B-B14F-4D97-AF65-F5344CB8AC3E}">
        <p14:creationId xmlns:p14="http://schemas.microsoft.com/office/powerpoint/2010/main" val="318304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98966" y="409281"/>
            <a:ext cx="8146067" cy="591353"/>
          </a:xfrm>
        </p:spPr>
        <p:txBody>
          <a:bodyPr anchor="b"/>
          <a:lstStyle/>
          <a:p>
            <a:r>
              <a:rPr lang="en-US" sz="3600" dirty="0">
                <a:solidFill>
                  <a:srgbClr val="355F9A"/>
                </a:solidFill>
              </a:rPr>
              <a:t>Proposals: Proprietary Funds</a:t>
            </a:r>
          </a:p>
        </p:txBody>
      </p:sp>
      <p:sp>
        <p:nvSpPr>
          <p:cNvPr id="9" name="Text Placeholder 8"/>
          <p:cNvSpPr>
            <a:spLocks noGrp="1"/>
          </p:cNvSpPr>
          <p:nvPr>
            <p:ph sz="quarter" idx="14"/>
          </p:nvPr>
        </p:nvSpPr>
        <p:spPr>
          <a:xfrm>
            <a:off x="498966" y="1320759"/>
            <a:ext cx="7822796" cy="4157252"/>
          </a:xfrm>
        </p:spPr>
        <p:txBody>
          <a:bodyPr/>
          <a:lstStyle/>
          <a:p>
            <a:r>
              <a:rPr lang="en-US" sz="2400" dirty="0"/>
              <a:t>Statement of Revenues, Expenses, and Changes in Fund Net Position</a:t>
            </a:r>
          </a:p>
          <a:p>
            <a:pPr lvl="1"/>
            <a:r>
              <a:rPr lang="en-US" sz="2200" dirty="0"/>
              <a:t>Continue separate presentation of operating and nonoperating revenues and expenses </a:t>
            </a:r>
          </a:p>
          <a:p>
            <a:pPr marL="55561" lvl="1" indent="0">
              <a:buNone/>
            </a:pPr>
            <a:r>
              <a:rPr lang="en-US" sz="2200" u="sng" dirty="0"/>
              <a:t>AND</a:t>
            </a:r>
          </a:p>
          <a:p>
            <a:pPr lvl="1"/>
            <a:r>
              <a:rPr lang="en-US" sz="2200" dirty="0"/>
              <a:t>New definition/description proposed for operating and nonoperating revenues and expenses to increase comparability in reporting</a:t>
            </a:r>
          </a:p>
        </p:txBody>
      </p:sp>
    </p:spTree>
    <p:extLst>
      <p:ext uri="{BB962C8B-B14F-4D97-AF65-F5344CB8AC3E}">
        <p14:creationId xmlns:p14="http://schemas.microsoft.com/office/powerpoint/2010/main" val="670465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fontScale="90000"/>
          </a:bodyPr>
          <a:lstStyle/>
          <a:p>
            <a:r>
              <a:rPr lang="en-US"/>
              <a:t>Exposure Draft: </a:t>
            </a:r>
            <a:r>
              <a:rPr lang="en-US" i="1"/>
              <a:t>Recognition of Elements of Financial Statements</a:t>
            </a:r>
            <a:endParaRPr lang="en-US"/>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4</a:t>
            </a:fld>
            <a:endParaRPr lang="en-US">
              <a:latin typeface="Arial"/>
            </a:endParaRPr>
          </a:p>
        </p:txBody>
      </p:sp>
    </p:spTree>
    <p:extLst>
      <p:ext uri="{BB962C8B-B14F-4D97-AF65-F5344CB8AC3E}">
        <p14:creationId xmlns:p14="http://schemas.microsoft.com/office/powerpoint/2010/main" val="20186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706" y="1560897"/>
            <a:ext cx="8561387" cy="897253"/>
          </a:xfrm>
        </p:spPr>
        <p:txBody>
          <a:bodyPr/>
          <a:lstStyle/>
          <a:p>
            <a:pPr marL="6350" indent="0">
              <a:buNone/>
            </a:pPr>
            <a:r>
              <a:rPr lang="en-US"/>
              <a:t>Separate presentation of operating and nonoperating revenues and expenses</a:t>
            </a:r>
          </a:p>
        </p:txBody>
      </p:sp>
      <p:sp>
        <p:nvSpPr>
          <p:cNvPr id="2" name="Title 1"/>
          <p:cNvSpPr>
            <a:spLocks noGrp="1"/>
          </p:cNvSpPr>
          <p:nvPr>
            <p:ph type="title"/>
          </p:nvPr>
        </p:nvSpPr>
        <p:spPr/>
        <p:txBody>
          <a:bodyPr>
            <a:noAutofit/>
          </a:bodyPr>
          <a:lstStyle/>
          <a:p>
            <a:r>
              <a:rPr lang="en-US"/>
              <a:t>Proposals: Proprietary Funds</a:t>
            </a:r>
          </a:p>
        </p:txBody>
      </p:sp>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40</a:t>
            </a:fld>
            <a:endParaRPr lang="en-US">
              <a:latin typeface="Arial"/>
              <a:ea typeface="ＭＳ Ｐゴシック" pitchFamily="-64" charset="-128"/>
            </a:endParaRPr>
          </a:p>
        </p:txBody>
      </p:sp>
      <p:graphicFrame>
        <p:nvGraphicFramePr>
          <p:cNvPr id="7" name="Diagram 6">
            <a:extLst>
              <a:ext uri="{FF2B5EF4-FFF2-40B4-BE49-F238E27FC236}">
                <a16:creationId xmlns:a16="http://schemas.microsoft.com/office/drawing/2014/main" id="{BE454B63-263B-4997-B07D-B92B71ED910F}"/>
              </a:ext>
            </a:extLst>
          </p:cNvPr>
          <p:cNvGraphicFramePr/>
          <p:nvPr/>
        </p:nvGraphicFramePr>
        <p:xfrm>
          <a:off x="374469" y="2584472"/>
          <a:ext cx="7498080" cy="3514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754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BE350B3-4511-4853-9D99-F3351C08B0FF}"/>
              </a:ext>
            </a:extLst>
          </p:cNvPr>
          <p:cNvGraphicFramePr>
            <a:graphicFrameLocks noGrp="1"/>
          </p:cNvGraphicFramePr>
          <p:nvPr>
            <p:ph idx="1"/>
          </p:nvPr>
        </p:nvGraphicFramePr>
        <p:xfrm>
          <a:off x="291306" y="1551709"/>
          <a:ext cx="8561387" cy="4106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19502" y="470425"/>
            <a:ext cx="8677797" cy="897252"/>
          </a:xfrm>
        </p:spPr>
        <p:txBody>
          <a:bodyPr>
            <a:noAutofit/>
          </a:bodyPr>
          <a:lstStyle/>
          <a:p>
            <a:r>
              <a:rPr lang="en-US"/>
              <a:t>Proposals: Proprietary Funds (cont.)</a:t>
            </a:r>
          </a:p>
        </p:txBody>
      </p:sp>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41</a:t>
            </a:fld>
            <a:endParaRPr lang="en-US">
              <a:latin typeface="Arial"/>
              <a:ea typeface="ＭＳ Ｐゴシック" pitchFamily="-64" charset="-128"/>
            </a:endParaRPr>
          </a:p>
        </p:txBody>
      </p:sp>
    </p:spTree>
    <p:extLst>
      <p:ext uri="{BB962C8B-B14F-4D97-AF65-F5344CB8AC3E}">
        <p14:creationId xmlns:p14="http://schemas.microsoft.com/office/powerpoint/2010/main" val="15722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42</a:t>
            </a:fld>
            <a:endParaRPr lang="en-US">
              <a:latin typeface="Arial"/>
              <a:ea typeface="ＭＳ Ｐゴシック" pitchFamily="-64" charset="-128"/>
            </a:endParaRPr>
          </a:p>
        </p:txBody>
      </p:sp>
      <p:pic>
        <p:nvPicPr>
          <p:cNvPr id="7" name="Picture 6">
            <a:extLst>
              <a:ext uri="{FF2B5EF4-FFF2-40B4-BE49-F238E27FC236}">
                <a16:creationId xmlns:a16="http://schemas.microsoft.com/office/drawing/2014/main" id="{2E96F2B3-F7B4-4872-9844-C297829D97EE}"/>
              </a:ext>
            </a:extLst>
          </p:cNvPr>
          <p:cNvPicPr>
            <a:picLocks noChangeAspect="1"/>
          </p:cNvPicPr>
          <p:nvPr/>
        </p:nvPicPr>
        <p:blipFill>
          <a:blip r:embed="rId2"/>
          <a:stretch>
            <a:fillRect/>
          </a:stretch>
        </p:blipFill>
        <p:spPr>
          <a:xfrm>
            <a:off x="1601129" y="118917"/>
            <a:ext cx="7341704" cy="6541100"/>
          </a:xfrm>
          <a:prstGeom prst="rect">
            <a:avLst/>
          </a:prstGeom>
        </p:spPr>
      </p:pic>
      <p:sp>
        <p:nvSpPr>
          <p:cNvPr id="10" name="Rounded Rectangle 8">
            <a:extLst>
              <a:ext uri="{FF2B5EF4-FFF2-40B4-BE49-F238E27FC236}">
                <a16:creationId xmlns:a16="http://schemas.microsoft.com/office/drawing/2014/main" id="{A3613F54-9374-4169-A5B5-D30312B18B84}"/>
              </a:ext>
            </a:extLst>
          </p:cNvPr>
          <p:cNvSpPr/>
          <p:nvPr/>
        </p:nvSpPr>
        <p:spPr bwMode="auto">
          <a:xfrm>
            <a:off x="1344168" y="2514600"/>
            <a:ext cx="7598665" cy="1664208"/>
          </a:xfrm>
          <a:prstGeom prst="roundRect">
            <a:avLst>
              <a:gd name="adj" fmla="val 26667"/>
            </a:avLst>
          </a:prstGeom>
          <a:noFill/>
          <a:ln w="34925">
            <a:solidFill>
              <a:srgbClr val="C00000"/>
            </a:solidFill>
            <a:miter lim="800000"/>
            <a:headEnd/>
            <a:tailEnd/>
          </a:ln>
        </p:spPr>
        <p:txBody>
          <a:bodyPr wrap="square" rtlCol="0" anchor="ctr">
            <a:spAutoFit/>
          </a:bodyPr>
          <a:lstStyle/>
          <a:p>
            <a:pPr algn="ctr" fontAlgn="base">
              <a:spcBef>
                <a:spcPct val="0"/>
              </a:spcBef>
              <a:spcAft>
                <a:spcPct val="0"/>
              </a:spcAft>
            </a:pPr>
            <a:endParaRPr lang="en-US" sz="2000">
              <a:solidFill>
                <a:prstClr val="black"/>
              </a:solidFill>
              <a:latin typeface="Arial" charset="0"/>
              <a:cs typeface="Arial" charset="0"/>
            </a:endParaRPr>
          </a:p>
        </p:txBody>
      </p:sp>
    </p:spTree>
    <p:extLst>
      <p:ext uri="{BB962C8B-B14F-4D97-AF65-F5344CB8AC3E}">
        <p14:creationId xmlns:p14="http://schemas.microsoft.com/office/powerpoint/2010/main" val="105865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4065-A8C5-4740-ACFA-FB99069966B7}"/>
              </a:ext>
            </a:extLst>
          </p:cNvPr>
          <p:cNvSpPr>
            <a:spLocks noGrp="1"/>
          </p:cNvSpPr>
          <p:nvPr>
            <p:ph type="title"/>
          </p:nvPr>
        </p:nvSpPr>
        <p:spPr/>
        <p:txBody>
          <a:bodyPr wrap="square" anchor="ctr">
            <a:normAutofit/>
          </a:bodyPr>
          <a:lstStyle/>
          <a:p>
            <a:r>
              <a:rPr lang="en-US"/>
              <a:t>Proposals: Budgetary Comparison Information</a:t>
            </a:r>
          </a:p>
        </p:txBody>
      </p:sp>
      <p:graphicFrame>
        <p:nvGraphicFramePr>
          <p:cNvPr id="5" name="Content Placeholder 3">
            <a:extLst>
              <a:ext uri="{FF2B5EF4-FFF2-40B4-BE49-F238E27FC236}">
                <a16:creationId xmlns:a16="http://schemas.microsoft.com/office/drawing/2014/main" id="{D9005BAF-20EB-4057-99D2-7FF42D26C294}"/>
              </a:ext>
            </a:extLst>
          </p:cNvPr>
          <p:cNvGraphicFramePr>
            <a:graphicFrameLocks noGrp="1"/>
          </p:cNvGraphicFramePr>
          <p:nvPr>
            <p:ph idx="1"/>
            <p:extLst>
              <p:ext uri="{D42A27DB-BD31-4B8C-83A1-F6EECF244321}">
                <p14:modId xmlns:p14="http://schemas.microsoft.com/office/powerpoint/2010/main" val="1795474365"/>
              </p:ext>
            </p:extLst>
          </p:nvPr>
        </p:nvGraphicFramePr>
        <p:xfrm>
          <a:off x="243417" y="1653119"/>
          <a:ext cx="8559800" cy="4461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4190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E5BF617D-7675-49B0-928C-4DAA6B1D6F2E}"/>
              </a:ext>
            </a:extLst>
          </p:cNvPr>
          <p:cNvGraphicFramePr>
            <a:graphicFrameLocks noGrp="1"/>
          </p:cNvGraphicFramePr>
          <p:nvPr>
            <p:ph idx="1"/>
          </p:nvPr>
        </p:nvGraphicFramePr>
        <p:xfrm>
          <a:off x="519725" y="2274749"/>
          <a:ext cx="8104549" cy="3026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B115423D-7643-40C6-B8D1-53FDA518C3E4}"/>
              </a:ext>
            </a:extLst>
          </p:cNvPr>
          <p:cNvSpPr>
            <a:spLocks noGrp="1"/>
          </p:cNvSpPr>
          <p:nvPr>
            <p:ph type="title"/>
          </p:nvPr>
        </p:nvSpPr>
        <p:spPr>
          <a:xfrm>
            <a:off x="174896" y="197983"/>
            <a:ext cx="8677797" cy="897252"/>
          </a:xfrm>
        </p:spPr>
        <p:txBody>
          <a:bodyPr/>
          <a:lstStyle/>
          <a:p>
            <a:r>
              <a:rPr lang="en-US"/>
              <a:t>Proposed Effective Dates</a:t>
            </a:r>
          </a:p>
        </p:txBody>
      </p:sp>
      <p:sp>
        <p:nvSpPr>
          <p:cNvPr id="4" name="Slide Number Placeholder 3">
            <a:extLst>
              <a:ext uri="{FF2B5EF4-FFF2-40B4-BE49-F238E27FC236}">
                <a16:creationId xmlns:a16="http://schemas.microsoft.com/office/drawing/2014/main" id="{9828EBAF-2B08-43F3-ACFA-F5ED80574982}"/>
              </a:ext>
            </a:extLst>
          </p:cNvPr>
          <p:cNvSpPr>
            <a:spLocks noGrp="1"/>
          </p:cNvSpPr>
          <p:nvPr>
            <p:ph type="sldNum" sz="quarter" idx="4"/>
          </p:nvPr>
        </p:nvSpPr>
        <p:spPr/>
        <p:txBody>
          <a:bodyPr/>
          <a:lstStyle/>
          <a:p>
            <a:pPr>
              <a:defRPr/>
            </a:pPr>
            <a:fld id="{B8C3CD40-D32D-4A66-9ED6-B023972553E0}" type="slidenum">
              <a:rPr lang="en-US" smtClean="0"/>
              <a:pPr>
                <a:defRPr/>
              </a:pPr>
              <a:t>44</a:t>
            </a:fld>
            <a:endParaRPr lang="en-US"/>
          </a:p>
        </p:txBody>
      </p:sp>
      <p:sp>
        <p:nvSpPr>
          <p:cNvPr id="5" name="Rectangle 4">
            <a:extLst>
              <a:ext uri="{FF2B5EF4-FFF2-40B4-BE49-F238E27FC236}">
                <a16:creationId xmlns:a16="http://schemas.microsoft.com/office/drawing/2014/main" id="{F8890000-325F-4399-A964-DB1E76ECF210}"/>
              </a:ext>
            </a:extLst>
          </p:cNvPr>
          <p:cNvSpPr/>
          <p:nvPr/>
        </p:nvSpPr>
        <p:spPr>
          <a:xfrm>
            <a:off x="438727" y="1141341"/>
            <a:ext cx="8561387" cy="830997"/>
          </a:xfrm>
          <a:prstGeom prst="rect">
            <a:avLst/>
          </a:prstGeom>
        </p:spPr>
        <p:txBody>
          <a:bodyPr wrap="square">
            <a:spAutoFit/>
          </a:bodyPr>
          <a:lstStyle/>
          <a:p>
            <a:pPr lvl="0"/>
            <a:r>
              <a:rPr lang="en-US" sz="2400" b="1">
                <a:solidFill>
                  <a:schemeClr val="accent3">
                    <a:lumMod val="75000"/>
                  </a:schemeClr>
                </a:solidFill>
              </a:rPr>
              <a:t>Based on total annual revenues in fiscal year beginning after June 15, 2022</a:t>
            </a:r>
          </a:p>
        </p:txBody>
      </p:sp>
    </p:spTree>
    <p:extLst>
      <p:ext uri="{BB962C8B-B14F-4D97-AF65-F5344CB8AC3E}">
        <p14:creationId xmlns:p14="http://schemas.microsoft.com/office/powerpoint/2010/main" val="891381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4065-A8C5-4740-ACFA-FB99069966B7}"/>
              </a:ext>
            </a:extLst>
          </p:cNvPr>
          <p:cNvSpPr>
            <a:spLocks noGrp="1"/>
          </p:cNvSpPr>
          <p:nvPr>
            <p:ph type="title"/>
          </p:nvPr>
        </p:nvSpPr>
        <p:spPr>
          <a:xfrm>
            <a:off x="293855" y="652561"/>
            <a:ext cx="8036439" cy="591353"/>
          </a:xfrm>
        </p:spPr>
        <p:txBody>
          <a:bodyPr/>
          <a:lstStyle/>
          <a:p>
            <a:r>
              <a:rPr lang="en-US" sz="3600" dirty="0">
                <a:solidFill>
                  <a:srgbClr val="355F9A"/>
                </a:solidFill>
              </a:rPr>
              <a:t>Total Annual Revenues</a:t>
            </a:r>
          </a:p>
        </p:txBody>
      </p:sp>
      <p:graphicFrame>
        <p:nvGraphicFramePr>
          <p:cNvPr id="5" name="Content Placeholder 3">
            <a:extLst>
              <a:ext uri="{FF2B5EF4-FFF2-40B4-BE49-F238E27FC236}">
                <a16:creationId xmlns:a16="http://schemas.microsoft.com/office/drawing/2014/main" id="{D9005BAF-20EB-4057-99D2-7FF42D26C294}"/>
              </a:ext>
            </a:extLst>
          </p:cNvPr>
          <p:cNvGraphicFramePr>
            <a:graphicFrameLocks noGrp="1"/>
          </p:cNvGraphicFramePr>
          <p:nvPr>
            <p:ph sz="quarter" idx="14"/>
            <p:extLst>
              <p:ext uri="{D42A27DB-BD31-4B8C-83A1-F6EECF244321}">
                <p14:modId xmlns:p14="http://schemas.microsoft.com/office/powerpoint/2010/main" val="1680847238"/>
              </p:ext>
            </p:extLst>
          </p:nvPr>
        </p:nvGraphicFramePr>
        <p:xfrm>
          <a:off x="195943" y="1896895"/>
          <a:ext cx="8632612" cy="2371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3F0408FF-DFEF-4AA4-818E-111D4AE83EA5}"/>
              </a:ext>
            </a:extLst>
          </p:cNvPr>
          <p:cNvGrpSpPr/>
          <p:nvPr/>
        </p:nvGrpSpPr>
        <p:grpSpPr>
          <a:xfrm>
            <a:off x="234163" y="4449244"/>
            <a:ext cx="8556171" cy="944104"/>
            <a:chOff x="39067" y="3004482"/>
            <a:chExt cx="8745989" cy="1246416"/>
          </a:xfrm>
          <a:solidFill>
            <a:srgbClr val="355F9A"/>
          </a:solidFill>
          <a:scene3d>
            <a:camera prst="orthographicFront"/>
            <a:lightRig rig="threePt" dir="t"/>
          </a:scene3d>
        </p:grpSpPr>
        <p:sp>
          <p:nvSpPr>
            <p:cNvPr id="8" name="Rectangle: Rounded Corners 6">
              <a:extLst>
                <a:ext uri="{FF2B5EF4-FFF2-40B4-BE49-F238E27FC236}">
                  <a16:creationId xmlns:a16="http://schemas.microsoft.com/office/drawing/2014/main" id="{2BBE1CE8-A91C-4EDC-A717-6B514D98F581}"/>
                </a:ext>
              </a:extLst>
            </p:cNvPr>
            <p:cNvSpPr/>
            <p:nvPr/>
          </p:nvSpPr>
          <p:spPr>
            <a:xfrm>
              <a:off x="39067" y="3004482"/>
              <a:ext cx="8745989" cy="1246416"/>
            </a:xfrm>
            <a:prstGeom prst="roundRect">
              <a:avLst/>
            </a:prstGeom>
            <a:solidFill>
              <a:srgbClr val="0A4D72"/>
            </a:solidFill>
            <a:sp3d>
              <a:bevelT/>
            </a:sp3d>
          </p:spPr>
          <p:style>
            <a:lnRef idx="2">
              <a:schemeClr val="lt1">
                <a:hueOff val="0"/>
                <a:satOff val="0"/>
                <a:lumOff val="0"/>
                <a:alphaOff val="0"/>
              </a:schemeClr>
            </a:lnRef>
            <a:fillRef idx="1">
              <a:schemeClr val="accent3">
                <a:alpha val="90000"/>
                <a:hueOff val="0"/>
                <a:satOff val="0"/>
                <a:lumOff val="0"/>
                <a:alphaOff val="-40000"/>
              </a:schemeClr>
            </a:fillRef>
            <a:effectRef idx="0">
              <a:schemeClr val="accent3">
                <a:alpha val="90000"/>
                <a:hueOff val="0"/>
                <a:satOff val="0"/>
                <a:lumOff val="0"/>
                <a:alphaOff val="-40000"/>
              </a:schemeClr>
            </a:effectRef>
            <a:fontRef idx="minor">
              <a:schemeClr val="lt1"/>
            </a:fontRef>
          </p:style>
        </p:sp>
        <p:sp>
          <p:nvSpPr>
            <p:cNvPr id="9" name="Rectangle: Rounded Corners 4">
              <a:extLst>
                <a:ext uri="{FF2B5EF4-FFF2-40B4-BE49-F238E27FC236}">
                  <a16:creationId xmlns:a16="http://schemas.microsoft.com/office/drawing/2014/main" id="{1CF49F29-9306-4C71-B369-ED775CEC67CE}"/>
                </a:ext>
              </a:extLst>
            </p:cNvPr>
            <p:cNvSpPr txBox="1"/>
            <p:nvPr/>
          </p:nvSpPr>
          <p:spPr>
            <a:xfrm>
              <a:off x="39067" y="3089023"/>
              <a:ext cx="8644445" cy="630510"/>
            </a:xfrm>
            <a:prstGeom prst="rect">
              <a:avLst/>
            </a:prstGeom>
            <a:solidFill>
              <a:srgbClr val="0A4D72"/>
            </a:solidFill>
            <a:sp3d/>
          </p:spPr>
          <p:style>
            <a:lnRef idx="0">
              <a:scrgbClr r="0" g="0" b="0"/>
            </a:lnRef>
            <a:fillRef idx="0">
              <a:scrgbClr r="0" g="0" b="0"/>
            </a:fillRef>
            <a:effectRef idx="0">
              <a:scrgbClr r="0" g="0" b="0"/>
            </a:effectRef>
            <a:fontRef idx="minor">
              <a:schemeClr val="lt1"/>
            </a:fontRef>
          </p:style>
          <p:txBody>
            <a:bodyPr spcFirstLastPara="0" vert="horz" wrap="square" lIns="129540" tIns="64771" rIns="129540" bIns="64771" numCol="1" spcCol="1270" anchor="ctr" anchorCtr="0">
              <a:noAutofit/>
            </a:bodyPr>
            <a:lstStyle/>
            <a:p>
              <a:pPr algn="ctr" defTabSz="1244569">
                <a:lnSpc>
                  <a:spcPct val="90000"/>
                </a:lnSpc>
                <a:spcAft>
                  <a:spcPct val="35000"/>
                </a:spcAft>
              </a:pPr>
              <a:endParaRPr lang="en-US" sz="2800" dirty="0">
                <a:solidFill>
                  <a:prstClr val="white"/>
                </a:solidFill>
                <a:latin typeface="Arial"/>
              </a:endParaRPr>
            </a:p>
            <a:p>
              <a:pPr algn="ctr" defTabSz="1244569">
                <a:lnSpc>
                  <a:spcPct val="90000"/>
                </a:lnSpc>
                <a:spcAft>
                  <a:spcPct val="35000"/>
                </a:spcAft>
              </a:pPr>
              <a:r>
                <a:rPr lang="en-US" dirty="0">
                  <a:solidFill>
                    <a:prstClr val="white"/>
                  </a:solidFill>
                  <a:latin typeface="Arial"/>
                </a:rPr>
                <a:t>Component units should implement in the same year as their primary government.</a:t>
              </a:r>
            </a:p>
          </p:txBody>
        </p:sp>
      </p:grpSp>
    </p:spTree>
    <p:extLst>
      <p:ext uri="{BB962C8B-B14F-4D97-AF65-F5344CB8AC3E}">
        <p14:creationId xmlns:p14="http://schemas.microsoft.com/office/powerpoint/2010/main" val="4283044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8F30B52-A3D4-42B4-A2E3-DD4893FCF134}"/>
              </a:ext>
            </a:extLst>
          </p:cNvPr>
          <p:cNvGraphicFramePr>
            <a:graphicFrameLocks noGrp="1"/>
          </p:cNvGraphicFramePr>
          <p:nvPr>
            <p:ph idx="1"/>
            <p:extLst>
              <p:ext uri="{D42A27DB-BD31-4B8C-83A1-F6EECF244321}">
                <p14:modId xmlns:p14="http://schemas.microsoft.com/office/powerpoint/2010/main" val="2692378746"/>
              </p:ext>
            </p:extLst>
          </p:nvPr>
        </p:nvGraphicFramePr>
        <p:xfrm>
          <a:off x="1871756" y="1749954"/>
          <a:ext cx="3826933"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05A4065-A8C5-4740-ACFA-FB99069966B7}"/>
              </a:ext>
            </a:extLst>
          </p:cNvPr>
          <p:cNvSpPr>
            <a:spLocks noGrp="1"/>
          </p:cNvSpPr>
          <p:nvPr>
            <p:ph type="title"/>
          </p:nvPr>
        </p:nvSpPr>
        <p:spPr/>
        <p:txBody>
          <a:bodyPr vert="horz" wrap="square" lIns="121920" tIns="0" rIns="0" bIns="0" numCol="1" anchor="ctr" anchorCtr="0" compatLnSpc="1">
            <a:prstTxWarp prst="textNoShape">
              <a:avLst/>
            </a:prstTxWarp>
            <a:normAutofit/>
          </a:bodyPr>
          <a:lstStyle/>
          <a:p>
            <a:r>
              <a:rPr lang="en-US" sz="3600" b="1" kern="1200" dirty="0">
                <a:effectLst/>
                <a:latin typeface="Arial" charset="0"/>
                <a:ea typeface="Arial" charset="0"/>
                <a:cs typeface="Arial" charset="0"/>
              </a:rPr>
              <a:t>Proposals: Transition Provisions</a:t>
            </a:r>
          </a:p>
        </p:txBody>
      </p:sp>
      <p:sp>
        <p:nvSpPr>
          <p:cNvPr id="12" name="Slide Number Placeholder 3">
            <a:extLst>
              <a:ext uri="{FF2B5EF4-FFF2-40B4-BE49-F238E27FC236}">
                <a16:creationId xmlns:a16="http://schemas.microsoft.com/office/drawing/2014/main" id="{F3C2A558-F03C-40E6-A6B7-AD87227536B8}"/>
              </a:ext>
            </a:extLst>
          </p:cNvPr>
          <p:cNvSpPr>
            <a:spLocks noGrp="1"/>
          </p:cNvSpPr>
          <p:nvPr>
            <p:ph type="sldNum" sz="quarter" idx="4"/>
          </p:nvPr>
        </p:nvSpPr>
        <p:spPr/>
        <p:txBody>
          <a:bodyPr/>
          <a:lstStyle/>
          <a:p>
            <a:pPr>
              <a:spcAft>
                <a:spcPts val="800"/>
              </a:spcAft>
            </a:pPr>
            <a:r>
              <a:rPr lang="en-US"/>
              <a:t>#AICPAgaac</a:t>
            </a:r>
          </a:p>
        </p:txBody>
      </p:sp>
      <p:sp>
        <p:nvSpPr>
          <p:cNvPr id="7" name="TextBox 6">
            <a:extLst>
              <a:ext uri="{FF2B5EF4-FFF2-40B4-BE49-F238E27FC236}">
                <a16:creationId xmlns:a16="http://schemas.microsoft.com/office/drawing/2014/main" id="{021D2107-10CC-4F77-8964-A0D8A800F041}"/>
              </a:ext>
            </a:extLst>
          </p:cNvPr>
          <p:cNvSpPr txBox="1"/>
          <p:nvPr/>
        </p:nvSpPr>
        <p:spPr bwMode="auto">
          <a:xfrm>
            <a:off x="5943254" y="1684851"/>
            <a:ext cx="1648782" cy="4163591"/>
          </a:xfrm>
          <a:prstGeom prst="rect">
            <a:avLst/>
          </a:prstGeom>
          <a:noFill/>
          <a:ln w="9525">
            <a:noFill/>
            <a:miter lim="800000"/>
            <a:headEnd/>
            <a:tailEnd/>
          </a:ln>
        </p:spPr>
        <p:txBody>
          <a:bodyPr vert="horz" wrap="square" lIns="121920" tIns="60960" rIns="121920" bIns="60960" numCol="1" rtlCol="0" anchor="t" anchorCtr="0" compatLnSpc="1">
            <a:prstTxWarp prst="textNoShape">
              <a:avLst/>
            </a:prstTxWarp>
            <a:normAutofit/>
          </a:bodyPr>
          <a:lstStyle/>
          <a:p>
            <a:pPr>
              <a:lnSpc>
                <a:spcPct val="112000"/>
              </a:lnSpc>
              <a:spcAft>
                <a:spcPts val="800"/>
              </a:spcAft>
              <a:buClr>
                <a:srgbClr val="EF4142"/>
              </a:buClr>
            </a:pPr>
            <a:r>
              <a:rPr lang="en-US" dirty="0">
                <a:solidFill>
                  <a:srgbClr val="000000"/>
                </a:solidFill>
                <a:latin typeface="Arial" pitchFamily="34" charset="0"/>
                <a:cs typeface="Arial" pitchFamily="34" charset="0"/>
              </a:rPr>
              <a:t>Statistical section provisions—may be applied prospectively</a:t>
            </a:r>
          </a:p>
        </p:txBody>
      </p:sp>
    </p:spTree>
    <p:extLst>
      <p:ext uri="{BB962C8B-B14F-4D97-AF65-F5344CB8AC3E}">
        <p14:creationId xmlns:p14="http://schemas.microsoft.com/office/powerpoint/2010/main" val="1628442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360847416"/>
              </p:ext>
            </p:extLst>
          </p:nvPr>
        </p:nvGraphicFramePr>
        <p:xfrm>
          <a:off x="347140" y="823361"/>
          <a:ext cx="7776756" cy="3892842"/>
        </p:xfrm>
        <a:graphic>
          <a:graphicData uri="http://schemas.openxmlformats.org/drawingml/2006/table">
            <a:tbl>
              <a:tblPr bandRow="1">
                <a:tableStyleId>{8A107856-5554-42FB-B03E-39F5DBC370BA}</a:tableStyleId>
              </a:tblPr>
              <a:tblGrid>
                <a:gridCol w="3888378">
                  <a:extLst>
                    <a:ext uri="{9D8B030D-6E8A-4147-A177-3AD203B41FA5}">
                      <a16:colId xmlns:a16="http://schemas.microsoft.com/office/drawing/2014/main" val="20000"/>
                    </a:ext>
                  </a:extLst>
                </a:gridCol>
                <a:gridCol w="3888378">
                  <a:extLst>
                    <a:ext uri="{9D8B030D-6E8A-4147-A177-3AD203B41FA5}">
                      <a16:colId xmlns:a16="http://schemas.microsoft.com/office/drawing/2014/main" val="20001"/>
                    </a:ext>
                  </a:extLst>
                </a:gridCol>
              </a:tblGrid>
              <a:tr h="552287">
                <a:tc>
                  <a:txBody>
                    <a:bodyPr/>
                    <a:lstStyle/>
                    <a:p>
                      <a:pPr algn="l"/>
                      <a:r>
                        <a:rPr lang="en-US" sz="1600"/>
                        <a:t>Pre-Agenda Research Started</a:t>
                      </a:r>
                    </a:p>
                  </a:txBody>
                  <a:tcPr marL="95127" marR="95127" anchor="ctr"/>
                </a:tc>
                <a:tc>
                  <a:txBody>
                    <a:bodyPr/>
                    <a:lstStyle/>
                    <a:p>
                      <a:pPr algn="l"/>
                      <a:r>
                        <a:rPr lang="en-US" sz="1600"/>
                        <a:t>April 2013</a:t>
                      </a:r>
                    </a:p>
                  </a:txBody>
                  <a:tcPr marL="95127" marR="95127" anchor="ctr"/>
                </a:tc>
                <a:extLst>
                  <a:ext uri="{0D108BD9-81ED-4DB2-BD59-A6C34878D82A}">
                    <a16:rowId xmlns:a16="http://schemas.microsoft.com/office/drawing/2014/main" val="10001"/>
                  </a:ext>
                </a:extLst>
              </a:tr>
              <a:tr h="552287">
                <a:tc>
                  <a:txBody>
                    <a:bodyPr/>
                    <a:lstStyle/>
                    <a:p>
                      <a:pPr algn="l"/>
                      <a:r>
                        <a:rPr lang="en-US" sz="1600"/>
                        <a:t>Added to Current Technical Agenda </a:t>
                      </a:r>
                    </a:p>
                  </a:txBody>
                  <a:tcPr marL="95127" marR="95127" anchor="ctr"/>
                </a:tc>
                <a:tc>
                  <a:txBody>
                    <a:bodyPr/>
                    <a:lstStyle/>
                    <a:p>
                      <a:pPr algn="l"/>
                      <a:r>
                        <a:rPr lang="en-US" sz="1600"/>
                        <a:t>September 2015</a:t>
                      </a:r>
                    </a:p>
                  </a:txBody>
                  <a:tcPr marL="95127" marR="95127" anchor="ctr"/>
                </a:tc>
                <a:extLst>
                  <a:ext uri="{0D108BD9-81ED-4DB2-BD59-A6C34878D82A}">
                    <a16:rowId xmlns:a16="http://schemas.microsoft.com/office/drawing/2014/main" val="10002"/>
                  </a:ext>
                </a:extLst>
              </a:tr>
              <a:tr h="552287">
                <a:tc>
                  <a:txBody>
                    <a:bodyPr/>
                    <a:lstStyle/>
                    <a:p>
                      <a:pPr algn="l"/>
                      <a:r>
                        <a:rPr lang="en-US" sz="1600" baseline="0"/>
                        <a:t>Invitation to Comment Issued</a:t>
                      </a:r>
                      <a:endParaRPr lang="en-US" sz="1600"/>
                    </a:p>
                  </a:txBody>
                  <a:tcPr marL="95127" marR="95127" anchor="ctr"/>
                </a:tc>
                <a:tc>
                  <a:txBody>
                    <a:bodyPr/>
                    <a:lstStyle/>
                    <a:p>
                      <a:pPr algn="l"/>
                      <a:r>
                        <a:rPr lang="en-US" sz="1600"/>
                        <a:t>December 2016</a:t>
                      </a:r>
                    </a:p>
                  </a:txBody>
                  <a:tcPr marL="95127" marR="95127" anchor="ctr"/>
                </a:tc>
                <a:extLst>
                  <a:ext uri="{0D108BD9-81ED-4DB2-BD59-A6C34878D82A}">
                    <a16:rowId xmlns:a16="http://schemas.microsoft.com/office/drawing/2014/main" val="10003"/>
                  </a:ext>
                </a:extLst>
              </a:tr>
              <a:tr h="552287">
                <a:tc>
                  <a:txBody>
                    <a:bodyPr/>
                    <a:lstStyle/>
                    <a:p>
                      <a:pPr algn="l"/>
                      <a:r>
                        <a:rPr lang="en-US" sz="1600"/>
                        <a:t>Preliminary</a:t>
                      </a:r>
                      <a:r>
                        <a:rPr lang="en-US" sz="1600" baseline="0"/>
                        <a:t> Views Issued</a:t>
                      </a:r>
                      <a:endParaRPr lang="en-US" sz="1600"/>
                    </a:p>
                  </a:txBody>
                  <a:tcPr marL="95127" marR="95127" anchor="ctr"/>
                </a:tc>
                <a:tc>
                  <a:txBody>
                    <a:bodyPr/>
                    <a:lstStyle/>
                    <a:p>
                      <a:pPr algn="l"/>
                      <a:r>
                        <a:rPr lang="en-US" sz="1600"/>
                        <a:t>September 2018</a:t>
                      </a:r>
                    </a:p>
                  </a:txBody>
                  <a:tcPr marL="95127" marR="95127" anchor="ctr"/>
                </a:tc>
                <a:extLst>
                  <a:ext uri="{0D108BD9-81ED-4DB2-BD59-A6C34878D82A}">
                    <a16:rowId xmlns:a16="http://schemas.microsoft.com/office/drawing/2014/main" val="10005"/>
                  </a:ext>
                </a:extLst>
              </a:tr>
              <a:tr h="552287">
                <a:tc>
                  <a:txBody>
                    <a:bodyPr/>
                    <a:lstStyle/>
                    <a:p>
                      <a:pPr algn="l"/>
                      <a:r>
                        <a:rPr lang="en-US" sz="1600"/>
                        <a:t>Exposure Draft Approved</a:t>
                      </a:r>
                    </a:p>
                  </a:txBody>
                  <a:tcPr marL="95127" marR="95127" anchor="ctr"/>
                </a:tc>
                <a:tc>
                  <a:txBody>
                    <a:bodyPr/>
                    <a:lstStyle/>
                    <a:p>
                      <a:pPr algn="l"/>
                      <a:r>
                        <a:rPr lang="en-US" sz="1600"/>
                        <a:t>June 2020</a:t>
                      </a:r>
                    </a:p>
                  </a:txBody>
                  <a:tcPr marL="95127" marR="95127" anchor="ctr"/>
                </a:tc>
                <a:extLst>
                  <a:ext uri="{0D108BD9-81ED-4DB2-BD59-A6C34878D82A}">
                    <a16:rowId xmlns:a16="http://schemas.microsoft.com/office/drawing/2014/main" val="1808249915"/>
                  </a:ext>
                </a:extLst>
              </a:tr>
              <a:tr h="552287">
                <a:tc>
                  <a:txBody>
                    <a:bodyPr/>
                    <a:lstStyle/>
                    <a:p>
                      <a:pPr algn="l"/>
                      <a:r>
                        <a:rPr lang="en-US" sz="1600" dirty="0" err="1"/>
                        <a:t>Redeliberations</a:t>
                      </a:r>
                      <a:r>
                        <a:rPr lang="en-US" sz="1600" dirty="0"/>
                        <a:t> Began</a:t>
                      </a:r>
                    </a:p>
                  </a:txBody>
                  <a:tcPr marL="95127" marR="95127" anchor="ctr"/>
                </a:tc>
                <a:tc>
                  <a:txBody>
                    <a:bodyPr/>
                    <a:lstStyle/>
                    <a:p>
                      <a:pPr algn="l"/>
                      <a:r>
                        <a:rPr lang="en-US" sz="1600" dirty="0"/>
                        <a:t>May 2021</a:t>
                      </a:r>
                    </a:p>
                  </a:txBody>
                  <a:tcPr marL="95127" marR="95127" anchor="ctr"/>
                </a:tc>
                <a:extLst>
                  <a:ext uri="{0D108BD9-81ED-4DB2-BD59-A6C34878D82A}">
                    <a16:rowId xmlns:a16="http://schemas.microsoft.com/office/drawing/2014/main" val="1658187619"/>
                  </a:ext>
                </a:extLst>
              </a:tr>
              <a:tr h="552287">
                <a:tc>
                  <a:txBody>
                    <a:bodyPr/>
                    <a:lstStyle/>
                    <a:p>
                      <a:pPr algn="l"/>
                      <a:r>
                        <a:rPr lang="en-US" sz="1600" dirty="0"/>
                        <a:t>Final Statement Scheduled to Be Considered for Issuance</a:t>
                      </a:r>
                    </a:p>
                  </a:txBody>
                  <a:tcPr marL="95127" marR="95127" anchor="ctr"/>
                </a:tc>
                <a:tc>
                  <a:txBody>
                    <a:bodyPr/>
                    <a:lstStyle/>
                    <a:p>
                      <a:pPr algn="l"/>
                      <a:r>
                        <a:rPr lang="en-US" sz="1600" dirty="0"/>
                        <a:t>December 2023</a:t>
                      </a:r>
                    </a:p>
                  </a:txBody>
                  <a:tcPr marL="95127" marR="95127" anchor="ctr"/>
                </a:tc>
                <a:extLst>
                  <a:ext uri="{0D108BD9-81ED-4DB2-BD59-A6C34878D82A}">
                    <a16:rowId xmlns:a16="http://schemas.microsoft.com/office/drawing/2014/main" val="415636231"/>
                  </a:ext>
                </a:extLst>
              </a:tr>
            </a:tbl>
          </a:graphicData>
        </a:graphic>
      </p:graphicFrame>
      <p:sp>
        <p:nvSpPr>
          <p:cNvPr id="2" name="Title 1"/>
          <p:cNvSpPr>
            <a:spLocks noGrp="1"/>
          </p:cNvSpPr>
          <p:nvPr>
            <p:ph type="title"/>
          </p:nvPr>
        </p:nvSpPr>
        <p:spPr>
          <a:xfrm>
            <a:off x="119063" y="0"/>
            <a:ext cx="8677797" cy="897252"/>
          </a:xfrm>
        </p:spPr>
        <p:txBody>
          <a:bodyPr/>
          <a:lstStyle/>
          <a:p>
            <a:r>
              <a:rPr lang="en-US"/>
              <a:t>Project Timeline</a:t>
            </a:r>
          </a:p>
        </p:txBody>
      </p:sp>
      <p:sp>
        <p:nvSpPr>
          <p:cNvPr id="5" name="Slide Number Placeholder 4"/>
          <p:cNvSpPr>
            <a:spLocks noGrp="1"/>
          </p:cNvSpPr>
          <p:nvPr>
            <p:ph type="sldNum" sz="quarter" idx="4"/>
          </p:nvPr>
        </p:nvSpPr>
        <p:spPr/>
        <p:txBody>
          <a:bodyPr/>
          <a:lstStyle/>
          <a:p>
            <a:fld id="{8EDC38AE-20C7-40FD-B53A-27D883917EA3}" type="slidenum">
              <a:rPr lang="en-US" smtClean="0"/>
              <a:pPr/>
              <a:t>47</a:t>
            </a:fld>
            <a:endParaRPr lang="en-US"/>
          </a:p>
        </p:txBody>
      </p:sp>
    </p:spTree>
    <p:extLst>
      <p:ext uri="{BB962C8B-B14F-4D97-AF65-F5344CB8AC3E}">
        <p14:creationId xmlns:p14="http://schemas.microsoft.com/office/powerpoint/2010/main" val="1882018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47A913F-3628-4389-8195-A310F2BE172F}"/>
              </a:ext>
            </a:extLst>
          </p:cNvPr>
          <p:cNvGraphicFramePr>
            <a:graphicFrameLocks noGrp="1"/>
          </p:cNvGraphicFramePr>
          <p:nvPr>
            <p:ph idx="1"/>
          </p:nvPr>
        </p:nvGraphicFramePr>
        <p:xfrm>
          <a:off x="374468" y="1576251"/>
          <a:ext cx="8499565" cy="3901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19502" y="267649"/>
            <a:ext cx="8677797" cy="897252"/>
          </a:xfrm>
        </p:spPr>
        <p:txBody>
          <a:bodyPr>
            <a:noAutofit/>
          </a:bodyPr>
          <a:lstStyle/>
          <a:p>
            <a:r>
              <a:rPr lang="en-US"/>
              <a:t>Recognition Concepts</a:t>
            </a:r>
          </a:p>
        </p:txBody>
      </p:sp>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5</a:t>
            </a:fld>
            <a:endParaRPr lang="en-US">
              <a:latin typeface="Arial"/>
              <a:ea typeface="ＭＳ Ｐゴシック" pitchFamily="-64" charset="-128"/>
            </a:endParaRPr>
          </a:p>
        </p:txBody>
      </p:sp>
    </p:spTree>
    <p:extLst>
      <p:ext uri="{BB962C8B-B14F-4D97-AF65-F5344CB8AC3E}">
        <p14:creationId xmlns:p14="http://schemas.microsoft.com/office/powerpoint/2010/main" val="2938303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209295"/>
            <a:ext cx="8867744" cy="532419"/>
          </a:xfrm>
        </p:spPr>
        <p:txBody>
          <a:bodyPr/>
          <a:lstStyle/>
          <a:p>
            <a:pPr marL="6350" indent="0">
              <a:buNone/>
            </a:pPr>
            <a:r>
              <a:rPr lang="en-US"/>
              <a:t>Follow a specific order when evaluating an item for recognition:</a:t>
            </a:r>
          </a:p>
        </p:txBody>
      </p:sp>
      <p:sp>
        <p:nvSpPr>
          <p:cNvPr id="2" name="Title 1"/>
          <p:cNvSpPr>
            <a:spLocks noGrp="1"/>
          </p:cNvSpPr>
          <p:nvPr>
            <p:ph type="title"/>
          </p:nvPr>
        </p:nvSpPr>
        <p:spPr>
          <a:xfrm>
            <a:off x="119502" y="267649"/>
            <a:ext cx="8677797" cy="897252"/>
          </a:xfrm>
        </p:spPr>
        <p:txBody>
          <a:bodyPr>
            <a:noAutofit/>
          </a:bodyPr>
          <a:lstStyle/>
          <a:p>
            <a:r>
              <a:rPr lang="en-US" dirty="0"/>
              <a:t>Tentative Decisions: Recognition Hierarchy</a:t>
            </a:r>
          </a:p>
        </p:txBody>
      </p:sp>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6</a:t>
            </a:fld>
            <a:endParaRPr lang="en-US">
              <a:latin typeface="Arial"/>
              <a:ea typeface="ＭＳ Ｐゴシック" pitchFamily="-64" charset="-128"/>
            </a:endParaRPr>
          </a:p>
        </p:txBody>
      </p:sp>
      <p:graphicFrame>
        <p:nvGraphicFramePr>
          <p:cNvPr id="4" name="Diagram 3">
            <a:extLst>
              <a:ext uri="{FF2B5EF4-FFF2-40B4-BE49-F238E27FC236}">
                <a16:creationId xmlns:a16="http://schemas.microsoft.com/office/drawing/2014/main" id="{EC2EAAC7-B493-4E76-A9F5-ADB14E6ACF00}"/>
              </a:ext>
            </a:extLst>
          </p:cNvPr>
          <p:cNvGraphicFramePr/>
          <p:nvPr/>
        </p:nvGraphicFramePr>
        <p:xfrm>
          <a:off x="1332411" y="18846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7034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8F30B52-A3D4-42B4-A2E3-DD4893FCF134}"/>
              </a:ext>
            </a:extLst>
          </p:cNvPr>
          <p:cNvGraphicFramePr>
            <a:graphicFrameLocks noGrp="1"/>
          </p:cNvGraphicFramePr>
          <p:nvPr>
            <p:ph idx="1"/>
          </p:nvPr>
        </p:nvGraphicFramePr>
        <p:xfrm>
          <a:off x="346701" y="1434576"/>
          <a:ext cx="8561387" cy="4624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D6E93095-FF36-48D0-9A54-C031CBCE0497}"/>
              </a:ext>
            </a:extLst>
          </p:cNvPr>
          <p:cNvSpPr>
            <a:spLocks noGrp="1"/>
          </p:cNvSpPr>
          <p:nvPr>
            <p:ph type="title"/>
          </p:nvPr>
        </p:nvSpPr>
        <p:spPr>
          <a:xfrm>
            <a:off x="128211" y="240923"/>
            <a:ext cx="8677797" cy="897252"/>
          </a:xfrm>
        </p:spPr>
        <p:txBody>
          <a:bodyPr/>
          <a:lstStyle/>
          <a:p>
            <a:r>
              <a:rPr lang="en-US" dirty="0"/>
              <a:t>Tentative Decision: Recognition Framework</a:t>
            </a:r>
          </a:p>
        </p:txBody>
      </p:sp>
      <p:sp>
        <p:nvSpPr>
          <p:cNvPr id="4" name="Slide Number Placeholder 3">
            <a:extLst>
              <a:ext uri="{FF2B5EF4-FFF2-40B4-BE49-F238E27FC236}">
                <a16:creationId xmlns:a16="http://schemas.microsoft.com/office/drawing/2014/main" id="{2DD65479-F0B5-4934-A130-8456944E00E9}"/>
              </a:ext>
            </a:extLst>
          </p:cNvPr>
          <p:cNvSpPr>
            <a:spLocks noGrp="1"/>
          </p:cNvSpPr>
          <p:nvPr>
            <p:ph type="sldNum" sz="quarter" idx="4"/>
          </p:nvPr>
        </p:nvSpPr>
        <p:spPr/>
        <p:txBody>
          <a:bodyPr/>
          <a:lstStyle/>
          <a:p>
            <a:pPr>
              <a:defRPr/>
            </a:pPr>
            <a:fld id="{B8C3CD40-D32D-4A66-9ED6-B023972553E0}" type="slidenum">
              <a:rPr lang="en-US" smtClean="0"/>
              <a:pPr>
                <a:defRPr/>
              </a:pPr>
              <a:t>7</a:t>
            </a:fld>
            <a:endParaRPr lang="en-US"/>
          </a:p>
        </p:txBody>
      </p:sp>
    </p:spTree>
    <p:extLst>
      <p:ext uri="{BB962C8B-B14F-4D97-AF65-F5344CB8AC3E}">
        <p14:creationId xmlns:p14="http://schemas.microsoft.com/office/powerpoint/2010/main" val="335426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E93095-FF36-48D0-9A54-C031CBCE0497}"/>
              </a:ext>
            </a:extLst>
          </p:cNvPr>
          <p:cNvSpPr>
            <a:spLocks noGrp="1"/>
          </p:cNvSpPr>
          <p:nvPr>
            <p:ph type="title"/>
          </p:nvPr>
        </p:nvSpPr>
        <p:spPr/>
        <p:txBody>
          <a:bodyPr/>
          <a:lstStyle/>
          <a:p>
            <a:r>
              <a:rPr lang="en-US" dirty="0"/>
              <a:t>Tentative Decisions: Recognition Framework (continued)</a:t>
            </a:r>
          </a:p>
        </p:txBody>
      </p:sp>
      <p:sp>
        <p:nvSpPr>
          <p:cNvPr id="4" name="Slide Number Placeholder 3">
            <a:extLst>
              <a:ext uri="{FF2B5EF4-FFF2-40B4-BE49-F238E27FC236}">
                <a16:creationId xmlns:a16="http://schemas.microsoft.com/office/drawing/2014/main" id="{2DD65479-F0B5-4934-A130-8456944E00E9}"/>
              </a:ext>
            </a:extLst>
          </p:cNvPr>
          <p:cNvSpPr>
            <a:spLocks noGrp="1"/>
          </p:cNvSpPr>
          <p:nvPr>
            <p:ph type="sldNum" sz="quarter" idx="4"/>
          </p:nvPr>
        </p:nvSpPr>
        <p:spPr/>
        <p:txBody>
          <a:bodyPr/>
          <a:lstStyle/>
          <a:p>
            <a:pPr>
              <a:defRPr/>
            </a:pPr>
            <a:fld id="{B8C3CD40-D32D-4A66-9ED6-B023972553E0}" type="slidenum">
              <a:rPr lang="en-US" smtClean="0"/>
              <a:pPr>
                <a:defRPr/>
              </a:pPr>
              <a:t>8</a:t>
            </a:fld>
            <a:endParaRPr lang="en-US"/>
          </a:p>
        </p:txBody>
      </p:sp>
      <p:graphicFrame>
        <p:nvGraphicFramePr>
          <p:cNvPr id="7" name="Content Placeholder 6">
            <a:extLst>
              <a:ext uri="{FF2B5EF4-FFF2-40B4-BE49-F238E27FC236}">
                <a16:creationId xmlns:a16="http://schemas.microsoft.com/office/drawing/2014/main" id="{12BD1F4C-7F93-4D76-8B24-30BC84D55C46}"/>
              </a:ext>
            </a:extLst>
          </p:cNvPr>
          <p:cNvGraphicFramePr>
            <a:graphicFrameLocks noGrp="1"/>
          </p:cNvGraphicFramePr>
          <p:nvPr>
            <p:ph idx="1"/>
          </p:nvPr>
        </p:nvGraphicFramePr>
        <p:xfrm>
          <a:off x="291306" y="1321662"/>
          <a:ext cx="8561387" cy="4624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4764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925907274"/>
              </p:ext>
            </p:extLst>
          </p:nvPr>
        </p:nvGraphicFramePr>
        <p:xfrm>
          <a:off x="365759" y="1271042"/>
          <a:ext cx="7776756" cy="2761435"/>
        </p:xfrm>
        <a:graphic>
          <a:graphicData uri="http://schemas.openxmlformats.org/drawingml/2006/table">
            <a:tbl>
              <a:tblPr bandRow="1">
                <a:tableStyleId>{8A107856-5554-42FB-B03E-39F5DBC370BA}</a:tableStyleId>
              </a:tblPr>
              <a:tblGrid>
                <a:gridCol w="3888378">
                  <a:extLst>
                    <a:ext uri="{9D8B030D-6E8A-4147-A177-3AD203B41FA5}">
                      <a16:colId xmlns:a16="http://schemas.microsoft.com/office/drawing/2014/main" val="20000"/>
                    </a:ext>
                  </a:extLst>
                </a:gridCol>
                <a:gridCol w="3888378">
                  <a:extLst>
                    <a:ext uri="{9D8B030D-6E8A-4147-A177-3AD203B41FA5}">
                      <a16:colId xmlns:a16="http://schemas.microsoft.com/office/drawing/2014/main" val="20001"/>
                    </a:ext>
                  </a:extLst>
                </a:gridCol>
              </a:tblGrid>
              <a:tr h="552287">
                <a:tc>
                  <a:txBody>
                    <a:bodyPr/>
                    <a:lstStyle/>
                    <a:p>
                      <a:pPr algn="l"/>
                      <a:r>
                        <a:rPr lang="en-US"/>
                        <a:t>Preliminary</a:t>
                      </a:r>
                      <a:r>
                        <a:rPr lang="en-US" baseline="0"/>
                        <a:t> Views Issued</a:t>
                      </a:r>
                      <a:endParaRPr lang="en-US"/>
                    </a:p>
                  </a:txBody>
                  <a:tcPr marL="95127" marR="95127" anchor="ctr"/>
                </a:tc>
                <a:tc>
                  <a:txBody>
                    <a:bodyPr/>
                    <a:lstStyle/>
                    <a:p>
                      <a:pPr algn="l"/>
                      <a:r>
                        <a:rPr lang="en-US"/>
                        <a:t>September 2018</a:t>
                      </a:r>
                    </a:p>
                  </a:txBody>
                  <a:tcPr marL="95127" marR="95127" anchor="ctr"/>
                </a:tc>
                <a:extLst>
                  <a:ext uri="{0D108BD9-81ED-4DB2-BD59-A6C34878D82A}">
                    <a16:rowId xmlns:a16="http://schemas.microsoft.com/office/drawing/2014/main" val="10005"/>
                  </a:ext>
                </a:extLst>
              </a:tr>
              <a:tr h="552287">
                <a:tc>
                  <a:txBody>
                    <a:bodyPr/>
                    <a:lstStyle/>
                    <a:p>
                      <a:pPr algn="l"/>
                      <a:r>
                        <a:rPr lang="en-US"/>
                        <a:t>Redeliberations Began</a:t>
                      </a:r>
                    </a:p>
                  </a:txBody>
                  <a:tcPr marL="95127" marR="95127" anchor="ctr"/>
                </a:tc>
                <a:tc>
                  <a:txBody>
                    <a:bodyPr/>
                    <a:lstStyle/>
                    <a:p>
                      <a:pPr algn="l"/>
                      <a:r>
                        <a:rPr lang="en-US"/>
                        <a:t>June 2019</a:t>
                      </a:r>
                    </a:p>
                  </a:txBody>
                  <a:tcPr marL="95127" marR="95127" anchor="ctr"/>
                </a:tc>
                <a:extLst>
                  <a:ext uri="{0D108BD9-81ED-4DB2-BD59-A6C34878D82A}">
                    <a16:rowId xmlns:a16="http://schemas.microsoft.com/office/drawing/2014/main" val="2221728856"/>
                  </a:ext>
                </a:extLst>
              </a:tr>
              <a:tr h="552287">
                <a:tc>
                  <a:txBody>
                    <a:bodyPr/>
                    <a:lstStyle/>
                    <a:p>
                      <a:pPr algn="l"/>
                      <a:r>
                        <a:rPr lang="en-US"/>
                        <a:t>Exposure Draft Approved</a:t>
                      </a:r>
                    </a:p>
                  </a:txBody>
                  <a:tcPr marL="95127" marR="95127" anchor="ctr"/>
                </a:tc>
                <a:tc>
                  <a:txBody>
                    <a:bodyPr/>
                    <a:lstStyle/>
                    <a:p>
                      <a:pPr algn="l"/>
                      <a:r>
                        <a:rPr lang="en-US"/>
                        <a:t>June 2020</a:t>
                      </a:r>
                    </a:p>
                  </a:txBody>
                  <a:tcPr marL="95127" marR="95127" anchor="ctr"/>
                </a:tc>
                <a:extLst>
                  <a:ext uri="{0D108BD9-81ED-4DB2-BD59-A6C34878D82A}">
                    <a16:rowId xmlns:a16="http://schemas.microsoft.com/office/drawing/2014/main" val="447534437"/>
                  </a:ext>
                </a:extLst>
              </a:tr>
              <a:tr h="552287">
                <a:tc>
                  <a:txBody>
                    <a:bodyPr/>
                    <a:lstStyle/>
                    <a:p>
                      <a:pPr algn="l"/>
                      <a:r>
                        <a:rPr lang="en-US" dirty="0" err="1"/>
                        <a:t>Redeliberations</a:t>
                      </a:r>
                      <a:r>
                        <a:rPr lang="en-US" dirty="0"/>
                        <a:t> Began</a:t>
                      </a:r>
                    </a:p>
                  </a:txBody>
                  <a:tcPr marL="95127" marR="95127" anchor="ctr"/>
                </a:tc>
                <a:tc>
                  <a:txBody>
                    <a:bodyPr/>
                    <a:lstStyle/>
                    <a:p>
                      <a:pPr algn="l"/>
                      <a:r>
                        <a:rPr lang="en-US" dirty="0"/>
                        <a:t>May 2021</a:t>
                      </a:r>
                    </a:p>
                  </a:txBody>
                  <a:tcPr marL="95127" marR="95127" anchor="ctr"/>
                </a:tc>
                <a:extLst>
                  <a:ext uri="{0D108BD9-81ED-4DB2-BD59-A6C34878D82A}">
                    <a16:rowId xmlns:a16="http://schemas.microsoft.com/office/drawing/2014/main" val="3456829903"/>
                  </a:ext>
                </a:extLst>
              </a:tr>
              <a:tr h="552287">
                <a:tc>
                  <a:txBody>
                    <a:bodyPr/>
                    <a:lstStyle/>
                    <a:p>
                      <a:pPr algn="l"/>
                      <a:r>
                        <a:rPr lang="en-US" dirty="0"/>
                        <a:t>Final Concepts Statement Scheduled to Be Considered for Issuance</a:t>
                      </a:r>
                    </a:p>
                  </a:txBody>
                  <a:tcPr marL="95127" marR="95127" anchor="ctr"/>
                </a:tc>
                <a:tc>
                  <a:txBody>
                    <a:bodyPr/>
                    <a:lstStyle/>
                    <a:p>
                      <a:pPr algn="l"/>
                      <a:r>
                        <a:rPr lang="en-US" dirty="0"/>
                        <a:t>December 2023</a:t>
                      </a:r>
                    </a:p>
                  </a:txBody>
                  <a:tcPr marL="95127" marR="95127" anchor="ctr"/>
                </a:tc>
                <a:extLst>
                  <a:ext uri="{0D108BD9-81ED-4DB2-BD59-A6C34878D82A}">
                    <a16:rowId xmlns:a16="http://schemas.microsoft.com/office/drawing/2014/main" val="3367423015"/>
                  </a:ext>
                </a:extLst>
              </a:tr>
            </a:tbl>
          </a:graphicData>
        </a:graphic>
      </p:graphicFrame>
      <p:sp>
        <p:nvSpPr>
          <p:cNvPr id="2" name="Title 1"/>
          <p:cNvSpPr>
            <a:spLocks noGrp="1"/>
          </p:cNvSpPr>
          <p:nvPr>
            <p:ph type="title"/>
          </p:nvPr>
        </p:nvSpPr>
        <p:spPr>
          <a:xfrm>
            <a:off x="119063" y="197983"/>
            <a:ext cx="8677797" cy="897252"/>
          </a:xfrm>
        </p:spPr>
        <p:txBody>
          <a:bodyPr/>
          <a:lstStyle/>
          <a:p>
            <a:r>
              <a:rPr lang="en-US"/>
              <a:t>Project Timeline</a:t>
            </a:r>
          </a:p>
        </p:txBody>
      </p:sp>
      <p:sp>
        <p:nvSpPr>
          <p:cNvPr id="5" name="Slide Number Placeholder 4"/>
          <p:cNvSpPr>
            <a:spLocks noGrp="1"/>
          </p:cNvSpPr>
          <p:nvPr>
            <p:ph type="sldNum" sz="quarter" idx="4"/>
          </p:nvPr>
        </p:nvSpPr>
        <p:spPr/>
        <p:txBody>
          <a:bodyPr/>
          <a:lstStyle/>
          <a:p>
            <a:fld id="{8EDC38AE-20C7-40FD-B53A-27D883917EA3}" type="slidenum">
              <a:rPr lang="en-US" smtClean="0"/>
              <a:pPr/>
              <a:t>9</a:t>
            </a:fld>
            <a:endParaRPr lang="en-US"/>
          </a:p>
        </p:txBody>
      </p:sp>
    </p:spTree>
    <p:extLst>
      <p:ext uri="{BB962C8B-B14F-4D97-AF65-F5344CB8AC3E}">
        <p14:creationId xmlns:p14="http://schemas.microsoft.com/office/powerpoint/2010/main" val="4211781484"/>
      </p:ext>
    </p:extLst>
  </p:cSld>
  <p:clrMapOvr>
    <a:masterClrMapping/>
  </p:clrMapOvr>
</p:sld>
</file>

<file path=ppt/theme/theme1.xml><?xml version="1.0" encoding="utf-8"?>
<a:theme xmlns:a="http://schemas.openxmlformats.org/drawingml/2006/main" name="FAF-Template-Update">
  <a:themeElements>
    <a:clrScheme name="FAF-FASB-GASB">
      <a:dk1>
        <a:sysClr val="windowText" lastClr="000000"/>
      </a:dk1>
      <a:lt1>
        <a:sysClr val="window" lastClr="FFFFFF"/>
      </a:lt1>
      <a:dk2>
        <a:srgbClr val="1F497D"/>
      </a:dk2>
      <a:lt2>
        <a:srgbClr val="EEECE1"/>
      </a:lt2>
      <a:accent1>
        <a:srgbClr val="054569"/>
      </a:accent1>
      <a:accent2>
        <a:srgbClr val="085BB8"/>
      </a:accent2>
      <a:accent3>
        <a:srgbClr val="00609C"/>
      </a:accent3>
      <a:accent4>
        <a:srgbClr val="EF4142"/>
      </a:accent4>
      <a:accent5>
        <a:srgbClr val="7F7F7F"/>
      </a:accent5>
      <a:accent6>
        <a:srgbClr val="7F7F7F"/>
      </a:accent6>
      <a:hlink>
        <a:srgbClr val="EF4142"/>
      </a:hlink>
      <a:folHlink>
        <a:srgbClr val="EF4142"/>
      </a:folHlink>
    </a:clrScheme>
    <a:fontScheme name="FAF Template">
      <a:majorFont>
        <a:latin typeface="Candar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wrap="square">
        <a:spAutoFit/>
      </a:bodyPr>
      <a:lstStyle>
        <a:defPPr fontAlgn="base">
          <a:spcBef>
            <a:spcPct val="0"/>
          </a:spcBef>
          <a:spcAft>
            <a:spcPct val="0"/>
          </a:spcAft>
          <a:defRPr sz="2000" dirty="0" smtClean="0">
            <a:solidFill>
              <a:prstClr val="black"/>
            </a:solidFill>
            <a:latin typeface="Arial" charset="0"/>
            <a:cs typeface="Arial" charset="0"/>
          </a:defRPr>
        </a:defPPr>
      </a:lstStyle>
    </a:spDef>
  </a:objectDefaults>
  <a:extraClrSchemeLst/>
  <a:extLst>
    <a:ext uri="{05A4C25C-085E-4340-85A3-A5531E510DB2}">
      <thm15:themeFamily xmlns:thm15="http://schemas.microsoft.com/office/thememl/2012/main" name="GASB_Update_20220325" id="{F920C938-9842-4A3B-906F-F8FD0FD98BC5}" vid="{7EFDB01A-05F1-40B3-890C-F8B00C7C7E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0AADA1A2901440AAC5832D94A65CCC" ma:contentTypeVersion="14" ma:contentTypeDescription="Create a new document." ma:contentTypeScope="" ma:versionID="2b893e74cdf7ce5e0df34b3c155d4373">
  <xsd:schema xmlns:xsd="http://www.w3.org/2001/XMLSchema" xmlns:xs="http://www.w3.org/2001/XMLSchema" xmlns:p="http://schemas.microsoft.com/office/2006/metadata/properties" xmlns:ns3="9803cf5d-6534-4e05-bf1c-d186e0c9b5da" xmlns:ns4="a853599f-0d3e-4726-93b3-4a68f81cc6f9" targetNamespace="http://schemas.microsoft.com/office/2006/metadata/properties" ma:root="true" ma:fieldsID="654d2a32d6a19648603bb29ad8ca6ba1" ns3:_="" ns4:_="">
    <xsd:import namespace="9803cf5d-6534-4e05-bf1c-d186e0c9b5da"/>
    <xsd:import namespace="a853599f-0d3e-4726-93b3-4a68f81cc6f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03cf5d-6534-4e05-bf1c-d186e0c9b5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853599f-0d3e-4726-93b3-4a68f81cc6f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726290-249A-4AE9-B0E6-A314591056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03cf5d-6534-4e05-bf1c-d186e0c9b5da"/>
    <ds:schemaRef ds:uri="a853599f-0d3e-4726-93b3-4a68f81cc6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FF2AC9-CCFB-4E60-8A2A-1E422F2E0012}">
  <ds:schemaRefs>
    <ds:schemaRef ds:uri="http://schemas.microsoft.com/office/infopath/2007/PartnerControls"/>
    <ds:schemaRef ds:uri="http://purl.org/dc/terms/"/>
    <ds:schemaRef ds:uri="http://purl.org/dc/dcmitype/"/>
    <ds:schemaRef ds:uri="http://schemas.microsoft.com/office/2006/documentManagement/types"/>
    <ds:schemaRef ds:uri="http://purl.org/dc/elements/1.1/"/>
    <ds:schemaRef ds:uri="http://schemas.microsoft.com/office/2006/metadata/properties"/>
    <ds:schemaRef ds:uri="9803cf5d-6534-4e05-bf1c-d186e0c9b5da"/>
    <ds:schemaRef ds:uri="http://schemas.openxmlformats.org/package/2006/metadata/core-properties"/>
    <ds:schemaRef ds:uri="a853599f-0d3e-4726-93b3-4a68f81cc6f9"/>
    <ds:schemaRef ds:uri="http://www.w3.org/XML/1998/namespace"/>
  </ds:schemaRefs>
</ds:datastoreItem>
</file>

<file path=customXml/itemProps3.xml><?xml version="1.0" encoding="utf-8"?>
<ds:datastoreItem xmlns:ds="http://schemas.openxmlformats.org/officeDocument/2006/customXml" ds:itemID="{06F846A3-6C54-4DD8-AF8D-26BC6CF952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145</TotalTime>
  <Words>3677</Words>
  <Application>Microsoft Office PowerPoint</Application>
  <PresentationFormat>On-screen Show (4:3)</PresentationFormat>
  <Paragraphs>509</Paragraphs>
  <Slides>47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Arial Narrow</vt:lpstr>
      <vt:lpstr>Calibri</vt:lpstr>
      <vt:lpstr>Courier New</vt:lpstr>
      <vt:lpstr>Lucida Grande</vt:lpstr>
      <vt:lpstr>Segoe UI</vt:lpstr>
      <vt:lpstr>Wingdings</vt:lpstr>
      <vt:lpstr>FAF-Template-Update</vt:lpstr>
      <vt:lpstr>PROPOSED FINANCIAL REPORTING MODEL</vt:lpstr>
      <vt:lpstr>What We will Cover</vt:lpstr>
      <vt:lpstr>Conceptual Framework: Recognition</vt:lpstr>
      <vt:lpstr>Exposure Draft: Recognition of Elements of Financial Statements</vt:lpstr>
      <vt:lpstr>Recognition Concepts</vt:lpstr>
      <vt:lpstr>Tentative Decisions: Recognition Hierarchy</vt:lpstr>
      <vt:lpstr>Tentative Decision: Recognition Framework</vt:lpstr>
      <vt:lpstr>Tentative Decisions: Recognition Framework (continued)</vt:lpstr>
      <vt:lpstr>Project Timeline</vt:lpstr>
      <vt:lpstr>Financial Reporting Model Reexamination</vt:lpstr>
      <vt:lpstr>Financial Reporting Model Improvements</vt:lpstr>
      <vt:lpstr>Project Activities</vt:lpstr>
      <vt:lpstr>Overview of the Proposals</vt:lpstr>
      <vt:lpstr>Concerns with Governmental Fund Financial Statements</vt:lpstr>
      <vt:lpstr>Key Factors in Recognition</vt:lpstr>
      <vt:lpstr>Tentative Decisions: Key Factors in Recognition for the Short-Term Financial Resources Measurement Focus and Modified Accrual Basis of Accounting</vt:lpstr>
      <vt:lpstr>Tentative Decisions: Recognition in Governmental Funds</vt:lpstr>
      <vt:lpstr>Tentative Decisions: Recognition in Governmental Funds (cont.)</vt:lpstr>
      <vt:lpstr>Recognition in Governmental Funds</vt:lpstr>
      <vt:lpstr>Recognition in Governmental Funds</vt:lpstr>
      <vt:lpstr>Recognition in Governmental Funds</vt:lpstr>
      <vt:lpstr>Recognition Example – Investments in Permanent Fund</vt:lpstr>
      <vt:lpstr>Recognition Example – Property Taxes</vt:lpstr>
      <vt:lpstr>Recognition Example – Income Taxes</vt:lpstr>
      <vt:lpstr>Recognition Example – Prepaid Items</vt:lpstr>
      <vt:lpstr>Recognition Example – Notes Receivable Related to Lending</vt:lpstr>
      <vt:lpstr>Recognition Example – Accrued Interest on Long-Term Debt</vt:lpstr>
      <vt:lpstr>Recognition Example – Tax Anticipation Notes Payable</vt:lpstr>
      <vt:lpstr>Recognition Example – Postemployment Benefits</vt:lpstr>
      <vt:lpstr>Recognition Example – Bonds Payable</vt:lpstr>
      <vt:lpstr>Tentative Decisions: Presentation of Governmental Funds</vt:lpstr>
      <vt:lpstr>Tentative Decisions: Proposed Statement of Short-Term Financial Resource Flows</vt:lpstr>
      <vt:lpstr>Proposals: Management’s discussion and analysis</vt:lpstr>
      <vt:lpstr>Proposals: Management’s discussion and analysis (continued)</vt:lpstr>
      <vt:lpstr>Proposals: Management’s discussion and analysis (continued)</vt:lpstr>
      <vt:lpstr>Proposals: Management’s discussion and analysis (continued)</vt:lpstr>
      <vt:lpstr>Other Proposals</vt:lpstr>
      <vt:lpstr>Other Proposals (continued)</vt:lpstr>
      <vt:lpstr>Proposals: Proprietary Funds</vt:lpstr>
      <vt:lpstr>Proposals: Proprietary Funds</vt:lpstr>
      <vt:lpstr>Proposals: Proprietary Funds (cont.)</vt:lpstr>
      <vt:lpstr>PowerPoint Presentation</vt:lpstr>
      <vt:lpstr>Proposals: Budgetary Comparison Information</vt:lpstr>
      <vt:lpstr>Proposed Effective Dates</vt:lpstr>
      <vt:lpstr>Total Annual Revenues</vt:lpstr>
      <vt:lpstr>Proposals: Transition Provisions</vt:lpstr>
      <vt:lpstr>Project 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Dive Into GASB Proposed Financial Reporting Model; Part 1 &amp; 2</dc:title>
  <dc:creator>Patti Waterbury</dc:creator>
  <cp:lastModifiedBy>Jackie Neubert</cp:lastModifiedBy>
  <cp:revision>4</cp:revision>
  <dcterms:created xsi:type="dcterms:W3CDTF">2022-03-30T20:01:16Z</dcterms:created>
  <dcterms:modified xsi:type="dcterms:W3CDTF">2022-09-15T16:43:08Z</dcterms:modified>
</cp:coreProperties>
</file>