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5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6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7.xml" ContentType="application/vnd.openxmlformats-officedocument.theme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5" r:id="rId4"/>
    <p:sldMasterId id="2147483793" r:id="rId5"/>
    <p:sldMasterId id="2147483765" r:id="rId6"/>
    <p:sldMasterId id="2147483808" r:id="rId7"/>
    <p:sldMasterId id="2147483833" r:id="rId8"/>
    <p:sldMasterId id="2147483860" r:id="rId9"/>
    <p:sldMasterId id="2147483872" r:id="rId10"/>
    <p:sldMasterId id="2147483887" r:id="rId11"/>
  </p:sldMasterIdLst>
  <p:notesMasterIdLst>
    <p:notesMasterId r:id="rId29"/>
  </p:notesMasterIdLst>
  <p:handoutMasterIdLst>
    <p:handoutMasterId r:id="rId30"/>
  </p:handoutMasterIdLst>
  <p:sldIdLst>
    <p:sldId id="447" r:id="rId12"/>
    <p:sldId id="448" r:id="rId13"/>
    <p:sldId id="468" r:id="rId14"/>
    <p:sldId id="473" r:id="rId15"/>
    <p:sldId id="470" r:id="rId16"/>
    <p:sldId id="449" r:id="rId17"/>
    <p:sldId id="450" r:id="rId18"/>
    <p:sldId id="451" r:id="rId19"/>
    <p:sldId id="452" r:id="rId20"/>
    <p:sldId id="472" r:id="rId21"/>
    <p:sldId id="464" r:id="rId22"/>
    <p:sldId id="466" r:id="rId23"/>
    <p:sldId id="474" r:id="rId24"/>
    <p:sldId id="465" r:id="rId25"/>
    <p:sldId id="471" r:id="rId26"/>
    <p:sldId id="453" r:id="rId27"/>
    <p:sldId id="469" r:id="rId28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rompt" panose="00000500000000000000" pitchFamily="2" charset="-3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rompt" panose="00000500000000000000" pitchFamily="2" charset="-3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rompt" panose="00000500000000000000" pitchFamily="2" charset="-3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rompt" panose="00000500000000000000" pitchFamily="2" charset="-3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rompt" panose="00000500000000000000" pitchFamily="2" charset="-34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rompt" panose="00000500000000000000" pitchFamily="2" charset="-34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rompt" panose="00000500000000000000" pitchFamily="2" charset="-34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rompt" panose="00000500000000000000" pitchFamily="2" charset="-34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rompt" panose="00000500000000000000" pitchFamily="2" charset="-34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4B4B"/>
    <a:srgbClr val="016699"/>
    <a:srgbClr val="CF7744"/>
    <a:srgbClr val="0E4469"/>
    <a:srgbClr val="9B9A9A"/>
    <a:srgbClr val="636768"/>
    <a:srgbClr val="C2C2C2"/>
    <a:srgbClr val="9B9B9B"/>
    <a:srgbClr val="6597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06B20C-89A2-45D7-9DEF-DCBDF0C5C616}" v="3" dt="2022-08-24T19:24:40.3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89" autoAdjust="0"/>
    <p:restoredTop sz="95164" autoAdjust="0"/>
  </p:normalViewPr>
  <p:slideViewPr>
    <p:cSldViewPr snapToGrid="0">
      <p:cViewPr varScale="1">
        <p:scale>
          <a:sx n="86" d="100"/>
          <a:sy n="86" d="100"/>
        </p:scale>
        <p:origin x="6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Relationship Id="rId8" Type="http://schemas.openxmlformats.org/officeDocument/2006/relationships/slideMaster" Target="slideMasters/slideMaster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926F987-60A1-4DB4-9ED4-8FE37C5AD3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F3036F-D37D-4352-A659-C227E9700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64AA77C-634D-4019-AD0C-EF703663D310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1E19-8750-4A2D-97D2-6FA751539E8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543D57-92E0-4840-B4AA-BD27A9958F6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E6E8117-EDD8-4BF7-96D9-98931BE4D1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F69E038-9435-4533-B5EA-6430194197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60E461-EE29-49D2-92C9-7D71AFC2259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5FBAC08-2C0F-45C0-98FC-69BA7CCC8469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930C85E-2D14-48E4-82BD-B70A2051C7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F147BEE-EBB4-4E0F-84C7-1A84C1E6D2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935A2-5CF6-4446-8F6B-FAF36866F3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D3048C-8696-4AED-8765-8A48E8D4F4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4D375AE-4640-4BBF-8BF3-F26A975A32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055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b="1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040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b="1" i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62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b="0" i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499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b="0" i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9597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b="1" i="0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2510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b="0" i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1557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1445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736727-E442-4CB5-A293-19F0DAB8F136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875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238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30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b="1" i="0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88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903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881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7796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87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b="0" i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D375AE-4640-4BBF-8BF3-F26A975A32D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151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516636"/>
            <a:ext cx="10648952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rgbClr val="4A4B4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1428750" y="1990165"/>
            <a:ext cx="9696450" cy="34603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F7744"/>
                </a:solidFill>
              </a:defRPr>
            </a:lvl1pPr>
            <a:lvl2pPr>
              <a:defRPr>
                <a:solidFill>
                  <a:srgbClr val="CF7744"/>
                </a:solidFill>
              </a:defRPr>
            </a:lvl2pPr>
            <a:lvl3pPr>
              <a:defRPr>
                <a:solidFill>
                  <a:srgbClr val="CF7744"/>
                </a:solidFill>
              </a:defRPr>
            </a:lvl3pPr>
            <a:lvl4pPr>
              <a:defRPr>
                <a:solidFill>
                  <a:srgbClr val="CF7744"/>
                </a:solidFill>
              </a:defRPr>
            </a:lvl4pPr>
            <a:lvl5pPr>
              <a:defRPr>
                <a:solidFill>
                  <a:srgbClr val="CF774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FB892-99C2-4FF7-B6BD-7AFAF9F7EBD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07BB0-FD94-450D-9789-E32B9FA4DBA1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291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516636"/>
            <a:ext cx="10648952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1428750" y="2143125"/>
            <a:ext cx="9696450" cy="36480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E4469"/>
                </a:solidFill>
              </a:defRPr>
            </a:lvl1pPr>
            <a:lvl2pPr>
              <a:defRPr>
                <a:solidFill>
                  <a:srgbClr val="0E4469"/>
                </a:solidFill>
              </a:defRPr>
            </a:lvl2pPr>
            <a:lvl3pPr>
              <a:defRPr>
                <a:solidFill>
                  <a:srgbClr val="0E4469"/>
                </a:solidFill>
              </a:defRPr>
            </a:lvl3pPr>
            <a:lvl4pPr>
              <a:defRPr>
                <a:solidFill>
                  <a:srgbClr val="0E4469"/>
                </a:solidFill>
              </a:defRPr>
            </a:lvl4pPr>
            <a:lvl5pPr>
              <a:defRPr>
                <a:solidFill>
                  <a:srgbClr val="0E446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53BAD-3103-436E-9024-1BBE29C1C182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28FDE-FDB7-4E94-BCF3-3E2F4CDD6770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00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516636"/>
            <a:ext cx="10648952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0"/>
          </p:nvPr>
        </p:nvSpPr>
        <p:spPr>
          <a:xfrm>
            <a:off x="885825" y="2124075"/>
            <a:ext cx="10534650" cy="320992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4A4B4B"/>
                </a:solidFill>
              </a:defRPr>
            </a:lvl1pPr>
          </a:lstStyle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D69A8-8041-46EC-941E-CD41FAD702F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2E71F-EF8D-41A6-808D-02680D6E6B45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82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914400"/>
            <a:ext cx="10879543" cy="903767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29000" y="2240280"/>
            <a:ext cx="7767918" cy="358677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52475" y="2243328"/>
            <a:ext cx="2121408" cy="621792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200" b="0"/>
            </a:lvl1pPr>
            <a:lvl2pPr marL="457200" indent="0">
              <a:lnSpc>
                <a:spcPts val="1800"/>
              </a:lnSpc>
              <a:spcBef>
                <a:spcPts val="0"/>
              </a:spcBef>
              <a:buNone/>
              <a:defRPr sz="1200" b="1"/>
            </a:lvl2pPr>
            <a:lvl3pPr marL="914400" indent="0">
              <a:lnSpc>
                <a:spcPts val="1800"/>
              </a:lnSpc>
              <a:spcBef>
                <a:spcPts val="0"/>
              </a:spcBef>
              <a:buNone/>
              <a:defRPr sz="1200" b="1"/>
            </a:lvl3pPr>
            <a:lvl4pPr marL="1371600" indent="0">
              <a:lnSpc>
                <a:spcPts val="1800"/>
              </a:lnSpc>
              <a:spcBef>
                <a:spcPts val="0"/>
              </a:spcBef>
              <a:buNone/>
              <a:defRPr sz="1200" b="1"/>
            </a:lvl4pPr>
            <a:lvl5pPr marL="1828800" indent="0">
              <a:lnSpc>
                <a:spcPts val="1800"/>
              </a:lnSpc>
              <a:spcBef>
                <a:spcPts val="0"/>
              </a:spcBef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3491D42-9167-4247-82D1-E8C09CD63AB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0B967-BA32-4F2A-A54C-1100B0F980DE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91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mersive palette Balancing 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2F6CCDA-438F-46FB-AA38-37644211A8B9}"/>
              </a:ext>
            </a:extLst>
          </p:cNvPr>
          <p:cNvSpPr/>
          <p:nvPr/>
        </p:nvSpPr>
        <p:spPr>
          <a:xfrm>
            <a:off x="866775" y="184150"/>
            <a:ext cx="4254500" cy="5467350"/>
          </a:xfrm>
          <a:prstGeom prst="rect">
            <a:avLst/>
          </a:prstGeom>
          <a:solidFill>
            <a:schemeClr val="accent4"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3C4ADA-D354-46A7-AA6E-9B31DA9DAD55}"/>
              </a:ext>
            </a:extLst>
          </p:cNvPr>
          <p:cNvSpPr/>
          <p:nvPr/>
        </p:nvSpPr>
        <p:spPr>
          <a:xfrm>
            <a:off x="11734800" y="4445000"/>
            <a:ext cx="457200" cy="241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26E7DF-7C9F-420C-B21B-62939C1077F1}"/>
              </a:ext>
            </a:extLst>
          </p:cNvPr>
          <p:cNvSpPr/>
          <p:nvPr/>
        </p:nvSpPr>
        <p:spPr>
          <a:xfrm>
            <a:off x="11734800" y="0"/>
            <a:ext cx="457200" cy="44624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4" y="439928"/>
            <a:ext cx="3619501" cy="2019681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116837" y="2760154"/>
            <a:ext cx="3617088" cy="2695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5302249" y="236536"/>
            <a:ext cx="6022976" cy="5362575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4D51207-7452-4CCE-B8EE-A209A44B87BB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723313" y="6356350"/>
            <a:ext cx="2743200" cy="365125"/>
          </a:xfrm>
        </p:spPr>
        <p:txBody>
          <a:bodyPr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B52FD7D-FC73-4C19-9092-62BB59FCA13A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146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33381563-5734-4CBE-8D33-89728A74AA1E}"/>
              </a:ext>
            </a:extLst>
          </p:cNvPr>
          <p:cNvSpPr/>
          <p:nvPr/>
        </p:nvSpPr>
        <p:spPr>
          <a:xfrm>
            <a:off x="255588" y="265113"/>
            <a:ext cx="11684000" cy="6332537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199" y="914400"/>
            <a:ext cx="6991351" cy="1572768"/>
          </a:xfrm>
        </p:spPr>
        <p:txBody>
          <a:bodyPr/>
          <a:lstStyle>
            <a:lvl1pPr>
              <a:lnSpc>
                <a:spcPts val="46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38200" y="2540000"/>
            <a:ext cx="6591300" cy="282257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ts val="3000"/>
              </a:lnSpc>
              <a:spcBef>
                <a:spcPts val="0"/>
              </a:spcBef>
              <a:buFont typeface="+mj-lt"/>
              <a:buAutoNum type="arabicPeriod"/>
              <a:defRPr sz="18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115300" y="914400"/>
            <a:ext cx="3410712" cy="4448175"/>
          </a:xfrm>
          <a:prstGeom prst="roundRect">
            <a:avLst>
              <a:gd name="adj" fmla="val 2543"/>
            </a:avLst>
          </a:prstGeom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AC771B6-0AB5-4C0D-BC2A-4A37FDE944DA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24825D3-2F2C-445B-BB69-826BBA1B4FFA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5269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914400"/>
            <a:ext cx="10879543" cy="903767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29000" y="2240280"/>
            <a:ext cx="8203018" cy="303657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52475" y="2243328"/>
            <a:ext cx="2121408" cy="621792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200" b="0">
                <a:solidFill>
                  <a:srgbClr val="4A4B4B"/>
                </a:solidFill>
              </a:defRPr>
            </a:lvl1pPr>
            <a:lvl2pPr marL="457200" indent="0">
              <a:lnSpc>
                <a:spcPts val="1800"/>
              </a:lnSpc>
              <a:spcBef>
                <a:spcPts val="0"/>
              </a:spcBef>
              <a:buNone/>
              <a:defRPr sz="1200" b="1"/>
            </a:lvl2pPr>
            <a:lvl3pPr marL="914400" indent="0">
              <a:lnSpc>
                <a:spcPts val="1800"/>
              </a:lnSpc>
              <a:spcBef>
                <a:spcPts val="0"/>
              </a:spcBef>
              <a:buNone/>
              <a:defRPr sz="1200" b="1"/>
            </a:lvl3pPr>
            <a:lvl4pPr marL="1371600" indent="0">
              <a:lnSpc>
                <a:spcPts val="1800"/>
              </a:lnSpc>
              <a:spcBef>
                <a:spcPts val="0"/>
              </a:spcBef>
              <a:buNone/>
              <a:defRPr sz="1200" b="1"/>
            </a:lvl4pPr>
            <a:lvl5pPr marL="1828800" indent="0">
              <a:lnSpc>
                <a:spcPts val="1800"/>
              </a:lnSpc>
              <a:spcBef>
                <a:spcPts val="0"/>
              </a:spcBef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9ECF078-3826-44DB-AE9A-802550A5580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6BF7E-B653-4434-A05C-8DBC3D21FE8C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455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516636"/>
            <a:ext cx="10648952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1428750" y="2143125"/>
            <a:ext cx="9696450" cy="36480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E4469"/>
                </a:solidFill>
              </a:defRPr>
            </a:lvl1pPr>
            <a:lvl2pPr>
              <a:defRPr>
                <a:solidFill>
                  <a:srgbClr val="0E4469"/>
                </a:solidFill>
              </a:defRPr>
            </a:lvl2pPr>
            <a:lvl3pPr>
              <a:defRPr>
                <a:solidFill>
                  <a:srgbClr val="0E4469"/>
                </a:solidFill>
              </a:defRPr>
            </a:lvl3pPr>
            <a:lvl4pPr>
              <a:defRPr>
                <a:solidFill>
                  <a:srgbClr val="0E4469"/>
                </a:solidFill>
              </a:defRPr>
            </a:lvl4pPr>
            <a:lvl5pPr>
              <a:defRPr>
                <a:solidFill>
                  <a:srgbClr val="0E446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F1FFF-B558-4281-A02A-3483D7B55D4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C4FD4-0658-478A-9438-78F716D9C448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484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516636"/>
            <a:ext cx="10648952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0"/>
          </p:nvPr>
        </p:nvSpPr>
        <p:spPr>
          <a:xfrm>
            <a:off x="885825" y="2124075"/>
            <a:ext cx="10534650" cy="320992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4A4B4B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D7510-26C0-4309-9CB3-C2D60323534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7AAF1-843E-4A9D-A695-18A005C5A9EF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2103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914400"/>
            <a:ext cx="10879543" cy="903767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29000" y="2240280"/>
            <a:ext cx="6557682" cy="30309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52475" y="2243328"/>
            <a:ext cx="2121408" cy="621792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200" b="0"/>
            </a:lvl1pPr>
            <a:lvl2pPr marL="457200" indent="0">
              <a:lnSpc>
                <a:spcPts val="1800"/>
              </a:lnSpc>
              <a:spcBef>
                <a:spcPts val="0"/>
              </a:spcBef>
              <a:buNone/>
              <a:defRPr sz="1200" b="1"/>
            </a:lvl2pPr>
            <a:lvl3pPr marL="914400" indent="0">
              <a:lnSpc>
                <a:spcPts val="1800"/>
              </a:lnSpc>
              <a:spcBef>
                <a:spcPts val="0"/>
              </a:spcBef>
              <a:buNone/>
              <a:defRPr sz="1200" b="1"/>
            </a:lvl3pPr>
            <a:lvl4pPr marL="1371600" indent="0">
              <a:lnSpc>
                <a:spcPts val="1800"/>
              </a:lnSpc>
              <a:spcBef>
                <a:spcPts val="0"/>
              </a:spcBef>
              <a:buNone/>
              <a:defRPr sz="1200" b="1"/>
            </a:lvl4pPr>
            <a:lvl5pPr marL="1828800" indent="0">
              <a:lnSpc>
                <a:spcPts val="1800"/>
              </a:lnSpc>
              <a:spcBef>
                <a:spcPts val="0"/>
              </a:spcBef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6A4361-6035-4706-BC4D-2B2F3ABB9BF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97A9D-641C-4F05-8705-91C05C18D15E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4169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Balancing 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6A033B3-B222-45A4-B557-5D3C15B9FF45}"/>
              </a:ext>
            </a:extLst>
          </p:cNvPr>
          <p:cNvSpPr/>
          <p:nvPr/>
        </p:nvSpPr>
        <p:spPr>
          <a:xfrm>
            <a:off x="866775" y="184150"/>
            <a:ext cx="4254500" cy="5467350"/>
          </a:xfrm>
          <a:prstGeom prst="rect">
            <a:avLst/>
          </a:prstGeom>
          <a:solidFill>
            <a:schemeClr val="accent4"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A76A6B-0A6C-449F-904A-90DF19390E82}"/>
              </a:ext>
            </a:extLst>
          </p:cNvPr>
          <p:cNvSpPr/>
          <p:nvPr/>
        </p:nvSpPr>
        <p:spPr>
          <a:xfrm>
            <a:off x="11734800" y="4445000"/>
            <a:ext cx="457200" cy="241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F115E2-B6B4-4283-A022-FBC3FA816346}"/>
              </a:ext>
            </a:extLst>
          </p:cNvPr>
          <p:cNvSpPr/>
          <p:nvPr/>
        </p:nvSpPr>
        <p:spPr>
          <a:xfrm>
            <a:off x="11734800" y="0"/>
            <a:ext cx="457200" cy="44624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4" y="439928"/>
            <a:ext cx="3619501" cy="2019681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116837" y="2760154"/>
            <a:ext cx="3617088" cy="2695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5302249" y="236536"/>
            <a:ext cx="6022976" cy="5362575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31959DC-A351-468E-8F79-6CDC0ED529CB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723313" y="6356350"/>
            <a:ext cx="2743200" cy="365125"/>
          </a:xfr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A8B48F4-B898-4D8E-AA52-D3A62FF1C146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87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516636"/>
            <a:ext cx="10648952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rgbClr val="CF774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0"/>
          </p:nvPr>
        </p:nvSpPr>
        <p:spPr>
          <a:xfrm>
            <a:off x="885825" y="2124075"/>
            <a:ext cx="10534650" cy="320992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4A4B4B"/>
                </a:solidFill>
              </a:defRPr>
            </a:lvl1pPr>
          </a:lstStyle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0C339-0DD2-4B46-B830-7615A29707D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9BAFA-BAE4-494A-B999-34D55CED1DFA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722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2D5D331A-7976-4745-B4B6-470F447F27CD}"/>
              </a:ext>
            </a:extLst>
          </p:cNvPr>
          <p:cNvSpPr/>
          <p:nvPr/>
        </p:nvSpPr>
        <p:spPr>
          <a:xfrm>
            <a:off x="255588" y="265113"/>
            <a:ext cx="11684000" cy="6332537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199" y="914400"/>
            <a:ext cx="6991351" cy="1572768"/>
          </a:xfrm>
        </p:spPr>
        <p:txBody>
          <a:bodyPr/>
          <a:lstStyle>
            <a:lvl1pPr>
              <a:lnSpc>
                <a:spcPts val="46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38200" y="2540000"/>
            <a:ext cx="6591300" cy="282257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ts val="3000"/>
              </a:lnSpc>
              <a:spcBef>
                <a:spcPts val="0"/>
              </a:spcBef>
              <a:buFont typeface="+mj-lt"/>
              <a:buAutoNum type="arabicPeriod"/>
              <a:defRPr sz="18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115300" y="914400"/>
            <a:ext cx="3410712" cy="4448175"/>
          </a:xfrm>
          <a:prstGeom prst="roundRect">
            <a:avLst>
              <a:gd name="adj" fmla="val 2543"/>
            </a:avLst>
          </a:prstGeom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A77C49C-B819-47BD-B520-1A980B8577D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5BB219E-1691-4A97-A1ED-4BBB206E0BF1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7824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850" y="2569464"/>
            <a:ext cx="3371850" cy="1179576"/>
          </a:xfrm>
        </p:spPr>
        <p:txBody>
          <a:bodyPr anchor="t">
            <a:normAutofit/>
          </a:bodyPr>
          <a:lstStyle>
            <a:lvl1pPr>
              <a:lnSpc>
                <a:spcPts val="4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279392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7064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174736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0122408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1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9392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6227064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3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8174736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10122408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E1FE955-BBB8-494F-B6B8-86936F147FB6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7A455-FE50-4C63-B6A3-9FA02FB68461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5502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987C820-676E-4FB9-BBF7-490B73BB8E85}"/>
              </a:ext>
            </a:extLst>
          </p:cNvPr>
          <p:cNvSpPr/>
          <p:nvPr/>
        </p:nvSpPr>
        <p:spPr>
          <a:xfrm>
            <a:off x="860425" y="441325"/>
            <a:ext cx="6372225" cy="152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6A7E73-4E32-4B1E-A84A-2C7BE68FCCE4}"/>
              </a:ext>
            </a:extLst>
          </p:cNvPr>
          <p:cNvSpPr/>
          <p:nvPr/>
        </p:nvSpPr>
        <p:spPr>
          <a:xfrm>
            <a:off x="6808788" y="752475"/>
            <a:ext cx="2932112" cy="262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16A7FD8-433D-4C61-92DA-0B0371498A40}"/>
              </a:ext>
            </a:extLst>
          </p:cNvPr>
          <p:cNvSpPr/>
          <p:nvPr/>
        </p:nvSpPr>
        <p:spPr>
          <a:xfrm>
            <a:off x="8623300" y="3559175"/>
            <a:ext cx="2921000" cy="259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262" y="650875"/>
            <a:ext cx="5348288" cy="1168400"/>
          </a:xfrm>
        </p:spPr>
        <p:txBody>
          <a:bodyPr anchor="t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93750" y="2228850"/>
            <a:ext cx="5638800" cy="3105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997700" y="914400"/>
            <a:ext cx="4334256" cy="5093208"/>
          </a:xfrm>
          <a:prstGeom prst="rect">
            <a:avLst/>
          </a:prstGeom>
          <a:solidFill>
            <a:schemeClr val="accent3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0B037BA-0E1E-4BA6-8B0C-423881CE2F1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145AB0-361B-4F7D-B558-0AA7BC7170FF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2838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Well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7A1F647-F2E6-4FFB-B1A0-E3CAC37CC8FB}"/>
              </a:ext>
            </a:extLst>
          </p:cNvPr>
          <p:cNvSpPr/>
          <p:nvPr/>
        </p:nvSpPr>
        <p:spPr>
          <a:xfrm>
            <a:off x="9747250" y="-15875"/>
            <a:ext cx="2444750" cy="9763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4A44E7-4A13-4007-AD71-EA6B0FBC3884}"/>
              </a:ext>
            </a:extLst>
          </p:cNvPr>
          <p:cNvSpPr/>
          <p:nvPr/>
        </p:nvSpPr>
        <p:spPr>
          <a:xfrm rot="5400000">
            <a:off x="10741025" y="5426075"/>
            <a:ext cx="244475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690507-97CE-4336-8636-E2C7A5CD0ED5}"/>
              </a:ext>
            </a:extLst>
          </p:cNvPr>
          <p:cNvSpPr/>
          <p:nvPr/>
        </p:nvSpPr>
        <p:spPr>
          <a:xfrm>
            <a:off x="7981950" y="495300"/>
            <a:ext cx="3754438" cy="594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8EF72E-1319-4585-9BEE-55A2BED38E53}"/>
              </a:ext>
            </a:extLst>
          </p:cNvPr>
          <p:cNvSpPr/>
          <p:nvPr/>
        </p:nvSpPr>
        <p:spPr>
          <a:xfrm>
            <a:off x="4594225" y="495300"/>
            <a:ext cx="3786188" cy="594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30917" y="2657211"/>
            <a:ext cx="3576267" cy="32552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32985" y="960120"/>
            <a:ext cx="6574536" cy="5074920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684" y="867712"/>
            <a:ext cx="3619501" cy="877824"/>
          </a:xfrm>
        </p:spPr>
        <p:txBody>
          <a:bodyPr/>
          <a:lstStyle>
            <a:lvl1pPr>
              <a:lnSpc>
                <a:spcPts val="432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E6150E42-7AF2-40AE-A1C9-0FF266E246FD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B56F46A-32D4-41D3-9DD4-99056FF9A495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6533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4394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2D27BB17-4622-6A45-BE12-84A3AC329ADC}"/>
              </a:ext>
            </a:extLst>
          </p:cNvPr>
          <p:cNvSpPr txBox="1">
            <a:spLocks/>
          </p:cNvSpPr>
          <p:nvPr userDrawn="1"/>
        </p:nvSpPr>
        <p:spPr>
          <a:xfrm>
            <a:off x="10160000" y="6340476"/>
            <a:ext cx="1117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6136EF9-E21A-4C8B-9FBC-2F483396CED0}" type="datetime1">
              <a:rPr lang="en-US" sz="1000" smtClean="0"/>
              <a:pPr/>
              <a:t>9/18/2022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346551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516636"/>
            <a:ext cx="10315576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B0E04EF-0BEF-4DCC-9F91-C32EC5207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ED724-56CE-4083-8BE3-144972B93A50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7460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914400"/>
            <a:ext cx="10879543" cy="903767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29000" y="2240280"/>
            <a:ext cx="4645152" cy="41970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52475" y="2243328"/>
            <a:ext cx="2121408" cy="621792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200" b="0"/>
            </a:lvl1pPr>
            <a:lvl2pPr marL="457200" indent="0">
              <a:lnSpc>
                <a:spcPts val="1800"/>
              </a:lnSpc>
              <a:spcBef>
                <a:spcPts val="0"/>
              </a:spcBef>
              <a:buNone/>
              <a:defRPr sz="1200" b="1"/>
            </a:lvl2pPr>
            <a:lvl3pPr marL="914400" indent="0">
              <a:lnSpc>
                <a:spcPts val="1800"/>
              </a:lnSpc>
              <a:spcBef>
                <a:spcPts val="0"/>
              </a:spcBef>
              <a:buNone/>
              <a:defRPr sz="1200" b="1"/>
            </a:lvl3pPr>
            <a:lvl4pPr marL="1371600" indent="0">
              <a:lnSpc>
                <a:spcPts val="1800"/>
              </a:lnSpc>
              <a:spcBef>
                <a:spcPts val="0"/>
              </a:spcBef>
              <a:buNone/>
              <a:defRPr sz="1200" b="1"/>
            </a:lvl4pPr>
            <a:lvl5pPr marL="1828800" indent="0">
              <a:lnSpc>
                <a:spcPts val="1800"/>
              </a:lnSpc>
              <a:spcBef>
                <a:spcPts val="0"/>
              </a:spcBef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F611D5-B51E-40C4-962D-BF3FF9029CDA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0E4469"/>
                </a:solidFill>
              </a:defRPr>
            </a:lvl1pPr>
          </a:lstStyle>
          <a:p>
            <a:pPr>
              <a:defRPr/>
            </a:pPr>
            <a:fld id="{28F82CF7-1F14-4F85-8FB3-AFDD7AFDD48A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1855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Balancing 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AA1A795-A8D2-4875-B1C7-BB90BB847746}"/>
              </a:ext>
            </a:extLst>
          </p:cNvPr>
          <p:cNvSpPr/>
          <p:nvPr/>
        </p:nvSpPr>
        <p:spPr>
          <a:xfrm>
            <a:off x="866775" y="184150"/>
            <a:ext cx="4254500" cy="5467350"/>
          </a:xfrm>
          <a:prstGeom prst="rect">
            <a:avLst/>
          </a:prstGeom>
          <a:solidFill>
            <a:schemeClr val="accent4"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A3847F-9BC2-43D2-995B-AAE7F0D2C34F}"/>
              </a:ext>
            </a:extLst>
          </p:cNvPr>
          <p:cNvSpPr/>
          <p:nvPr/>
        </p:nvSpPr>
        <p:spPr>
          <a:xfrm>
            <a:off x="11734800" y="4445000"/>
            <a:ext cx="457200" cy="2413000"/>
          </a:xfrm>
          <a:prstGeom prst="rect">
            <a:avLst/>
          </a:prstGeom>
          <a:solidFill>
            <a:srgbClr val="CF7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03D881-D7F4-453F-AD59-FEC2BCA41715}"/>
              </a:ext>
            </a:extLst>
          </p:cNvPr>
          <p:cNvSpPr/>
          <p:nvPr/>
        </p:nvSpPr>
        <p:spPr>
          <a:xfrm>
            <a:off x="11734800" y="0"/>
            <a:ext cx="457200" cy="44624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4" y="439928"/>
            <a:ext cx="3619501" cy="2019681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116837" y="2760154"/>
            <a:ext cx="3617088" cy="2695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5302249" y="236536"/>
            <a:ext cx="6022976" cy="5362575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6F3EC13-CBAE-4A1B-8D66-CAECE0CFE19B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723313" y="6356350"/>
            <a:ext cx="2743200" cy="365125"/>
          </a:xfrm>
        </p:spPr>
        <p:txBody>
          <a:bodyPr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0E14599-B284-45F1-9D24-64ED4032E007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505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D24D4259-55F2-4CA0-B205-1311DB2E04C2}"/>
              </a:ext>
            </a:extLst>
          </p:cNvPr>
          <p:cNvSpPr/>
          <p:nvPr/>
        </p:nvSpPr>
        <p:spPr>
          <a:xfrm>
            <a:off x="255588" y="265113"/>
            <a:ext cx="11684000" cy="6332537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199" y="914400"/>
            <a:ext cx="6991351" cy="1572768"/>
          </a:xfrm>
        </p:spPr>
        <p:txBody>
          <a:bodyPr/>
          <a:lstStyle>
            <a:lvl1pPr>
              <a:lnSpc>
                <a:spcPts val="46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38200" y="2540000"/>
            <a:ext cx="6591300" cy="282257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ts val="3000"/>
              </a:lnSpc>
              <a:spcBef>
                <a:spcPts val="0"/>
              </a:spcBef>
              <a:buFont typeface="+mj-lt"/>
              <a:buAutoNum type="arabicPeriod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115300" y="914400"/>
            <a:ext cx="3410712" cy="4448175"/>
          </a:xfrm>
          <a:prstGeom prst="roundRect">
            <a:avLst>
              <a:gd name="adj" fmla="val 2543"/>
            </a:avLst>
          </a:prstGeom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D36507E-A3EE-4C04-8D0D-9EA583826BF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533FCDB-1B37-4B56-B95D-FF2CA2AC2F8D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0414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850" y="2569464"/>
            <a:ext cx="3371850" cy="1179576"/>
          </a:xfrm>
        </p:spPr>
        <p:txBody>
          <a:bodyPr anchor="t">
            <a:normAutofit/>
          </a:bodyPr>
          <a:lstStyle>
            <a:lvl1pPr>
              <a:lnSpc>
                <a:spcPts val="4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279392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7064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174736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0122408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1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9392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6227064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3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8174736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10122408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D22E2B7A-51B4-4264-B1CA-0A7229FC0041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7E678-55CF-4730-AF33-84DDFBE4CD28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18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914400"/>
            <a:ext cx="10879543" cy="903767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19475" y="2059305"/>
            <a:ext cx="4645152" cy="41970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rgbClr val="4A4B4B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52475" y="2059305"/>
            <a:ext cx="2121408" cy="621792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200" b="0"/>
            </a:lvl1pPr>
            <a:lvl2pPr marL="457200" indent="0">
              <a:lnSpc>
                <a:spcPts val="1800"/>
              </a:lnSpc>
              <a:spcBef>
                <a:spcPts val="0"/>
              </a:spcBef>
              <a:buNone/>
              <a:defRPr sz="1200" b="1"/>
            </a:lvl2pPr>
            <a:lvl3pPr marL="914400" indent="0">
              <a:lnSpc>
                <a:spcPts val="1800"/>
              </a:lnSpc>
              <a:spcBef>
                <a:spcPts val="0"/>
              </a:spcBef>
              <a:buNone/>
              <a:defRPr sz="1200" b="1"/>
            </a:lvl3pPr>
            <a:lvl4pPr marL="1371600" indent="0">
              <a:lnSpc>
                <a:spcPts val="1800"/>
              </a:lnSpc>
              <a:spcBef>
                <a:spcPts val="0"/>
              </a:spcBef>
              <a:buNone/>
              <a:defRPr sz="1200" b="1"/>
            </a:lvl4pPr>
            <a:lvl5pPr marL="1828800" indent="0">
              <a:lnSpc>
                <a:spcPts val="1800"/>
              </a:lnSpc>
              <a:spcBef>
                <a:spcPts val="0"/>
              </a:spcBef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0250E2-86A1-4D84-8C5F-5644F9A611B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0E4469"/>
                </a:solidFill>
              </a:defRPr>
            </a:lvl1pPr>
          </a:lstStyle>
          <a:p>
            <a:pPr>
              <a:defRPr/>
            </a:pPr>
            <a:fld id="{72CB3111-E9E3-4F09-8F16-082F7F9C75B5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3513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02EDDD7-0937-4F42-965F-E4CF42F7D2A4}"/>
              </a:ext>
            </a:extLst>
          </p:cNvPr>
          <p:cNvSpPr/>
          <p:nvPr/>
        </p:nvSpPr>
        <p:spPr>
          <a:xfrm>
            <a:off x="860425" y="441325"/>
            <a:ext cx="6372225" cy="152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02FF75-B48D-4B0D-B1AD-1E3286907AAD}"/>
              </a:ext>
            </a:extLst>
          </p:cNvPr>
          <p:cNvSpPr/>
          <p:nvPr/>
        </p:nvSpPr>
        <p:spPr>
          <a:xfrm>
            <a:off x="6656388" y="600075"/>
            <a:ext cx="2932112" cy="2628900"/>
          </a:xfrm>
          <a:prstGeom prst="rect">
            <a:avLst/>
          </a:prstGeom>
          <a:solidFill>
            <a:srgbClr val="CF7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F6DC63-6179-4108-9535-FE82CF46CD2F}"/>
              </a:ext>
            </a:extLst>
          </p:cNvPr>
          <p:cNvSpPr/>
          <p:nvPr/>
        </p:nvSpPr>
        <p:spPr>
          <a:xfrm>
            <a:off x="8851900" y="3863975"/>
            <a:ext cx="2921000" cy="2590800"/>
          </a:xfrm>
          <a:prstGeom prst="rect">
            <a:avLst/>
          </a:prstGeom>
          <a:solidFill>
            <a:srgbClr val="CF7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262" y="650875"/>
            <a:ext cx="5348288" cy="1168400"/>
          </a:xfrm>
        </p:spPr>
        <p:txBody>
          <a:bodyPr anchor="t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93750" y="2228850"/>
            <a:ext cx="5638800" cy="3105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997700" y="914400"/>
            <a:ext cx="4334256" cy="5093208"/>
          </a:xfrm>
          <a:prstGeom prst="rect">
            <a:avLst/>
          </a:prstGeom>
          <a:solidFill>
            <a:schemeClr val="accent3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1660EFB-310E-4118-8F45-88CDA365D92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0E4469"/>
                </a:solidFill>
              </a:defRPr>
            </a:lvl1pPr>
          </a:lstStyle>
          <a:p>
            <a:pPr>
              <a:defRPr/>
            </a:pPr>
            <a:fld id="{B3DAA9EF-8038-420B-AFF9-4266071D884E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317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Well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F5AB625-9646-4283-8E27-96F79292FAE2}"/>
              </a:ext>
            </a:extLst>
          </p:cNvPr>
          <p:cNvSpPr/>
          <p:nvPr/>
        </p:nvSpPr>
        <p:spPr>
          <a:xfrm>
            <a:off x="9747250" y="-15875"/>
            <a:ext cx="2444750" cy="9763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5CBFBF-F533-4871-AED5-29C3B89138C7}"/>
              </a:ext>
            </a:extLst>
          </p:cNvPr>
          <p:cNvSpPr/>
          <p:nvPr/>
        </p:nvSpPr>
        <p:spPr>
          <a:xfrm rot="5400000">
            <a:off x="10741025" y="5407025"/>
            <a:ext cx="244475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BF5D95-E38E-4863-BD67-66399FEC6C35}"/>
              </a:ext>
            </a:extLst>
          </p:cNvPr>
          <p:cNvSpPr/>
          <p:nvPr/>
        </p:nvSpPr>
        <p:spPr>
          <a:xfrm>
            <a:off x="7981950" y="495300"/>
            <a:ext cx="3754438" cy="594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2E43FE-00F4-4810-803A-E3418BD3E670}"/>
              </a:ext>
            </a:extLst>
          </p:cNvPr>
          <p:cNvSpPr/>
          <p:nvPr/>
        </p:nvSpPr>
        <p:spPr>
          <a:xfrm>
            <a:off x="4594225" y="495300"/>
            <a:ext cx="3786188" cy="5943600"/>
          </a:xfrm>
          <a:prstGeom prst="rect">
            <a:avLst/>
          </a:prstGeom>
          <a:solidFill>
            <a:srgbClr val="CF7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30917" y="2657211"/>
            <a:ext cx="3576267" cy="32552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32985" y="960120"/>
            <a:ext cx="6574536" cy="5074920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684" y="867712"/>
            <a:ext cx="3619501" cy="877824"/>
          </a:xfrm>
        </p:spPr>
        <p:txBody>
          <a:bodyPr/>
          <a:lstStyle>
            <a:lvl1pPr>
              <a:lnSpc>
                <a:spcPts val="432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7783323-D69F-4841-8E5C-228436712F7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CD77CE5-3671-45E2-9327-5F09D53FC1F9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5607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1885950" y="1895475"/>
            <a:ext cx="8658225" cy="367665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4A18B-CFD7-4130-BC78-CEF4D200490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98C3C-F155-4C0D-A8BD-A36FAC9D75D1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0762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1143000" y="1905000"/>
            <a:ext cx="10460038" cy="3629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69A0B-9491-4FA2-8065-8D78B98AE23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F4064-B699-491F-A633-68AB23AB3ED5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4612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BD97174-28E3-4A14-8283-A2857CF11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2136B-72FF-4D21-A8B7-F26172650BB5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904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516636"/>
            <a:ext cx="10315576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5149ED0-D48D-4600-817D-722B7C44B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3FB27-C9C1-4478-9954-001B61F8AE8B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639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914400"/>
            <a:ext cx="10879543" cy="903767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29000" y="2240280"/>
            <a:ext cx="8203018" cy="303657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52475" y="2243328"/>
            <a:ext cx="2121408" cy="621792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200" b="0">
                <a:solidFill>
                  <a:srgbClr val="4A4B4B"/>
                </a:solidFill>
              </a:defRPr>
            </a:lvl1pPr>
            <a:lvl2pPr marL="457200" indent="0">
              <a:lnSpc>
                <a:spcPts val="1800"/>
              </a:lnSpc>
              <a:spcBef>
                <a:spcPts val="0"/>
              </a:spcBef>
              <a:buNone/>
              <a:defRPr sz="1200" b="1"/>
            </a:lvl2pPr>
            <a:lvl3pPr marL="914400" indent="0">
              <a:lnSpc>
                <a:spcPts val="1800"/>
              </a:lnSpc>
              <a:spcBef>
                <a:spcPts val="0"/>
              </a:spcBef>
              <a:buNone/>
              <a:defRPr sz="1200" b="1"/>
            </a:lvl3pPr>
            <a:lvl4pPr marL="1371600" indent="0">
              <a:lnSpc>
                <a:spcPts val="1800"/>
              </a:lnSpc>
              <a:spcBef>
                <a:spcPts val="0"/>
              </a:spcBef>
              <a:buNone/>
              <a:defRPr sz="1200" b="1"/>
            </a:lvl4pPr>
            <a:lvl5pPr marL="1828800" indent="0">
              <a:lnSpc>
                <a:spcPts val="1800"/>
              </a:lnSpc>
              <a:spcBef>
                <a:spcPts val="0"/>
              </a:spcBef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4EE4076-2E3E-469E-A7B2-4C9DA48FF13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8CEC1-667D-41E6-9C32-141FCD679535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026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Balancing 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F3FB4F6-DC79-4C64-BD7F-50C860C32079}"/>
              </a:ext>
            </a:extLst>
          </p:cNvPr>
          <p:cNvSpPr/>
          <p:nvPr/>
        </p:nvSpPr>
        <p:spPr>
          <a:xfrm>
            <a:off x="866775" y="184150"/>
            <a:ext cx="4254500" cy="5362575"/>
          </a:xfrm>
          <a:prstGeom prst="rect">
            <a:avLst/>
          </a:prstGeom>
          <a:solidFill>
            <a:srgbClr val="9B9B9B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E7F7DE-A7E5-4E05-86A5-CAB2A41A89DB}"/>
              </a:ext>
            </a:extLst>
          </p:cNvPr>
          <p:cNvSpPr/>
          <p:nvPr/>
        </p:nvSpPr>
        <p:spPr>
          <a:xfrm>
            <a:off x="11734800" y="4445000"/>
            <a:ext cx="457200" cy="24130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148C44-F1F7-4F69-9E9B-2FF204D09EDD}"/>
              </a:ext>
            </a:extLst>
          </p:cNvPr>
          <p:cNvSpPr/>
          <p:nvPr/>
        </p:nvSpPr>
        <p:spPr>
          <a:xfrm>
            <a:off x="11734800" y="0"/>
            <a:ext cx="457200" cy="44624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4" y="439928"/>
            <a:ext cx="3619501" cy="2019681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116837" y="2760155"/>
            <a:ext cx="3617088" cy="249764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5302249" y="236536"/>
            <a:ext cx="6022976" cy="5362575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819B409-D7CD-4475-9A83-3CF5E44FA5AF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723313" y="6356350"/>
            <a:ext cx="2743200" cy="365125"/>
          </a:xfrm>
        </p:spPr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1FE77809-92F2-4CAD-BEFE-C6DA11555092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032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2EA435D4-C278-42D5-8005-FD7C15B7CFFB}"/>
              </a:ext>
            </a:extLst>
          </p:cNvPr>
          <p:cNvSpPr/>
          <p:nvPr/>
        </p:nvSpPr>
        <p:spPr>
          <a:xfrm>
            <a:off x="255588" y="265113"/>
            <a:ext cx="11684000" cy="6332537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199" y="914400"/>
            <a:ext cx="6991351" cy="1572768"/>
          </a:xfrm>
        </p:spPr>
        <p:txBody>
          <a:bodyPr/>
          <a:lstStyle>
            <a:lvl1pPr>
              <a:lnSpc>
                <a:spcPts val="46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38200" y="2540000"/>
            <a:ext cx="6591300" cy="282257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ts val="3000"/>
              </a:lnSpc>
              <a:spcBef>
                <a:spcPts val="0"/>
              </a:spcBef>
              <a:buFont typeface="+mj-lt"/>
              <a:buAutoNum type="arabicPeriod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115300" y="914400"/>
            <a:ext cx="3410712" cy="4448175"/>
          </a:xfrm>
          <a:prstGeom prst="roundRect">
            <a:avLst>
              <a:gd name="adj" fmla="val 2543"/>
            </a:avLst>
          </a:prstGeom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D581B0B-83AD-4DA6-B1CD-59EEE598D57A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F309022D-2902-43FB-B106-5A887F5DD315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7632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850" y="2569464"/>
            <a:ext cx="3371850" cy="1179576"/>
          </a:xfrm>
        </p:spPr>
        <p:txBody>
          <a:bodyPr anchor="t">
            <a:normAutofit/>
          </a:bodyPr>
          <a:lstStyle>
            <a:lvl1pPr>
              <a:lnSpc>
                <a:spcPts val="4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279392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7064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174736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0122408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1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9392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6227064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3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8174736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10122408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DD1E3166-62A4-4D8D-91F5-8C824AD84F55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ED337-C979-401F-BDB7-1DE0143507A9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580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Balancing 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EEE6B-04B7-43DC-8E79-DA4B9E805989}"/>
              </a:ext>
            </a:extLst>
          </p:cNvPr>
          <p:cNvSpPr/>
          <p:nvPr/>
        </p:nvSpPr>
        <p:spPr>
          <a:xfrm>
            <a:off x="866775" y="184150"/>
            <a:ext cx="4254500" cy="5102225"/>
          </a:xfrm>
          <a:prstGeom prst="rect">
            <a:avLst/>
          </a:prstGeom>
          <a:solidFill>
            <a:schemeClr val="accent4"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3E920C-80F0-4748-ADCB-98EDE1920F6A}"/>
              </a:ext>
            </a:extLst>
          </p:cNvPr>
          <p:cNvSpPr/>
          <p:nvPr/>
        </p:nvSpPr>
        <p:spPr>
          <a:xfrm>
            <a:off x="11734800" y="4445000"/>
            <a:ext cx="457200" cy="2413000"/>
          </a:xfrm>
          <a:prstGeom prst="rect">
            <a:avLst/>
          </a:prstGeom>
          <a:solidFill>
            <a:srgbClr val="0E4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FF7992-E359-4AA1-85D5-F46C82FD544B}"/>
              </a:ext>
            </a:extLst>
          </p:cNvPr>
          <p:cNvSpPr/>
          <p:nvPr/>
        </p:nvSpPr>
        <p:spPr>
          <a:xfrm>
            <a:off x="11734800" y="0"/>
            <a:ext cx="457200" cy="4462463"/>
          </a:xfrm>
          <a:prstGeom prst="rect">
            <a:avLst/>
          </a:prstGeom>
          <a:solidFill>
            <a:srgbClr val="CF7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4" y="439928"/>
            <a:ext cx="3619501" cy="2019681"/>
          </a:xfrm>
        </p:spPr>
        <p:txBody>
          <a:bodyPr/>
          <a:lstStyle>
            <a:lvl1pPr>
              <a:defRPr cap="all" baseline="0">
                <a:solidFill>
                  <a:srgbClr val="4A4B4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116837" y="2760154"/>
            <a:ext cx="3617088" cy="22976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rgbClr val="4A4B4B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5302249" y="236536"/>
            <a:ext cx="6022976" cy="5362575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3A6D265-3109-4F44-8D40-8081AB7D5E48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723313" y="6356350"/>
            <a:ext cx="2743200" cy="365125"/>
          </a:xfr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68E4A-B1EA-46A0-86CD-C4F7F787ADE3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42679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3B42C48-6E3B-4BAB-83B9-DBE7FEDF4741}"/>
              </a:ext>
            </a:extLst>
          </p:cNvPr>
          <p:cNvSpPr/>
          <p:nvPr/>
        </p:nvSpPr>
        <p:spPr>
          <a:xfrm>
            <a:off x="860425" y="441325"/>
            <a:ext cx="6372225" cy="152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147451-6A9D-4ECF-88CC-0B07CFDB09BE}"/>
              </a:ext>
            </a:extLst>
          </p:cNvPr>
          <p:cNvSpPr/>
          <p:nvPr/>
        </p:nvSpPr>
        <p:spPr>
          <a:xfrm>
            <a:off x="6723063" y="657225"/>
            <a:ext cx="2932112" cy="26289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B03B622-E677-4D32-A4F8-3DD43AB268DB}"/>
              </a:ext>
            </a:extLst>
          </p:cNvPr>
          <p:cNvSpPr/>
          <p:nvPr/>
        </p:nvSpPr>
        <p:spPr>
          <a:xfrm>
            <a:off x="8689975" y="3648075"/>
            <a:ext cx="2921000" cy="25908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262" y="650875"/>
            <a:ext cx="5348288" cy="1168400"/>
          </a:xfrm>
        </p:spPr>
        <p:txBody>
          <a:bodyPr anchor="t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93750" y="2228850"/>
            <a:ext cx="5638800" cy="3105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997700" y="914400"/>
            <a:ext cx="4334256" cy="5093208"/>
          </a:xfrm>
          <a:prstGeom prst="rect">
            <a:avLst/>
          </a:prstGeom>
          <a:solidFill>
            <a:schemeClr val="accent3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F7BBAB4-142E-473B-BAED-63089B7789C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543827AB-00C0-4B08-93E4-B1CA2DFB8E51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8578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Well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E16A809-417C-4A37-8BA4-D1C7B9C12E2E}"/>
              </a:ext>
            </a:extLst>
          </p:cNvPr>
          <p:cNvSpPr/>
          <p:nvPr/>
        </p:nvSpPr>
        <p:spPr>
          <a:xfrm>
            <a:off x="9747250" y="-15875"/>
            <a:ext cx="2444750" cy="9763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F45550-2A4C-4F9B-8CB4-5D201FF35733}"/>
              </a:ext>
            </a:extLst>
          </p:cNvPr>
          <p:cNvSpPr/>
          <p:nvPr/>
        </p:nvSpPr>
        <p:spPr>
          <a:xfrm rot="5400000">
            <a:off x="10741025" y="5407025"/>
            <a:ext cx="244475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13B9DB-B62A-474C-A99A-6106D0F63E6E}"/>
              </a:ext>
            </a:extLst>
          </p:cNvPr>
          <p:cNvSpPr/>
          <p:nvPr/>
        </p:nvSpPr>
        <p:spPr>
          <a:xfrm>
            <a:off x="7981950" y="495300"/>
            <a:ext cx="3754438" cy="594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E8271C-654D-43E2-8D25-507485EDD311}"/>
              </a:ext>
            </a:extLst>
          </p:cNvPr>
          <p:cNvSpPr/>
          <p:nvPr/>
        </p:nvSpPr>
        <p:spPr>
          <a:xfrm>
            <a:off x="4594225" y="495300"/>
            <a:ext cx="3786188" cy="5943600"/>
          </a:xfrm>
          <a:prstGeom prst="rect">
            <a:avLst/>
          </a:prstGeom>
          <a:solidFill>
            <a:srgbClr val="9B9A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09300" y="1999986"/>
            <a:ext cx="3576267" cy="32552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32985" y="960120"/>
            <a:ext cx="6574536" cy="5074920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684" y="867712"/>
            <a:ext cx="3619501" cy="877824"/>
          </a:xfrm>
        </p:spPr>
        <p:txBody>
          <a:bodyPr/>
          <a:lstStyle>
            <a:lvl1pPr>
              <a:lnSpc>
                <a:spcPts val="432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61A1210A-0D5D-4743-BC19-B9A28DE3862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7830CA66-3D04-42BD-8615-910513D597EC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3375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1885950" y="1895475"/>
            <a:ext cx="8658225" cy="367665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BD110-47EF-4A5A-ABC4-EE450971B91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497B1-B64E-4AF1-B385-CCDBC8D38C58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3524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1143000" y="1905000"/>
            <a:ext cx="10460038" cy="3629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3924B-21FF-4736-B927-09785EA5C39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54252-FB61-4A43-B718-DC4B971CE7E3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8418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28A791E-52C5-4CA1-A5AE-57D819D67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40DBC-1C7E-4A24-8726-0C82BBD2B068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13630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516636"/>
            <a:ext cx="10315576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820C16A-51BB-4908-A965-1F56D451E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956EA-764C-4D40-BE45-25A4E6C3F2D0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3221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914400"/>
            <a:ext cx="10879543" cy="903767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29000" y="2240280"/>
            <a:ext cx="8203018" cy="303657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52475" y="2243328"/>
            <a:ext cx="2121408" cy="621792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200" b="0">
                <a:solidFill>
                  <a:srgbClr val="4A4B4B"/>
                </a:solidFill>
              </a:defRPr>
            </a:lvl1pPr>
            <a:lvl2pPr marL="457200" indent="0">
              <a:lnSpc>
                <a:spcPts val="1800"/>
              </a:lnSpc>
              <a:spcBef>
                <a:spcPts val="0"/>
              </a:spcBef>
              <a:buNone/>
              <a:defRPr sz="1200" b="1"/>
            </a:lvl2pPr>
            <a:lvl3pPr marL="914400" indent="0">
              <a:lnSpc>
                <a:spcPts val="1800"/>
              </a:lnSpc>
              <a:spcBef>
                <a:spcPts val="0"/>
              </a:spcBef>
              <a:buNone/>
              <a:defRPr sz="1200" b="1"/>
            </a:lvl3pPr>
            <a:lvl4pPr marL="1371600" indent="0">
              <a:lnSpc>
                <a:spcPts val="1800"/>
              </a:lnSpc>
              <a:spcBef>
                <a:spcPts val="0"/>
              </a:spcBef>
              <a:buNone/>
              <a:defRPr sz="1200" b="1"/>
            </a:lvl4pPr>
            <a:lvl5pPr marL="1828800" indent="0">
              <a:lnSpc>
                <a:spcPts val="1800"/>
              </a:lnSpc>
              <a:spcBef>
                <a:spcPts val="0"/>
              </a:spcBef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8BC52B4-A159-4C5F-AA5A-B6F9FEFF9ED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99AE6-F6F5-4E9E-8FCA-E9D1D6B73948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572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Balancing 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8561691-EDA9-41F8-BF56-6D12AE86A4A6}"/>
              </a:ext>
            </a:extLst>
          </p:cNvPr>
          <p:cNvSpPr/>
          <p:nvPr/>
        </p:nvSpPr>
        <p:spPr>
          <a:xfrm>
            <a:off x="866775" y="184150"/>
            <a:ext cx="4254500" cy="5187950"/>
          </a:xfrm>
          <a:prstGeom prst="rect">
            <a:avLst/>
          </a:prstGeom>
          <a:solidFill>
            <a:schemeClr val="accent4"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10B2FF-D6DC-4A83-ACC6-5D03D18EAB62}"/>
              </a:ext>
            </a:extLst>
          </p:cNvPr>
          <p:cNvSpPr/>
          <p:nvPr/>
        </p:nvSpPr>
        <p:spPr>
          <a:xfrm>
            <a:off x="11734800" y="4445000"/>
            <a:ext cx="457200" cy="24130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BB9B17-A8B7-4B3B-A19C-5A6570832152}"/>
              </a:ext>
            </a:extLst>
          </p:cNvPr>
          <p:cNvSpPr/>
          <p:nvPr/>
        </p:nvSpPr>
        <p:spPr>
          <a:xfrm>
            <a:off x="11734800" y="0"/>
            <a:ext cx="457200" cy="44624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4" y="439928"/>
            <a:ext cx="3619501" cy="2019681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116837" y="2760155"/>
            <a:ext cx="3617088" cy="249764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5302249" y="236536"/>
            <a:ext cx="6022976" cy="5362575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62445B3-0480-44CA-B84D-FFEBF163FB3B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723313" y="6356350"/>
            <a:ext cx="2743200" cy="365125"/>
          </a:xfr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F3F1730-3AB2-483D-87B3-0D62C911AABB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6706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9B4DE832-366B-448D-ACF9-8B9D6D1B3C71}"/>
              </a:ext>
            </a:extLst>
          </p:cNvPr>
          <p:cNvSpPr/>
          <p:nvPr/>
        </p:nvSpPr>
        <p:spPr>
          <a:xfrm>
            <a:off x="255588" y="265113"/>
            <a:ext cx="11684000" cy="6332537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199" y="914400"/>
            <a:ext cx="6991351" cy="1572768"/>
          </a:xfrm>
        </p:spPr>
        <p:txBody>
          <a:bodyPr/>
          <a:lstStyle>
            <a:lvl1pPr>
              <a:lnSpc>
                <a:spcPts val="46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38200" y="2540000"/>
            <a:ext cx="6591300" cy="282257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ts val="3000"/>
              </a:lnSpc>
              <a:spcBef>
                <a:spcPts val="0"/>
              </a:spcBef>
              <a:buFont typeface="+mj-lt"/>
              <a:buAutoNum type="arabicPeriod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115300" y="914400"/>
            <a:ext cx="3410712" cy="4448175"/>
          </a:xfrm>
          <a:prstGeom prst="roundRect">
            <a:avLst>
              <a:gd name="adj" fmla="val 2543"/>
            </a:avLst>
          </a:prstGeom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04D9F8-805A-4FCD-8116-A2D5C6AACC2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88C4E9D-F2DD-4181-A8C9-39647F816CEF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7027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850" y="2569464"/>
            <a:ext cx="3371850" cy="1179576"/>
          </a:xfrm>
        </p:spPr>
        <p:txBody>
          <a:bodyPr anchor="t">
            <a:normAutofit/>
          </a:bodyPr>
          <a:lstStyle>
            <a:lvl1pPr>
              <a:lnSpc>
                <a:spcPts val="4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279392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7064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174736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0122408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1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9392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6227064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3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8174736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10122408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775DB96-96E0-4670-A552-297D4FF90BA2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569BE-B562-4AF6-8438-66BACB293D48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04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29833B25-9F6A-42D3-970D-D4F24E3CB2F0}"/>
              </a:ext>
            </a:extLst>
          </p:cNvPr>
          <p:cNvSpPr/>
          <p:nvPr/>
        </p:nvSpPr>
        <p:spPr>
          <a:xfrm>
            <a:off x="255588" y="265113"/>
            <a:ext cx="11684000" cy="6332537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199" y="914400"/>
            <a:ext cx="6991351" cy="1572768"/>
          </a:xfrm>
        </p:spPr>
        <p:txBody>
          <a:bodyPr/>
          <a:lstStyle>
            <a:lvl1pPr>
              <a:lnSpc>
                <a:spcPts val="46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38200" y="2540000"/>
            <a:ext cx="6591300" cy="282257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ts val="3000"/>
              </a:lnSpc>
              <a:spcBef>
                <a:spcPts val="0"/>
              </a:spcBef>
              <a:buFont typeface="+mj-lt"/>
              <a:buAutoNum type="arabicPeriod"/>
              <a:defRPr sz="18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115300" y="914400"/>
            <a:ext cx="3410712" cy="4448175"/>
          </a:xfrm>
          <a:prstGeom prst="roundRect">
            <a:avLst>
              <a:gd name="adj" fmla="val 2543"/>
            </a:avLst>
          </a:prstGeom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AA2E207-DD09-4B9C-B802-BE808232527D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4399E30-6861-44A3-AE78-24FF7BF17528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71442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38A8122-56C5-4CEB-B157-16A7D40191A9}"/>
              </a:ext>
            </a:extLst>
          </p:cNvPr>
          <p:cNvSpPr/>
          <p:nvPr/>
        </p:nvSpPr>
        <p:spPr>
          <a:xfrm>
            <a:off x="860425" y="441325"/>
            <a:ext cx="6372225" cy="152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FE739D-0EC9-4922-BD95-655903DC1337}"/>
              </a:ext>
            </a:extLst>
          </p:cNvPr>
          <p:cNvSpPr/>
          <p:nvPr/>
        </p:nvSpPr>
        <p:spPr>
          <a:xfrm>
            <a:off x="6723063" y="657225"/>
            <a:ext cx="2932112" cy="26289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35372A-8F9D-4A1A-B86C-2DE3F851D969}"/>
              </a:ext>
            </a:extLst>
          </p:cNvPr>
          <p:cNvSpPr/>
          <p:nvPr/>
        </p:nvSpPr>
        <p:spPr>
          <a:xfrm>
            <a:off x="8689975" y="3648075"/>
            <a:ext cx="2921000" cy="25908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262" y="650875"/>
            <a:ext cx="5348288" cy="1168400"/>
          </a:xfrm>
        </p:spPr>
        <p:txBody>
          <a:bodyPr anchor="t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93750" y="2228850"/>
            <a:ext cx="5638800" cy="3105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997700" y="914400"/>
            <a:ext cx="4334256" cy="5093208"/>
          </a:xfrm>
          <a:prstGeom prst="rect">
            <a:avLst/>
          </a:prstGeom>
          <a:solidFill>
            <a:schemeClr val="accent3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91841CB-6266-4313-B5AF-18D01C12736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FBB3B43-0A46-4772-965C-17E964786462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17612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Well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733DB2C-CBA7-4CE5-BCF2-25F2A382BB2F}"/>
              </a:ext>
            </a:extLst>
          </p:cNvPr>
          <p:cNvSpPr/>
          <p:nvPr/>
        </p:nvSpPr>
        <p:spPr>
          <a:xfrm>
            <a:off x="9747250" y="-15875"/>
            <a:ext cx="2444750" cy="9763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C68E1B-ADE8-426E-82BD-E42C1C489284}"/>
              </a:ext>
            </a:extLst>
          </p:cNvPr>
          <p:cNvSpPr/>
          <p:nvPr/>
        </p:nvSpPr>
        <p:spPr>
          <a:xfrm rot="5400000">
            <a:off x="10741025" y="5407025"/>
            <a:ext cx="244475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D634B7-B6A4-4DC6-B33D-F1B0A1628FF3}"/>
              </a:ext>
            </a:extLst>
          </p:cNvPr>
          <p:cNvSpPr/>
          <p:nvPr/>
        </p:nvSpPr>
        <p:spPr>
          <a:xfrm>
            <a:off x="7981950" y="495300"/>
            <a:ext cx="3754438" cy="594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2CAD4F5-BAF7-4ABF-B93D-669427F0227C}"/>
              </a:ext>
            </a:extLst>
          </p:cNvPr>
          <p:cNvSpPr/>
          <p:nvPr/>
        </p:nvSpPr>
        <p:spPr>
          <a:xfrm>
            <a:off x="4594225" y="495300"/>
            <a:ext cx="3786188" cy="59436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09300" y="1999986"/>
            <a:ext cx="3576267" cy="32552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32985" y="960120"/>
            <a:ext cx="6574536" cy="5074920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684" y="867712"/>
            <a:ext cx="3619501" cy="877824"/>
          </a:xfrm>
        </p:spPr>
        <p:txBody>
          <a:bodyPr/>
          <a:lstStyle>
            <a:lvl1pPr>
              <a:lnSpc>
                <a:spcPts val="432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6045C55-0C5D-4ABF-A31C-60104D29D73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FD75DAA-E246-45CA-B2FD-0BB492249F51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15595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1885950" y="1895475"/>
            <a:ext cx="8658225" cy="367665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C0ADE-88A3-4A43-9FAC-7C1F58221B0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61F4C-3630-45B7-8BC9-1E6AFA11F869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93494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1143000" y="1905000"/>
            <a:ext cx="10460038" cy="3629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D7240-ABF7-4230-AF7D-213F4CF7007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515EE-12C2-4244-8DE6-8E42B1D2D842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29148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C63D1B1-98F4-4995-AB6D-A91F6EF5A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5B656-1565-463D-ACC1-9B0264AE5EAF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6684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516636"/>
            <a:ext cx="10315576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A2A6030-91F0-4118-9629-54B942AC7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76DA333D-2C33-4733-A8C3-0011B04AD6E8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2124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914400"/>
            <a:ext cx="10879543" cy="903767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29000" y="2240280"/>
            <a:ext cx="8203018" cy="303657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52475" y="2243328"/>
            <a:ext cx="2121408" cy="621792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200" b="0">
                <a:solidFill>
                  <a:srgbClr val="4A4B4B"/>
                </a:solidFill>
              </a:defRPr>
            </a:lvl1pPr>
            <a:lvl2pPr marL="457200" indent="0">
              <a:lnSpc>
                <a:spcPts val="1800"/>
              </a:lnSpc>
              <a:spcBef>
                <a:spcPts val="0"/>
              </a:spcBef>
              <a:buNone/>
              <a:defRPr sz="1200" b="1"/>
            </a:lvl2pPr>
            <a:lvl3pPr marL="914400" indent="0">
              <a:lnSpc>
                <a:spcPts val="1800"/>
              </a:lnSpc>
              <a:spcBef>
                <a:spcPts val="0"/>
              </a:spcBef>
              <a:buNone/>
              <a:defRPr sz="1200" b="1"/>
            </a:lvl3pPr>
            <a:lvl4pPr marL="1371600" indent="0">
              <a:lnSpc>
                <a:spcPts val="1800"/>
              </a:lnSpc>
              <a:spcBef>
                <a:spcPts val="0"/>
              </a:spcBef>
              <a:buNone/>
              <a:defRPr sz="1200" b="1"/>
            </a:lvl4pPr>
            <a:lvl5pPr marL="1828800" indent="0">
              <a:lnSpc>
                <a:spcPts val="1800"/>
              </a:lnSpc>
              <a:spcBef>
                <a:spcPts val="0"/>
              </a:spcBef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72D5D34-BFF6-4D6E-B46A-DE60A80D348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BE10C3C5-06B0-4593-9FF7-97D3FE7ED78A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78507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Balancing Ac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128AD6D-B39C-4790-A8BC-D2E3070082C3}"/>
              </a:ext>
            </a:extLst>
          </p:cNvPr>
          <p:cNvSpPr/>
          <p:nvPr/>
        </p:nvSpPr>
        <p:spPr>
          <a:xfrm>
            <a:off x="912813" y="236538"/>
            <a:ext cx="4254500" cy="4873625"/>
          </a:xfrm>
          <a:prstGeom prst="rect">
            <a:avLst/>
          </a:prstGeom>
          <a:solidFill>
            <a:schemeClr val="accent4"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DF97CD-9C34-4F61-82F7-ED0815B18D44}"/>
              </a:ext>
            </a:extLst>
          </p:cNvPr>
          <p:cNvSpPr/>
          <p:nvPr/>
        </p:nvSpPr>
        <p:spPr>
          <a:xfrm>
            <a:off x="11734800" y="4445000"/>
            <a:ext cx="457200" cy="24130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5587488-6109-4F0E-93DE-E049074EFE66}"/>
              </a:ext>
            </a:extLst>
          </p:cNvPr>
          <p:cNvSpPr/>
          <p:nvPr/>
        </p:nvSpPr>
        <p:spPr>
          <a:xfrm>
            <a:off x="11734800" y="0"/>
            <a:ext cx="457200" cy="44624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4" y="439929"/>
            <a:ext cx="3619501" cy="1788922"/>
          </a:xfrm>
        </p:spPr>
        <p:txBody>
          <a:bodyPr>
            <a:normAutofit/>
          </a:bodyPr>
          <a:lstStyle>
            <a:lvl1pPr>
              <a:defRPr sz="2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116837" y="2590039"/>
            <a:ext cx="3617088" cy="215474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5302249" y="236536"/>
            <a:ext cx="6022976" cy="5362575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8A9BD8F-EBFF-4735-8ED8-EDE389F648B8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723313" y="6356350"/>
            <a:ext cx="2743200" cy="365125"/>
          </a:xfrm>
        </p:spPr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7077AF6A-DAE8-4226-B4D9-F7BC81C8AD5D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07919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7A360A9-7109-447A-9036-F2769DE435B1}"/>
              </a:ext>
            </a:extLst>
          </p:cNvPr>
          <p:cNvSpPr/>
          <p:nvPr/>
        </p:nvSpPr>
        <p:spPr>
          <a:xfrm>
            <a:off x="255588" y="265113"/>
            <a:ext cx="11684000" cy="6332537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199" y="914400"/>
            <a:ext cx="6991351" cy="1572768"/>
          </a:xfrm>
        </p:spPr>
        <p:txBody>
          <a:bodyPr/>
          <a:lstStyle>
            <a:lvl1pPr>
              <a:lnSpc>
                <a:spcPts val="46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38200" y="2540000"/>
            <a:ext cx="6591300" cy="282257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ts val="3000"/>
              </a:lnSpc>
              <a:spcBef>
                <a:spcPts val="0"/>
              </a:spcBef>
              <a:buFont typeface="+mj-lt"/>
              <a:buAutoNum type="arabicPeriod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115300" y="914400"/>
            <a:ext cx="3410712" cy="4448175"/>
          </a:xfrm>
          <a:prstGeom prst="roundRect">
            <a:avLst>
              <a:gd name="adj" fmla="val 2543"/>
            </a:avLst>
          </a:prstGeom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D1D1933-6A13-4FBE-9116-B8BC8C69117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80CD63C9-3DCB-48BC-80A3-60231B4FAC23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03368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850" y="2569464"/>
            <a:ext cx="3371850" cy="1179576"/>
          </a:xfrm>
        </p:spPr>
        <p:txBody>
          <a:bodyPr anchor="t">
            <a:normAutofit/>
          </a:bodyPr>
          <a:lstStyle>
            <a:lvl1pPr>
              <a:lnSpc>
                <a:spcPts val="4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279392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7064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174736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0122408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1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9392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6227064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3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8174736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10122408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B2278294-29C1-41CC-AEE8-46F04B7EED72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48872-5CB2-4826-B3FF-0ADBEAAFAF7A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517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850" y="2569464"/>
            <a:ext cx="3371850" cy="1179576"/>
          </a:xfrm>
        </p:spPr>
        <p:txBody>
          <a:bodyPr anchor="t">
            <a:normAutofit/>
          </a:bodyPr>
          <a:lstStyle>
            <a:lvl1pPr>
              <a:lnSpc>
                <a:spcPts val="4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279392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7064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174736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0122408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9392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6227064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8174736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10122408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FB1801F-EDBE-4862-B86A-1B5ADDB302BF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8EF919A-2BBE-4B2F-9E8F-60E3ABE9648D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07997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9394F06-438B-4C4A-B1CB-DB19A56ED5AA}"/>
              </a:ext>
            </a:extLst>
          </p:cNvPr>
          <p:cNvSpPr/>
          <p:nvPr/>
        </p:nvSpPr>
        <p:spPr>
          <a:xfrm>
            <a:off x="860425" y="441325"/>
            <a:ext cx="6372225" cy="152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68D4C7-EA24-44F4-879C-3BC137212B22}"/>
              </a:ext>
            </a:extLst>
          </p:cNvPr>
          <p:cNvSpPr/>
          <p:nvPr/>
        </p:nvSpPr>
        <p:spPr>
          <a:xfrm>
            <a:off x="6723063" y="657225"/>
            <a:ext cx="2932112" cy="26289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2C9735-5050-465C-8E59-91F336305560}"/>
              </a:ext>
            </a:extLst>
          </p:cNvPr>
          <p:cNvSpPr/>
          <p:nvPr/>
        </p:nvSpPr>
        <p:spPr>
          <a:xfrm>
            <a:off x="8689975" y="3648075"/>
            <a:ext cx="2921000" cy="25908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262" y="650875"/>
            <a:ext cx="5348288" cy="1168400"/>
          </a:xfrm>
        </p:spPr>
        <p:txBody>
          <a:bodyPr anchor="t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93750" y="2228850"/>
            <a:ext cx="5638800" cy="3105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997700" y="914400"/>
            <a:ext cx="4334256" cy="5093208"/>
          </a:xfrm>
          <a:prstGeom prst="rect">
            <a:avLst/>
          </a:prstGeom>
          <a:solidFill>
            <a:schemeClr val="accent3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0E18E6C-0A5F-4B82-AF22-0A72A5EBCB2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E809B7F5-B605-4D72-BB14-A2141FE97B4A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8812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Well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9FDD730-9BF8-41DD-AB9D-6FFD5D5CBF53}"/>
              </a:ext>
            </a:extLst>
          </p:cNvPr>
          <p:cNvSpPr/>
          <p:nvPr/>
        </p:nvSpPr>
        <p:spPr>
          <a:xfrm>
            <a:off x="9747250" y="-15875"/>
            <a:ext cx="2444750" cy="9763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163F51-CB71-432D-9650-65F4263E8742}"/>
              </a:ext>
            </a:extLst>
          </p:cNvPr>
          <p:cNvSpPr/>
          <p:nvPr/>
        </p:nvSpPr>
        <p:spPr>
          <a:xfrm rot="5400000">
            <a:off x="10741025" y="5407025"/>
            <a:ext cx="244475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94BEBD8-68FD-43DB-B058-F87EA3B3DB57}"/>
              </a:ext>
            </a:extLst>
          </p:cNvPr>
          <p:cNvSpPr/>
          <p:nvPr/>
        </p:nvSpPr>
        <p:spPr>
          <a:xfrm>
            <a:off x="7981950" y="495300"/>
            <a:ext cx="3754438" cy="594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EC1F7-705D-411B-AE47-409EB788EEEA}"/>
              </a:ext>
            </a:extLst>
          </p:cNvPr>
          <p:cNvSpPr/>
          <p:nvPr/>
        </p:nvSpPr>
        <p:spPr>
          <a:xfrm>
            <a:off x="4594225" y="495300"/>
            <a:ext cx="3786188" cy="59436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09300" y="1999986"/>
            <a:ext cx="3576267" cy="32552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32985" y="960120"/>
            <a:ext cx="6574536" cy="5074920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684" y="867712"/>
            <a:ext cx="3619501" cy="877824"/>
          </a:xfrm>
        </p:spPr>
        <p:txBody>
          <a:bodyPr/>
          <a:lstStyle>
            <a:lvl1pPr>
              <a:lnSpc>
                <a:spcPts val="432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0A5DF9A-BB37-4EA3-8DDC-0579330DA53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633AD365-DF49-4A6E-AA4D-C44064BEA520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9569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1885950" y="1895475"/>
            <a:ext cx="8658225" cy="367665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39352-85F1-4FD9-9B96-558E614C988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E47D0-963A-4A29-8965-902684D6F711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22488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1143000" y="1905000"/>
            <a:ext cx="10460038" cy="3629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9A001-57E2-49AB-8379-1E308D5AFEA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71B79-50C4-4F00-B3E5-EA68552E7D50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4995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1"/>
          </p:nvPr>
        </p:nvSpPr>
        <p:spPr>
          <a:xfrm>
            <a:off x="1143000" y="1866901"/>
            <a:ext cx="10460038" cy="34861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C5286-DF4C-47E2-B18A-FAA8CFA060B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22E64-BBD0-4D40-9748-CEF808AE4047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0995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516636"/>
            <a:ext cx="10315576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D5CE495-887B-464F-8A84-61435EC47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D450-2DAE-48AD-9F4E-BBAF40E9E307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60603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914400"/>
            <a:ext cx="10879543" cy="903767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29000" y="2240280"/>
            <a:ext cx="8203018" cy="303657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52475" y="2243328"/>
            <a:ext cx="2121408" cy="621792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200" b="0">
                <a:solidFill>
                  <a:srgbClr val="4A4B4B"/>
                </a:solidFill>
              </a:defRPr>
            </a:lvl1pPr>
            <a:lvl2pPr marL="457200" indent="0">
              <a:lnSpc>
                <a:spcPts val="1800"/>
              </a:lnSpc>
              <a:spcBef>
                <a:spcPts val="0"/>
              </a:spcBef>
              <a:buNone/>
              <a:defRPr sz="1200" b="1"/>
            </a:lvl2pPr>
            <a:lvl3pPr marL="914400" indent="0">
              <a:lnSpc>
                <a:spcPts val="1800"/>
              </a:lnSpc>
              <a:spcBef>
                <a:spcPts val="0"/>
              </a:spcBef>
              <a:buNone/>
              <a:defRPr sz="1200" b="1"/>
            </a:lvl3pPr>
            <a:lvl4pPr marL="1371600" indent="0">
              <a:lnSpc>
                <a:spcPts val="1800"/>
              </a:lnSpc>
              <a:spcBef>
                <a:spcPts val="0"/>
              </a:spcBef>
              <a:buNone/>
              <a:defRPr sz="1200" b="1"/>
            </a:lvl4pPr>
            <a:lvl5pPr marL="1828800" indent="0">
              <a:lnSpc>
                <a:spcPts val="1800"/>
              </a:lnSpc>
              <a:spcBef>
                <a:spcPts val="0"/>
              </a:spcBef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F031283-7439-4FE7-8FEC-313AE647420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23660-25BB-4E94-9884-A7FB339434B4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01430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Balancing 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DFC9F7C-1951-43D4-A90D-10A5B88DBE96}"/>
              </a:ext>
            </a:extLst>
          </p:cNvPr>
          <p:cNvSpPr/>
          <p:nvPr/>
        </p:nvSpPr>
        <p:spPr>
          <a:xfrm>
            <a:off x="912813" y="236538"/>
            <a:ext cx="4254500" cy="4873625"/>
          </a:xfrm>
          <a:prstGeom prst="rect">
            <a:avLst/>
          </a:prstGeom>
          <a:solidFill>
            <a:schemeClr val="accent4"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75D469-E069-4881-AF80-4F1D59B41027}"/>
              </a:ext>
            </a:extLst>
          </p:cNvPr>
          <p:cNvSpPr/>
          <p:nvPr/>
        </p:nvSpPr>
        <p:spPr>
          <a:xfrm>
            <a:off x="11734800" y="4445000"/>
            <a:ext cx="457200" cy="24130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1073FAE-0729-4AB8-9E0D-24DFAF4C63D9}"/>
              </a:ext>
            </a:extLst>
          </p:cNvPr>
          <p:cNvSpPr/>
          <p:nvPr/>
        </p:nvSpPr>
        <p:spPr>
          <a:xfrm>
            <a:off x="11734800" y="0"/>
            <a:ext cx="457200" cy="44624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4" y="439929"/>
            <a:ext cx="3619501" cy="1788922"/>
          </a:xfrm>
        </p:spPr>
        <p:txBody>
          <a:bodyPr>
            <a:normAutofit/>
          </a:bodyPr>
          <a:lstStyle>
            <a:lvl1pPr>
              <a:defRPr sz="2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116837" y="2590039"/>
            <a:ext cx="3617088" cy="215474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5302249" y="236536"/>
            <a:ext cx="6022976" cy="5362575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9BBA619-2AE0-479B-A5B2-E925BFBA1FBD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723313" y="6356350"/>
            <a:ext cx="2743200" cy="365125"/>
          </a:xfrm>
        </p:spPr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B99D9837-FCB7-4307-A6CD-3A707FC24401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42146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DA199A25-AD32-4827-AB32-FC679E091FED}"/>
              </a:ext>
            </a:extLst>
          </p:cNvPr>
          <p:cNvSpPr/>
          <p:nvPr/>
        </p:nvSpPr>
        <p:spPr>
          <a:xfrm>
            <a:off x="255588" y="265113"/>
            <a:ext cx="11684000" cy="6332537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199" y="914400"/>
            <a:ext cx="6991351" cy="1572768"/>
          </a:xfrm>
        </p:spPr>
        <p:txBody>
          <a:bodyPr/>
          <a:lstStyle>
            <a:lvl1pPr>
              <a:lnSpc>
                <a:spcPts val="46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38200" y="2540000"/>
            <a:ext cx="6591300" cy="282257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ts val="3000"/>
              </a:lnSpc>
              <a:spcBef>
                <a:spcPts val="0"/>
              </a:spcBef>
              <a:buFont typeface="+mj-lt"/>
              <a:buAutoNum type="arabicPeriod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115300" y="914400"/>
            <a:ext cx="3410712" cy="4448175"/>
          </a:xfrm>
          <a:prstGeom prst="roundRect">
            <a:avLst>
              <a:gd name="adj" fmla="val 2543"/>
            </a:avLst>
          </a:prstGeom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8205A47-51E1-47F1-BC1B-2E869D00FE4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79EC8ED9-B76E-42BA-8CC0-3333BE31CA6A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18977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850" y="2569464"/>
            <a:ext cx="3371850" cy="1179576"/>
          </a:xfrm>
        </p:spPr>
        <p:txBody>
          <a:bodyPr anchor="t">
            <a:normAutofit/>
          </a:bodyPr>
          <a:lstStyle>
            <a:lvl1pPr>
              <a:lnSpc>
                <a:spcPts val="4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279392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7064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174736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0122408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1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9392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6227064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3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8174736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10122408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88ADC37D-EE19-4848-A38D-4189429A89E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89992-5EAE-472E-BA38-B93BE83584B3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181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AFEF05-7CC2-47C0-B862-56417FAADD59}"/>
              </a:ext>
            </a:extLst>
          </p:cNvPr>
          <p:cNvSpPr/>
          <p:nvPr/>
        </p:nvSpPr>
        <p:spPr>
          <a:xfrm>
            <a:off x="860425" y="441325"/>
            <a:ext cx="6372225" cy="152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94C15B-F0B6-494A-89A4-8A45A31AB7C4}"/>
              </a:ext>
            </a:extLst>
          </p:cNvPr>
          <p:cNvSpPr/>
          <p:nvPr/>
        </p:nvSpPr>
        <p:spPr>
          <a:xfrm>
            <a:off x="6656388" y="600075"/>
            <a:ext cx="2932112" cy="2628900"/>
          </a:xfrm>
          <a:prstGeom prst="rect">
            <a:avLst/>
          </a:prstGeom>
          <a:solidFill>
            <a:srgbClr val="CF7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8DE37D-E506-4A49-85B2-AAD04D5D3553}"/>
              </a:ext>
            </a:extLst>
          </p:cNvPr>
          <p:cNvSpPr/>
          <p:nvPr/>
        </p:nvSpPr>
        <p:spPr>
          <a:xfrm>
            <a:off x="8751888" y="3730625"/>
            <a:ext cx="2921000" cy="2590800"/>
          </a:xfrm>
          <a:prstGeom prst="rect">
            <a:avLst/>
          </a:prstGeom>
          <a:solidFill>
            <a:srgbClr val="CF7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262" y="650875"/>
            <a:ext cx="5348288" cy="1168400"/>
          </a:xfrm>
        </p:spPr>
        <p:txBody>
          <a:bodyPr anchor="t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93750" y="2228850"/>
            <a:ext cx="5638800" cy="3105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997700" y="914400"/>
            <a:ext cx="4334256" cy="5093208"/>
          </a:xfrm>
          <a:prstGeom prst="rect">
            <a:avLst/>
          </a:prstGeom>
          <a:solidFill>
            <a:schemeClr val="accent3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F714E6-71F3-42BB-9FD5-A1F8D650DD9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2E00703-D92A-462D-979C-1373347F0BEF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17098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2B2BDC-2653-468B-BDA0-85CA8F58C75B}"/>
              </a:ext>
            </a:extLst>
          </p:cNvPr>
          <p:cNvSpPr/>
          <p:nvPr/>
        </p:nvSpPr>
        <p:spPr>
          <a:xfrm>
            <a:off x="860425" y="441325"/>
            <a:ext cx="6372225" cy="152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34FC27-50DD-4050-BF27-3B295B431175}"/>
              </a:ext>
            </a:extLst>
          </p:cNvPr>
          <p:cNvSpPr/>
          <p:nvPr/>
        </p:nvSpPr>
        <p:spPr>
          <a:xfrm>
            <a:off x="6723063" y="657225"/>
            <a:ext cx="2932112" cy="2628900"/>
          </a:xfrm>
          <a:prstGeom prst="rect">
            <a:avLst/>
          </a:pr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959C37-AC90-4899-A313-B2266DA060E9}"/>
              </a:ext>
            </a:extLst>
          </p:cNvPr>
          <p:cNvSpPr/>
          <p:nvPr/>
        </p:nvSpPr>
        <p:spPr>
          <a:xfrm>
            <a:off x="8689975" y="3648075"/>
            <a:ext cx="2921000" cy="25908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262" y="650875"/>
            <a:ext cx="5348288" cy="1168400"/>
          </a:xfrm>
        </p:spPr>
        <p:txBody>
          <a:bodyPr anchor="t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93750" y="2228850"/>
            <a:ext cx="5638800" cy="3105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997700" y="914400"/>
            <a:ext cx="4334256" cy="5093208"/>
          </a:xfrm>
          <a:prstGeom prst="rect">
            <a:avLst/>
          </a:prstGeom>
          <a:solidFill>
            <a:schemeClr val="accent3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F56D53B8-A8CC-47D0-B742-56F0AC7C7AA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8F1D39C8-3E75-4777-A225-E8D13EDA10D1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3456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Well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F2C9F0D-383F-4B5B-8F41-C2BAA412C93E}"/>
              </a:ext>
            </a:extLst>
          </p:cNvPr>
          <p:cNvSpPr/>
          <p:nvPr/>
        </p:nvSpPr>
        <p:spPr>
          <a:xfrm>
            <a:off x="9747250" y="-15875"/>
            <a:ext cx="2444750" cy="9763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AB7A65-68B8-4311-B437-69D37E4D55A3}"/>
              </a:ext>
            </a:extLst>
          </p:cNvPr>
          <p:cNvSpPr/>
          <p:nvPr/>
        </p:nvSpPr>
        <p:spPr>
          <a:xfrm rot="5400000">
            <a:off x="10741025" y="5407025"/>
            <a:ext cx="244475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356234-2098-4196-81CC-D1B7E9C92DFD}"/>
              </a:ext>
            </a:extLst>
          </p:cNvPr>
          <p:cNvSpPr/>
          <p:nvPr/>
        </p:nvSpPr>
        <p:spPr>
          <a:xfrm>
            <a:off x="7981950" y="495300"/>
            <a:ext cx="3754438" cy="594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A4A228-778B-4B51-865F-61C50773EAFA}"/>
              </a:ext>
            </a:extLst>
          </p:cNvPr>
          <p:cNvSpPr/>
          <p:nvPr/>
        </p:nvSpPr>
        <p:spPr>
          <a:xfrm>
            <a:off x="4594225" y="495300"/>
            <a:ext cx="3786188" cy="59436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09300" y="1999986"/>
            <a:ext cx="3576267" cy="32552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32985" y="960120"/>
            <a:ext cx="6574536" cy="5074920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684" y="867712"/>
            <a:ext cx="3619501" cy="877824"/>
          </a:xfrm>
        </p:spPr>
        <p:txBody>
          <a:bodyPr/>
          <a:lstStyle>
            <a:lvl1pPr>
              <a:lnSpc>
                <a:spcPts val="432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CCE4808-FC09-45B8-BE6E-24C273DD4C4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34171214-AAA2-4BC4-9A07-AA8708F0FACD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24010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1885950" y="1895475"/>
            <a:ext cx="8658225" cy="367665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8E382-45AC-4863-8B7D-BAD5B79181F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A82C5-3EAB-4980-AE23-080B64EC2BFB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8734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1143000" y="1905000"/>
            <a:ext cx="10460038" cy="3629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83FE2-58CD-4E00-8810-9A681A9C5D3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363AC-9E80-4460-906F-06E7CF83CC4E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32541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1"/>
          </p:nvPr>
        </p:nvSpPr>
        <p:spPr>
          <a:xfrm>
            <a:off x="1143000" y="1866901"/>
            <a:ext cx="10460038" cy="348615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4A4B4B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807EB-C6ED-4FBA-94C7-60B667C34EF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B9DBB-CCDE-4288-B26E-878E958DB1AD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29055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17136"/>
            <a:ext cx="8659906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CCB2F77-B765-4CF1-8534-823F90256F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88413" y="6356350"/>
            <a:ext cx="2743200" cy="365125"/>
          </a:xfr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EC08A2C-ECD0-48BB-ADA7-F8BEEE152E25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72618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516636"/>
            <a:ext cx="10315576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758F2DB-2FF0-48FB-BB8A-978617B86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56221-DCF4-4683-8857-2EB5A4FEDDAB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472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914400"/>
            <a:ext cx="10879543" cy="903767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29000" y="2240280"/>
            <a:ext cx="8203018" cy="303657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52475" y="2243328"/>
            <a:ext cx="2121408" cy="621792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200" b="0">
                <a:solidFill>
                  <a:srgbClr val="4A4B4B"/>
                </a:solidFill>
              </a:defRPr>
            </a:lvl1pPr>
            <a:lvl2pPr marL="457200" indent="0">
              <a:lnSpc>
                <a:spcPts val="1800"/>
              </a:lnSpc>
              <a:spcBef>
                <a:spcPts val="0"/>
              </a:spcBef>
              <a:buNone/>
              <a:defRPr sz="1200" b="1"/>
            </a:lvl2pPr>
            <a:lvl3pPr marL="914400" indent="0">
              <a:lnSpc>
                <a:spcPts val="1800"/>
              </a:lnSpc>
              <a:spcBef>
                <a:spcPts val="0"/>
              </a:spcBef>
              <a:buNone/>
              <a:defRPr sz="1200" b="1"/>
            </a:lvl3pPr>
            <a:lvl4pPr marL="1371600" indent="0">
              <a:lnSpc>
                <a:spcPts val="1800"/>
              </a:lnSpc>
              <a:spcBef>
                <a:spcPts val="0"/>
              </a:spcBef>
              <a:buNone/>
              <a:defRPr sz="1200" b="1"/>
            </a:lvl4pPr>
            <a:lvl5pPr marL="1828800" indent="0">
              <a:lnSpc>
                <a:spcPts val="1800"/>
              </a:lnSpc>
              <a:spcBef>
                <a:spcPts val="0"/>
              </a:spcBef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9ECF078-3826-44DB-AE9A-802550A5580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6BF7E-B653-4434-A05C-8DBC3D21FE8C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61504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Balancing 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7A7FA5C-265D-4ECF-8DCA-CBFF43E9CC57}"/>
              </a:ext>
            </a:extLst>
          </p:cNvPr>
          <p:cNvSpPr/>
          <p:nvPr/>
        </p:nvSpPr>
        <p:spPr>
          <a:xfrm>
            <a:off x="912813" y="236538"/>
            <a:ext cx="4254500" cy="4873625"/>
          </a:xfrm>
          <a:prstGeom prst="rect">
            <a:avLst/>
          </a:prstGeom>
          <a:solidFill>
            <a:schemeClr val="accent4"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353573-A80A-4757-9190-75435670BC6E}"/>
              </a:ext>
            </a:extLst>
          </p:cNvPr>
          <p:cNvSpPr/>
          <p:nvPr/>
        </p:nvSpPr>
        <p:spPr>
          <a:xfrm>
            <a:off x="11734800" y="4445000"/>
            <a:ext cx="457200" cy="24130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3B862A-E6B8-4EB6-AD6F-E0582DC98355}"/>
              </a:ext>
            </a:extLst>
          </p:cNvPr>
          <p:cNvSpPr/>
          <p:nvPr/>
        </p:nvSpPr>
        <p:spPr>
          <a:xfrm>
            <a:off x="11734800" y="0"/>
            <a:ext cx="457200" cy="44624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4" y="439929"/>
            <a:ext cx="3619501" cy="1788922"/>
          </a:xfrm>
        </p:spPr>
        <p:txBody>
          <a:bodyPr>
            <a:normAutofit/>
          </a:bodyPr>
          <a:lstStyle>
            <a:lvl1pPr>
              <a:defRPr sz="2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116837" y="2590039"/>
            <a:ext cx="3617088" cy="215474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5302249" y="236536"/>
            <a:ext cx="6022976" cy="5362575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9C21AA7-6172-4C02-BABA-2C96CA87F2F9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723313" y="6356350"/>
            <a:ext cx="2743200" cy="365125"/>
          </a:xfrm>
        </p:spPr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BBCF8AC3-4B11-4AF6-9125-CEAACB09B87C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51652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3660FCCB-6246-4675-B19D-CBB31245E908}"/>
              </a:ext>
            </a:extLst>
          </p:cNvPr>
          <p:cNvSpPr/>
          <p:nvPr/>
        </p:nvSpPr>
        <p:spPr>
          <a:xfrm>
            <a:off x="255588" y="265113"/>
            <a:ext cx="11684000" cy="6332537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199" y="914400"/>
            <a:ext cx="6991351" cy="1572768"/>
          </a:xfrm>
        </p:spPr>
        <p:txBody>
          <a:bodyPr/>
          <a:lstStyle>
            <a:lvl1pPr>
              <a:lnSpc>
                <a:spcPts val="46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38200" y="2540000"/>
            <a:ext cx="6591300" cy="282257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ts val="3000"/>
              </a:lnSpc>
              <a:spcBef>
                <a:spcPts val="0"/>
              </a:spcBef>
              <a:buFont typeface="+mj-lt"/>
              <a:buAutoNum type="arabicPeriod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115300" y="914400"/>
            <a:ext cx="3410712" cy="4448175"/>
          </a:xfrm>
          <a:prstGeom prst="roundRect">
            <a:avLst>
              <a:gd name="adj" fmla="val 2543"/>
            </a:avLst>
          </a:prstGeom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4DC7359-12B3-474E-88DE-792FAFC705C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15330685-9F84-4BCF-9E19-041446346CB3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601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Well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BCE1F8D-4B60-4812-A341-394D3106C06F}"/>
              </a:ext>
            </a:extLst>
          </p:cNvPr>
          <p:cNvSpPr/>
          <p:nvPr/>
        </p:nvSpPr>
        <p:spPr>
          <a:xfrm>
            <a:off x="9747250" y="-15875"/>
            <a:ext cx="2444750" cy="976313"/>
          </a:xfrm>
          <a:prstGeom prst="rect">
            <a:avLst/>
          </a:prstGeom>
          <a:solidFill>
            <a:srgbClr val="0E4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74ACA1-4228-4E95-8E88-9B9AFB2F1917}"/>
              </a:ext>
            </a:extLst>
          </p:cNvPr>
          <p:cNvSpPr/>
          <p:nvPr/>
        </p:nvSpPr>
        <p:spPr>
          <a:xfrm rot="5400000">
            <a:off x="10354469" y="4226719"/>
            <a:ext cx="2444750" cy="1363662"/>
          </a:xfrm>
          <a:prstGeom prst="rect">
            <a:avLst/>
          </a:prstGeom>
          <a:solidFill>
            <a:srgbClr val="CF7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6A1D2F-FBA1-4786-AEA3-5B4CD3CE3D9F}"/>
              </a:ext>
            </a:extLst>
          </p:cNvPr>
          <p:cNvSpPr/>
          <p:nvPr/>
        </p:nvSpPr>
        <p:spPr>
          <a:xfrm>
            <a:off x="7981950" y="428625"/>
            <a:ext cx="3521075" cy="54768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341FC8-8826-48D2-8A5D-6BD7E1076E99}"/>
              </a:ext>
            </a:extLst>
          </p:cNvPr>
          <p:cNvSpPr/>
          <p:nvPr/>
        </p:nvSpPr>
        <p:spPr>
          <a:xfrm>
            <a:off x="4594225" y="428625"/>
            <a:ext cx="3551238" cy="54768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8988" y="2009511"/>
            <a:ext cx="3576267" cy="32552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rgbClr val="4A4B4B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32985" y="825230"/>
            <a:ext cx="6165885" cy="4676409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684" y="867712"/>
            <a:ext cx="3619501" cy="877824"/>
          </a:xfrm>
        </p:spPr>
        <p:txBody>
          <a:bodyPr/>
          <a:lstStyle>
            <a:lvl1pPr>
              <a:lnSpc>
                <a:spcPts val="4320"/>
              </a:lnSpc>
              <a:defRPr>
                <a:solidFill>
                  <a:srgbClr val="4A4B4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DAB2353-B7E9-49EB-A75E-FB22EC8A8E0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FD44263-70AF-4F8D-89C5-E694109793BA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73924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850" y="2569464"/>
            <a:ext cx="3371850" cy="1179576"/>
          </a:xfrm>
        </p:spPr>
        <p:txBody>
          <a:bodyPr anchor="t">
            <a:normAutofit/>
          </a:bodyPr>
          <a:lstStyle>
            <a:lvl1pPr>
              <a:lnSpc>
                <a:spcPts val="4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279392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7064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174736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0122408" y="415290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1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9392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6227064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3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8174736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10122408" y="3039618"/>
            <a:ext cx="1499616" cy="219456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lvl="0"/>
            <a:endParaRPr lang="en-US" noProof="0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7A852B9-C064-4AE7-8BF6-4E568A56C49A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6CF9F-3786-4503-9E3B-CFCFA9955484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61630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Star of th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CBB60B9-A836-40FA-84E3-25D8C6F09486}"/>
              </a:ext>
            </a:extLst>
          </p:cNvPr>
          <p:cNvSpPr/>
          <p:nvPr/>
        </p:nvSpPr>
        <p:spPr>
          <a:xfrm>
            <a:off x="860425" y="441325"/>
            <a:ext cx="6372225" cy="152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302580-A0BC-43D2-AA84-8F99CC954683}"/>
              </a:ext>
            </a:extLst>
          </p:cNvPr>
          <p:cNvSpPr/>
          <p:nvPr/>
        </p:nvSpPr>
        <p:spPr>
          <a:xfrm>
            <a:off x="6723063" y="657225"/>
            <a:ext cx="2932112" cy="2628900"/>
          </a:xfrm>
          <a:prstGeom prst="rect">
            <a:avLst/>
          </a:pr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27A2D8-8787-4812-9217-49F8B22EA284}"/>
              </a:ext>
            </a:extLst>
          </p:cNvPr>
          <p:cNvSpPr/>
          <p:nvPr/>
        </p:nvSpPr>
        <p:spPr>
          <a:xfrm>
            <a:off x="8689975" y="3648075"/>
            <a:ext cx="2921000" cy="25908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262" y="650875"/>
            <a:ext cx="5348288" cy="1168400"/>
          </a:xfrm>
        </p:spPr>
        <p:txBody>
          <a:bodyPr anchor="t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93750" y="2228850"/>
            <a:ext cx="5638800" cy="3105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997700" y="914400"/>
            <a:ext cx="4334256" cy="5093208"/>
          </a:xfrm>
          <a:prstGeom prst="rect">
            <a:avLst/>
          </a:prstGeom>
          <a:solidFill>
            <a:schemeClr val="accent3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DC1E1A0-D1B7-4D33-A7F0-C56A13185C7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B4DBF0F9-210B-4384-84FC-0CAF0038C4D5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37418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Wellspring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6017462-B753-4DFE-9DE1-DE0CEE0805BA}"/>
              </a:ext>
            </a:extLst>
          </p:cNvPr>
          <p:cNvSpPr/>
          <p:nvPr/>
        </p:nvSpPr>
        <p:spPr>
          <a:xfrm>
            <a:off x="9747250" y="-15875"/>
            <a:ext cx="2444750" cy="9763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5B56D4-515E-447D-B44E-22667D788096}"/>
              </a:ext>
            </a:extLst>
          </p:cNvPr>
          <p:cNvSpPr/>
          <p:nvPr/>
        </p:nvSpPr>
        <p:spPr>
          <a:xfrm rot="5400000">
            <a:off x="10741025" y="5407025"/>
            <a:ext cx="244475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0197EFC-8A48-41A3-BFD5-D937CDEF4E5E}"/>
              </a:ext>
            </a:extLst>
          </p:cNvPr>
          <p:cNvSpPr/>
          <p:nvPr/>
        </p:nvSpPr>
        <p:spPr>
          <a:xfrm>
            <a:off x="7981950" y="495300"/>
            <a:ext cx="3754438" cy="5943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62D2DEA-16AD-4A92-B378-4D8CF667AD77}"/>
              </a:ext>
            </a:extLst>
          </p:cNvPr>
          <p:cNvSpPr/>
          <p:nvPr/>
        </p:nvSpPr>
        <p:spPr>
          <a:xfrm>
            <a:off x="4594225" y="495300"/>
            <a:ext cx="3786188" cy="5943600"/>
          </a:xfrm>
          <a:prstGeom prst="rect">
            <a:avLst/>
          </a:pr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09300" y="1999986"/>
            <a:ext cx="3576267" cy="32552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32985" y="960120"/>
            <a:ext cx="6574536" cy="5074920"/>
          </a:xfrm>
          <a:prstGeom prst="rect">
            <a:avLst/>
          </a:prstGeom>
          <a:noFill/>
        </p:spPr>
        <p:txBody>
          <a:bodyPr rtlCol="0" anchor="ctr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684" y="867712"/>
            <a:ext cx="3619501" cy="877824"/>
          </a:xfrm>
        </p:spPr>
        <p:txBody>
          <a:bodyPr/>
          <a:lstStyle>
            <a:lvl1pPr>
              <a:lnSpc>
                <a:spcPts val="432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D0DC8964-C8CA-4059-A496-3C24BD12427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algn="r">
              <a:defRPr sz="1000">
                <a:solidFill>
                  <a:srgbClr val="4A4B4B"/>
                </a:solidFill>
              </a:defRPr>
            </a:lvl1pPr>
          </a:lstStyle>
          <a:p>
            <a:pPr>
              <a:defRPr/>
            </a:pPr>
            <a:fld id="{87666664-34B7-4671-B093-0161B0695B4E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20014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1885950" y="1895475"/>
            <a:ext cx="8658225" cy="367665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11192-AD27-4E94-8309-3597270C9E8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508E6-5AFD-4FC1-BCF9-EC62CE6A47D4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10568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1143000" y="1905000"/>
            <a:ext cx="10460038" cy="3629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53A29-2CFD-4294-A849-A7985049288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D49FE-7B5F-4B64-9815-706D70F87113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75019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1"/>
          </p:nvPr>
        </p:nvSpPr>
        <p:spPr>
          <a:xfrm>
            <a:off x="1143000" y="1866901"/>
            <a:ext cx="10460038" cy="348615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4A4B4B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E06FA-46B3-4442-8F74-493724E255A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75A08-27B5-4AF8-A358-D8F5397E5EF4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336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mersive palette Balancing 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5E2D0AA-A13E-4FCC-BD96-FA909C3F6107}"/>
              </a:ext>
            </a:extLst>
          </p:cNvPr>
          <p:cNvSpPr txBox="1">
            <a:spLocks/>
          </p:cNvSpPr>
          <p:nvPr/>
        </p:nvSpPr>
        <p:spPr>
          <a:xfrm>
            <a:off x="533400" y="381000"/>
            <a:ext cx="9637713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ts val="432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533399" y="1571625"/>
            <a:ext cx="11125202" cy="3714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0799F0-2B8D-4F3E-825C-54C2F108CBE6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888413" y="6356350"/>
            <a:ext cx="2743200" cy="365125"/>
          </a:xfr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D034366-B138-414A-8913-DD5E792A7A54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49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2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theme" Target="../theme/theme6.xml"/><Relationship Id="rId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64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image" Target="../media/image8.png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6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8.xml"/><Relationship Id="rId7" Type="http://schemas.openxmlformats.org/officeDocument/2006/relationships/slideLayout" Target="../slideLayouts/slideLayout82.xml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77.xml"/><Relationship Id="rId1" Type="http://schemas.openxmlformats.org/officeDocument/2006/relationships/slideLayout" Target="../slideLayouts/slideLayout76.xml"/><Relationship Id="rId6" Type="http://schemas.openxmlformats.org/officeDocument/2006/relationships/slideLayout" Target="../slideLayouts/slideLayout81.xml"/><Relationship Id="rId11" Type="http://schemas.openxmlformats.org/officeDocument/2006/relationships/theme" Target="../theme/theme8.xml"/><Relationship Id="rId5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5.xml"/><Relationship Id="rId4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6ED32385-5627-4F11-AC05-6A7BCC6D80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14375"/>
            <a:ext cx="1046003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93E3A-7A46-4A44-BAAB-92F0FA0D31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773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397FB02-DA66-45FF-92C8-268A6AE081EC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  <p:sp>
        <p:nvSpPr>
          <p:cNvPr id="2052" name="Text Placeholder 2">
            <a:extLst>
              <a:ext uri="{FF2B5EF4-FFF2-40B4-BE49-F238E27FC236}">
                <a16:creationId xmlns:a16="http://schemas.microsoft.com/office/drawing/2014/main" id="{CACF7920-739D-404D-B044-F119BBAFCB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54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4" r:id="rId1"/>
    <p:sldLayoutId id="2147484185" r:id="rId2"/>
    <p:sldLayoutId id="2147484235" r:id="rId3"/>
    <p:sldLayoutId id="2147484236" r:id="rId4"/>
    <p:sldLayoutId id="2147484237" r:id="rId5"/>
    <p:sldLayoutId id="2147484238" r:id="rId6"/>
    <p:sldLayoutId id="2147484239" r:id="rId7"/>
    <p:sldLayoutId id="2147484240" r:id="rId8"/>
    <p:sldLayoutId id="2147484242" r:id="rId9"/>
    <p:sldLayoutId id="2147484181" r:id="rId10"/>
    <p:sldLayoutId id="2147484182" r:id="rId11"/>
    <p:sldLayoutId id="2147484183" r:id="rId12"/>
    <p:sldLayoutId id="2147484232" r:id="rId13"/>
    <p:sldLayoutId id="2147484233" r:id="rId14"/>
    <p:sldLayoutId id="2147484314" r:id="rId15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4A4B4B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4A4B4B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4A4B4B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A4B4B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A4B4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CCCEE6C1-6EE8-436A-8B31-E4BD031AFD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14375"/>
            <a:ext cx="1046003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5AD06-2254-409B-96E0-366ABA3007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773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487D99E-E33B-4314-BE1C-1B629B041FDC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  <p:sp>
        <p:nvSpPr>
          <p:cNvPr id="3076" name="Text Placeholder 2">
            <a:extLst>
              <a:ext uri="{FF2B5EF4-FFF2-40B4-BE49-F238E27FC236}">
                <a16:creationId xmlns:a16="http://schemas.microsoft.com/office/drawing/2014/main" id="{66D26D8A-0EBF-48B3-B7AA-8FB42DE99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51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6" r:id="rId1"/>
    <p:sldLayoutId id="2147484187" r:id="rId2"/>
    <p:sldLayoutId id="2147484188" r:id="rId3"/>
    <p:sldLayoutId id="2147484245" r:id="rId4"/>
    <p:sldLayoutId id="2147484246" r:id="rId5"/>
    <p:sldLayoutId id="2147484189" r:id="rId6"/>
    <p:sldLayoutId id="2147484247" r:id="rId7"/>
    <p:sldLayoutId id="2147484248" r:id="rId8"/>
    <p:sldLayoutId id="2147484315" r:id="rId9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E6E98178-7A03-43FD-8E67-CA368C9C2A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14375"/>
            <a:ext cx="1046003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EA3DE-D133-4937-94DB-FCE2FB751C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773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24F0ABF-676B-4CF7-9FC7-A37DDCE49DE5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  <p:sp>
        <p:nvSpPr>
          <p:cNvPr id="4100" name="Text Placeholder 2">
            <a:extLst>
              <a:ext uri="{FF2B5EF4-FFF2-40B4-BE49-F238E27FC236}">
                <a16:creationId xmlns:a16="http://schemas.microsoft.com/office/drawing/2014/main" id="{41B4DDC9-B625-4DEC-9297-223648343B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88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251" r:id="rId2"/>
    <p:sldLayoutId id="2147484252" r:id="rId3"/>
    <p:sldLayoutId id="2147484253" r:id="rId4"/>
    <p:sldLayoutId id="2147484191" r:id="rId5"/>
    <p:sldLayoutId id="2147484254" r:id="rId6"/>
    <p:sldLayoutId id="2147484255" r:id="rId7"/>
    <p:sldLayoutId id="2147484192" r:id="rId8"/>
    <p:sldLayoutId id="2147484193" r:id="rId9"/>
    <p:sldLayoutId id="2147484194" r:id="rId10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0C59CF6E-1A07-45F2-9130-C3A545BA37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14375"/>
            <a:ext cx="1046003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10D7F-5C11-4C17-AF82-B26E372952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773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rgbClr val="4A4B4B"/>
                </a:solidFill>
                <a:latin typeface="+mn-lt"/>
              </a:defRPr>
            </a:lvl1pPr>
          </a:lstStyle>
          <a:p>
            <a:pPr>
              <a:defRPr/>
            </a:pPr>
            <a:fld id="{2A58973E-CCD7-4A6D-9499-849F31C5F43A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  <p:sp>
        <p:nvSpPr>
          <p:cNvPr id="6148" name="Text Placeholder 2">
            <a:extLst>
              <a:ext uri="{FF2B5EF4-FFF2-40B4-BE49-F238E27FC236}">
                <a16:creationId xmlns:a16="http://schemas.microsoft.com/office/drawing/2014/main" id="{1E69C3F8-7B9D-4897-A8DC-6BE4F8A1B7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8" r:id="rId1"/>
    <p:sldLayoutId id="2147484199" r:id="rId2"/>
    <p:sldLayoutId id="2147484267" r:id="rId3"/>
    <p:sldLayoutId id="2147484268" r:id="rId4"/>
    <p:sldLayoutId id="2147484200" r:id="rId5"/>
    <p:sldLayoutId id="2147484269" r:id="rId6"/>
    <p:sldLayoutId id="2147484270" r:id="rId7"/>
    <p:sldLayoutId id="2147484201" r:id="rId8"/>
    <p:sldLayoutId id="2147484202" r:id="rId9"/>
    <p:sldLayoutId id="2147484203" r:id="rId10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4A4B4B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4A4B4B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4A4B4B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A4B4B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A4B4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F48DFF30-08B9-4967-8060-87E349C6BB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14375"/>
            <a:ext cx="1046003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892BC-C0ED-4C07-9C0B-A2B7FCEE29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773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0F17170-6DD0-45CE-AB06-B436DE7883F2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  <p:sp>
        <p:nvSpPr>
          <p:cNvPr id="7172" name="Text Placeholder 2">
            <a:extLst>
              <a:ext uri="{FF2B5EF4-FFF2-40B4-BE49-F238E27FC236}">
                <a16:creationId xmlns:a16="http://schemas.microsoft.com/office/drawing/2014/main" id="{1AE04C6E-597C-4897-B1CD-C7FB93CC80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4" r:id="rId1"/>
    <p:sldLayoutId id="2147484205" r:id="rId2"/>
    <p:sldLayoutId id="2147484272" r:id="rId3"/>
    <p:sldLayoutId id="2147484273" r:id="rId4"/>
    <p:sldLayoutId id="2147484206" r:id="rId5"/>
    <p:sldLayoutId id="2147484274" r:id="rId6"/>
    <p:sldLayoutId id="2147484275" r:id="rId7"/>
    <p:sldLayoutId id="2147484207" r:id="rId8"/>
    <p:sldLayoutId id="2147484208" r:id="rId9"/>
    <p:sldLayoutId id="2147484209" r:id="rId10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4A4B4B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4A4B4B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4A4B4B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A4B4B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A4B4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>
            <a:extLst>
              <a:ext uri="{FF2B5EF4-FFF2-40B4-BE49-F238E27FC236}">
                <a16:creationId xmlns:a16="http://schemas.microsoft.com/office/drawing/2014/main" id="{7528081A-B619-4BBE-8828-77F2F71C9A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14375"/>
            <a:ext cx="1046003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3C513-C238-4E1A-838A-E8635517D1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773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rgbClr val="4A4B4B"/>
                </a:solidFill>
                <a:latin typeface="+mn-lt"/>
              </a:defRPr>
            </a:lvl1pPr>
          </a:lstStyle>
          <a:p>
            <a:pPr>
              <a:defRPr/>
            </a:pPr>
            <a:fld id="{26C4FF6E-044A-422A-A272-4D2327A3B0A8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  <p:sp>
        <p:nvSpPr>
          <p:cNvPr id="9220" name="Text Placeholder 2">
            <a:extLst>
              <a:ext uri="{FF2B5EF4-FFF2-40B4-BE49-F238E27FC236}">
                <a16:creationId xmlns:a16="http://schemas.microsoft.com/office/drawing/2014/main" id="{44245EE5-FEFA-4D21-AEBB-283C1489B1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792288"/>
            <a:ext cx="10460038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2" r:id="rId1"/>
    <p:sldLayoutId id="2147484283" r:id="rId2"/>
    <p:sldLayoutId id="2147484284" r:id="rId3"/>
    <p:sldLayoutId id="2147484285" r:id="rId4"/>
    <p:sldLayoutId id="2147484216" r:id="rId5"/>
    <p:sldLayoutId id="2147484286" r:id="rId6"/>
    <p:sldLayoutId id="2147484287" r:id="rId7"/>
    <p:sldLayoutId id="2147484217" r:id="rId8"/>
    <p:sldLayoutId id="2147484218" r:id="rId9"/>
    <p:sldLayoutId id="2147484219" r:id="rId10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4A4B4B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4A4B4B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4A4B4B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A4B4B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A4B4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>
            <a:extLst>
              <a:ext uri="{FF2B5EF4-FFF2-40B4-BE49-F238E27FC236}">
                <a16:creationId xmlns:a16="http://schemas.microsoft.com/office/drawing/2014/main" id="{BF33A1B6-C1EC-41EF-A63E-9D5F6A1ECA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14375"/>
            <a:ext cx="1046003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75334-D256-4D65-BF22-DE95A505A2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773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rgbClr val="4A4B4B"/>
                </a:solidFill>
                <a:latin typeface="+mn-lt"/>
              </a:defRPr>
            </a:lvl1pPr>
          </a:lstStyle>
          <a:p>
            <a:pPr>
              <a:defRPr/>
            </a:pPr>
            <a:fld id="{07FA51B1-4D60-42F5-A63C-84A42AA1F88A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  <p:sp>
        <p:nvSpPr>
          <p:cNvPr id="10244" name="Text Placeholder 2">
            <a:extLst>
              <a:ext uri="{FF2B5EF4-FFF2-40B4-BE49-F238E27FC236}">
                <a16:creationId xmlns:a16="http://schemas.microsoft.com/office/drawing/2014/main" id="{CDF0DCA0-2842-4DC1-AA50-53C13179D8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825625"/>
            <a:ext cx="10460038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21" r:id="rId2"/>
    <p:sldLayoutId id="2147484289" r:id="rId3"/>
    <p:sldLayoutId id="2147484290" r:id="rId4"/>
    <p:sldLayoutId id="2147484222" r:id="rId5"/>
    <p:sldLayoutId id="2147484291" r:id="rId6"/>
    <p:sldLayoutId id="2147484292" r:id="rId7"/>
    <p:sldLayoutId id="2147484223" r:id="rId8"/>
    <p:sldLayoutId id="2147484224" r:id="rId9"/>
    <p:sldLayoutId id="2147484225" r:id="rId10"/>
    <p:sldLayoutId id="214748429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4A4B4B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4A4B4B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4A4B4B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A4B4B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A4B4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>
            <a:extLst>
              <a:ext uri="{FF2B5EF4-FFF2-40B4-BE49-F238E27FC236}">
                <a16:creationId xmlns:a16="http://schemas.microsoft.com/office/drawing/2014/main" id="{1A9D7559-ADD2-4731-8E7E-7601E92A0E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14375"/>
            <a:ext cx="1046003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91221-BD30-447F-9D30-2A41EA6B9A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773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rgbClr val="4A4B4B"/>
                </a:solidFill>
                <a:latin typeface="+mn-lt"/>
              </a:defRPr>
            </a:lvl1pPr>
          </a:lstStyle>
          <a:p>
            <a:pPr>
              <a:defRPr/>
            </a:pPr>
            <a:fld id="{CDDDF3F1-1A19-4432-914F-0430E1F76A9E}" type="datetimeFigureOut">
              <a:rPr lang="en-US"/>
              <a:pPr>
                <a:defRPr/>
              </a:pPr>
              <a:t>9/18/2022</a:t>
            </a:fld>
            <a:endParaRPr lang="en-US" dirty="0"/>
          </a:p>
        </p:txBody>
      </p:sp>
      <p:sp>
        <p:nvSpPr>
          <p:cNvPr id="11268" name="Text Placeholder 2">
            <a:extLst>
              <a:ext uri="{FF2B5EF4-FFF2-40B4-BE49-F238E27FC236}">
                <a16:creationId xmlns:a16="http://schemas.microsoft.com/office/drawing/2014/main" id="{C7C70656-DE70-417A-9A09-1DC882CE2A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825625"/>
            <a:ext cx="10460038" cy="3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95" r:id="rId3"/>
    <p:sldLayoutId id="2147484296" r:id="rId4"/>
    <p:sldLayoutId id="2147484228" r:id="rId5"/>
    <p:sldLayoutId id="2147484297" r:id="rId6"/>
    <p:sldLayoutId id="2147484298" r:id="rId7"/>
    <p:sldLayoutId id="2147484229" r:id="rId8"/>
    <p:sldLayoutId id="2147484230" r:id="rId9"/>
    <p:sldLayoutId id="2147484231" r:id="rId10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anose="02040502050405020303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4A4B4B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4A4B4B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4A4B4B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A4B4B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A4B4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beasleyr@audits.ga.gov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80533-6EC6-4C23-B20C-540900A01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16" y="1440382"/>
            <a:ext cx="10879543" cy="90376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/>
              <a:t>N</a:t>
            </a:r>
            <a:r>
              <a:rPr lang="en-US" dirty="0"/>
              <a:t>et </a:t>
            </a:r>
            <a:r>
              <a:rPr lang="en-US" sz="5400" b="1" dirty="0"/>
              <a:t>i</a:t>
            </a:r>
            <a:r>
              <a:rPr lang="en-US" dirty="0"/>
              <a:t>nvestment </a:t>
            </a:r>
            <a:r>
              <a:rPr lang="en-US" sz="5400" b="1" dirty="0"/>
              <a:t>i</a:t>
            </a:r>
            <a:r>
              <a:rPr lang="en-US" dirty="0"/>
              <a:t>n </a:t>
            </a:r>
            <a:r>
              <a:rPr lang="en-US" sz="5400" b="1" dirty="0"/>
              <a:t>c</a:t>
            </a:r>
            <a:r>
              <a:rPr lang="en-US" dirty="0"/>
              <a:t>apital </a:t>
            </a:r>
            <a:r>
              <a:rPr lang="en-US" sz="5400" b="1" dirty="0"/>
              <a:t>a</a:t>
            </a:r>
            <a:r>
              <a:rPr lang="en-US" dirty="0"/>
              <a:t>ssets</a:t>
            </a:r>
          </a:p>
        </p:txBody>
      </p:sp>
      <p:sp>
        <p:nvSpPr>
          <p:cNvPr id="83971" name="Text Placeholder 2">
            <a:extLst>
              <a:ext uri="{FF2B5EF4-FFF2-40B4-BE49-F238E27FC236}">
                <a16:creationId xmlns:a16="http://schemas.microsoft.com/office/drawing/2014/main" id="{EAC7F515-3957-4A2B-B820-AA5673F51394}"/>
              </a:ext>
            </a:extLst>
          </p:cNvPr>
          <p:cNvSpPr>
            <a:spLocks noGrp="1" noChangeArrowheads="1"/>
          </p:cNvSpPr>
          <p:nvPr>
            <p:ph type="body" sz="quarter" idx="14"/>
          </p:nvPr>
        </p:nvSpPr>
        <p:spPr>
          <a:xfrm>
            <a:off x="4141099" y="2822907"/>
            <a:ext cx="6557682" cy="3030967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Reggie Beasley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Deputy Director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Georgia Department of Audits and Accounts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62490-D271-4636-8018-2D76ED85C2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2474" y="146957"/>
            <a:ext cx="10334625" cy="4980215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>
                <a:latin typeface="Prompt" panose="00000500000000000000" pitchFamily="2" charset="-34"/>
                <a:cs typeface="Prompt" panose="00000500000000000000" pitchFamily="2" charset="-34"/>
              </a:rPr>
              <a:t>NICA CALCULATION EXAMPLE:</a:t>
            </a:r>
          </a:p>
          <a:p>
            <a:pPr marL="0" indent="0">
              <a:buNone/>
            </a:pPr>
            <a:endParaRPr lang="en-US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pPr marL="0" indent="0">
              <a:buNone/>
            </a:pP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Capital Assets, Net of Accumulated Depreciation                        $ 46,589,885</a:t>
            </a:r>
          </a:p>
          <a:p>
            <a:pPr marL="0" indent="0">
              <a:buNone/>
            </a:pPr>
            <a:r>
              <a:rPr lang="en-US" u="sng" dirty="0">
                <a:latin typeface="Prompt" panose="00000500000000000000" pitchFamily="2" charset="-34"/>
                <a:cs typeface="Prompt" panose="00000500000000000000" pitchFamily="2" charset="-34"/>
              </a:rPr>
              <a:t>Less: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Outstanding Related Debt</a:t>
            </a:r>
          </a:p>
          <a:p>
            <a:pPr marL="0" indent="0">
              <a:buNone/>
            </a:pP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      G. O. Bond outstanding at fiscal year end                     - 18,040,000</a:t>
            </a:r>
          </a:p>
          <a:p>
            <a:pPr marL="0" indent="0">
              <a:buNone/>
            </a:pP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      Unamortized Portion of Bond Premium                         -   3,612,464</a:t>
            </a:r>
          </a:p>
          <a:p>
            <a:pPr marL="0" indent="0">
              <a:buNone/>
            </a:pP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 Related Contracts Payable                                              -   2,439,599</a:t>
            </a:r>
          </a:p>
          <a:p>
            <a:pPr marL="0" indent="0">
              <a:buNone/>
            </a:pP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 Related Accounts Payable                                               -        4,421</a:t>
            </a:r>
          </a:p>
          <a:p>
            <a:pPr marL="0" indent="0">
              <a:buNone/>
            </a:pP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 Related Retainage Payable                                              -    443,620</a:t>
            </a:r>
          </a:p>
          <a:p>
            <a:pPr marL="0" indent="0">
              <a:buNone/>
            </a:pPr>
            <a:r>
              <a:rPr lang="en-US" u="sng" dirty="0">
                <a:latin typeface="Prompt" panose="00000500000000000000" pitchFamily="2" charset="-34"/>
                <a:cs typeface="Prompt" panose="00000500000000000000" pitchFamily="2" charset="-34"/>
              </a:rPr>
              <a:t>Plus: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Unspent Debt Proceeds on Hand                                       + 12,225,000     </a:t>
            </a:r>
          </a:p>
          <a:p>
            <a:pPr marL="0" indent="0">
              <a:buNone/>
            </a:pP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Uncapitalized expenses of Debt Proceeds                          </a:t>
            </a:r>
            <a:r>
              <a:rPr lang="en-US" u="sng" dirty="0">
                <a:latin typeface="Prompt" panose="00000500000000000000" pitchFamily="2" charset="-34"/>
                <a:cs typeface="Prompt" panose="00000500000000000000" pitchFamily="2" charset="-34"/>
              </a:rPr>
              <a:t> +     716,352  </a:t>
            </a:r>
          </a:p>
          <a:p>
            <a:pPr marL="0" indent="0">
              <a:buNone/>
            </a:pPr>
            <a:endParaRPr lang="en-US" u="sng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pPr marL="0" indent="0">
              <a:buNone/>
            </a:pP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   </a:t>
            </a:r>
            <a:r>
              <a:rPr lang="en-US" u="sng" dirty="0">
                <a:latin typeface="Prompt" panose="00000500000000000000" pitchFamily="2" charset="-34"/>
                <a:cs typeface="Prompt" panose="00000500000000000000" pitchFamily="2" charset="-34"/>
              </a:rPr>
              <a:t>Equals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: Net Investment in Capital Assets:                        $   34,991,133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33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8D765-41F9-4556-9F6D-B8EEBA6C5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209006"/>
            <a:ext cx="10879543" cy="875211"/>
          </a:xfrm>
        </p:spPr>
        <p:txBody>
          <a:bodyPr/>
          <a:lstStyle/>
          <a:p>
            <a:r>
              <a:rPr lang="en-US" dirty="0"/>
              <a:t>Common errors: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62490-D271-4636-8018-2D76ED85C2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2594" y="2155371"/>
            <a:ext cx="10267405" cy="185057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Prompt" panose="00000500000000000000" pitchFamily="2" charset="-34"/>
                <a:cs typeface="Prompt" panose="00000500000000000000" pitchFamily="2" charset="-34"/>
              </a:rPr>
              <a:t>Including</a:t>
            </a:r>
            <a:r>
              <a:rPr lang="en-US" sz="2000" b="1" dirty="0">
                <a:latin typeface="Prompt" panose="00000500000000000000" pitchFamily="2" charset="-34"/>
                <a:cs typeface="Prompt" panose="00000500000000000000" pitchFamily="2" charset="-34"/>
              </a:rPr>
              <a:t> long-term liabilities </a:t>
            </a:r>
            <a:r>
              <a:rPr lang="en-US" sz="2000" dirty="0">
                <a:latin typeface="Prompt" panose="00000500000000000000" pitchFamily="2" charset="-34"/>
                <a:cs typeface="Prompt" panose="00000500000000000000" pitchFamily="2" charset="-34"/>
              </a:rPr>
              <a:t>or</a:t>
            </a:r>
            <a:r>
              <a:rPr lang="en-US" sz="2000" b="1" dirty="0">
                <a:latin typeface="Prompt" panose="00000500000000000000" pitchFamily="2" charset="-34"/>
                <a:cs typeface="Prompt" panose="00000500000000000000" pitchFamily="2" charset="-34"/>
              </a:rPr>
              <a:t> debt </a:t>
            </a:r>
            <a:r>
              <a:rPr lang="en-US" sz="2000" dirty="0">
                <a:latin typeface="Prompt" panose="00000500000000000000" pitchFamily="2" charset="-34"/>
                <a:cs typeface="Prompt" panose="00000500000000000000" pitchFamily="2" charset="-34"/>
              </a:rPr>
              <a:t>not </a:t>
            </a:r>
            <a:r>
              <a:rPr lang="en-US" sz="2000" b="1" dirty="0">
                <a:latin typeface="Prompt" panose="00000500000000000000" pitchFamily="2" charset="-34"/>
                <a:cs typeface="Prompt" panose="00000500000000000000" pitchFamily="2" charset="-34"/>
              </a:rPr>
              <a:t>related to capital assets</a:t>
            </a:r>
          </a:p>
          <a:p>
            <a:endParaRPr lang="en-US" sz="2000" b="1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Prompt" panose="00000500000000000000" pitchFamily="2" charset="-34"/>
                <a:cs typeface="Prompt" panose="00000500000000000000" pitchFamily="2" charset="-34"/>
              </a:rPr>
              <a:t>Assuming</a:t>
            </a:r>
            <a:r>
              <a:rPr lang="en-US" sz="2000" b="1" dirty="0">
                <a:latin typeface="Prompt" panose="00000500000000000000" pitchFamily="2" charset="-34"/>
                <a:cs typeface="Prompt" panose="00000500000000000000" pitchFamily="2" charset="-34"/>
              </a:rPr>
              <a:t> unspent debt proceeds on hand </a:t>
            </a:r>
            <a:r>
              <a:rPr lang="en-US" sz="2000" dirty="0">
                <a:latin typeface="Prompt" panose="00000500000000000000" pitchFamily="2" charset="-34"/>
                <a:cs typeface="Prompt" panose="00000500000000000000" pitchFamily="2" charset="-34"/>
              </a:rPr>
              <a:t>are Insignificant or miscalculating </a:t>
            </a:r>
            <a:r>
              <a:rPr lang="en-US" sz="2000" b="1" dirty="0">
                <a:latin typeface="Prompt" panose="00000500000000000000" pitchFamily="2" charset="-34"/>
                <a:cs typeface="Prompt" panose="00000500000000000000" pitchFamily="2" charset="-34"/>
              </a:rPr>
              <a:t>unspent debt proceeds on hand</a:t>
            </a:r>
          </a:p>
          <a:p>
            <a:endParaRPr lang="en-US" sz="2000" dirty="0">
              <a:latin typeface="Prompt" panose="00000500000000000000" pitchFamily="2" charset="-34"/>
              <a:cs typeface="Promp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74314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8D765-41F9-4556-9F6D-B8EEBA6C5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209006"/>
            <a:ext cx="10879543" cy="875211"/>
          </a:xfrm>
        </p:spPr>
        <p:txBody>
          <a:bodyPr/>
          <a:lstStyle/>
          <a:p>
            <a:r>
              <a:rPr lang="en-US" dirty="0"/>
              <a:t>Unspent debt proceeds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62490-D271-4636-8018-2D76ED85C2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2595" y="1224644"/>
            <a:ext cx="8824088" cy="4059668"/>
          </a:xfrm>
        </p:spPr>
        <p:txBody>
          <a:bodyPr/>
          <a:lstStyle/>
          <a:p>
            <a:r>
              <a:rPr lang="en-US" b="1" dirty="0">
                <a:latin typeface="Prompt" panose="00000500000000000000" pitchFamily="2" charset="-34"/>
                <a:cs typeface="Prompt" panose="00000500000000000000" pitchFamily="2" charset="-34"/>
              </a:rPr>
              <a:t>Cash Method 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(maintained in a separate bank account or cash account)</a:t>
            </a:r>
          </a:p>
          <a:p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Cash Balance at fiscal year end</a:t>
            </a:r>
            <a:endParaRPr lang="en-US" b="1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   Less: cumulative interest earned</a:t>
            </a:r>
          </a:p>
          <a:p>
            <a:endParaRPr lang="en-US" b="1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r>
              <a:rPr lang="en-US" b="1" dirty="0">
                <a:latin typeface="Prompt" panose="00000500000000000000" pitchFamily="2" charset="-34"/>
                <a:cs typeface="Prompt" panose="00000500000000000000" pitchFamily="2" charset="-34"/>
              </a:rPr>
              <a:t>Fund Balance Method 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(maintained in a separate fund)</a:t>
            </a:r>
          </a:p>
          <a:p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Ending Fund Balance for Debt Proceeds Fund</a:t>
            </a:r>
          </a:p>
          <a:p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   Less: cumulative interest earned</a:t>
            </a:r>
          </a:p>
          <a:p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(Because fund balance accounts for accounts, contracts and retainage payables charged to this fund be careful that you have not already considered these payables when initially considering </a:t>
            </a:r>
            <a:r>
              <a:rPr lang="en-US" u="sng" dirty="0">
                <a:latin typeface="Prompt" panose="00000500000000000000" pitchFamily="2" charset="-34"/>
                <a:cs typeface="Prompt" panose="00000500000000000000" pitchFamily="2" charset="-34"/>
              </a:rPr>
              <a:t>related debt and liabilities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99339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8D765-41F9-4556-9F6D-B8EEBA6C5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228" y="209006"/>
            <a:ext cx="10879543" cy="875211"/>
          </a:xfrm>
        </p:spPr>
        <p:txBody>
          <a:bodyPr/>
          <a:lstStyle/>
          <a:p>
            <a:r>
              <a:rPr lang="en-US" dirty="0"/>
              <a:t>Other Common errors: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62490-D271-4636-8018-2D76ED85C2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2594" y="1545771"/>
            <a:ext cx="10267405" cy="2373086"/>
          </a:xfrm>
        </p:spPr>
        <p:txBody>
          <a:bodyPr/>
          <a:lstStyle/>
          <a:p>
            <a:endParaRPr lang="en-US" sz="2000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Prompt" panose="00000500000000000000" pitchFamily="2" charset="-34"/>
                <a:cs typeface="Prompt" panose="00000500000000000000" pitchFamily="2" charset="-34"/>
              </a:rPr>
              <a:t>Only considering </a:t>
            </a:r>
            <a:r>
              <a:rPr lang="en-US" sz="2000" b="1" dirty="0">
                <a:latin typeface="Prompt" panose="00000500000000000000" pitchFamily="2" charset="-34"/>
                <a:cs typeface="Prompt" panose="00000500000000000000" pitchFamily="2" charset="-34"/>
              </a:rPr>
              <a:t>current year non-capitalized items </a:t>
            </a:r>
            <a:r>
              <a:rPr lang="en-US" sz="2000" dirty="0">
                <a:latin typeface="Prompt" panose="00000500000000000000" pitchFamily="2" charset="-34"/>
                <a:cs typeface="Prompt" panose="00000500000000000000" pitchFamily="2" charset="-34"/>
              </a:rPr>
              <a:t>purchased with capital asset debt</a:t>
            </a:r>
          </a:p>
          <a:p>
            <a:endParaRPr lang="en-US" sz="2000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Prompt" panose="00000500000000000000" pitchFamily="2" charset="-34"/>
                <a:cs typeface="Prompt" panose="00000500000000000000" pitchFamily="2" charset="-34"/>
              </a:rPr>
              <a:t>Considering </a:t>
            </a:r>
            <a:r>
              <a:rPr lang="en-US" sz="2000" b="1" dirty="0">
                <a:latin typeface="Prompt" panose="00000500000000000000" pitchFamily="2" charset="-34"/>
                <a:cs typeface="Prompt" panose="00000500000000000000" pitchFamily="2" charset="-34"/>
              </a:rPr>
              <a:t>unspent debt proceeds on hand </a:t>
            </a:r>
            <a:r>
              <a:rPr lang="en-US" sz="2000" dirty="0">
                <a:latin typeface="Prompt" panose="00000500000000000000" pitchFamily="2" charset="-34"/>
                <a:cs typeface="Prompt" panose="00000500000000000000" pitchFamily="2" charset="-34"/>
              </a:rPr>
              <a:t>or</a:t>
            </a:r>
            <a:r>
              <a:rPr lang="en-US" sz="2000" b="1" dirty="0">
                <a:latin typeface="Prompt" panose="00000500000000000000" pitchFamily="2" charset="-34"/>
                <a:cs typeface="Prompt" panose="00000500000000000000" pitchFamily="2" charset="-34"/>
              </a:rPr>
              <a:t> uncapitalized expenses of debt proceeds </a:t>
            </a:r>
            <a:r>
              <a:rPr lang="en-US" sz="2000" dirty="0">
                <a:latin typeface="Prompt" panose="00000500000000000000" pitchFamily="2" charset="-34"/>
                <a:cs typeface="Prompt" panose="00000500000000000000" pitchFamily="2" charset="-34"/>
              </a:rPr>
              <a:t>when all the </a:t>
            </a:r>
            <a:r>
              <a:rPr lang="en-US" sz="2000" b="1" dirty="0">
                <a:latin typeface="Prompt" panose="00000500000000000000" pitchFamily="2" charset="-34"/>
                <a:cs typeface="Prompt" panose="00000500000000000000" pitchFamily="2" charset="-34"/>
              </a:rPr>
              <a:t>related debt is paid off</a:t>
            </a:r>
            <a:endParaRPr lang="en-US" sz="2000" dirty="0">
              <a:latin typeface="Prompt" panose="00000500000000000000" pitchFamily="2" charset="-34"/>
              <a:cs typeface="Promp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10700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62490-D271-4636-8018-2D76ED85C2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00695" y="952500"/>
            <a:ext cx="8824088" cy="4432855"/>
          </a:xfrm>
        </p:spPr>
        <p:txBody>
          <a:bodyPr/>
          <a:lstStyle/>
          <a:p>
            <a:endParaRPr lang="en-US" sz="2800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r>
              <a:rPr lang="en-US" sz="2800" dirty="0">
                <a:latin typeface="Prompt" panose="00000500000000000000" pitchFamily="2" charset="-34"/>
                <a:cs typeface="Prompt" panose="00000500000000000000" pitchFamily="2" charset="-34"/>
              </a:rPr>
              <a:t>For </a:t>
            </a:r>
            <a:r>
              <a:rPr lang="en-US" sz="2800" b="1" dirty="0">
                <a:latin typeface="Prompt" panose="00000500000000000000" pitchFamily="2" charset="-34"/>
                <a:cs typeface="Prompt" panose="00000500000000000000" pitchFamily="2" charset="-34"/>
              </a:rPr>
              <a:t>Unspent Debt Proceeds on Hand </a:t>
            </a:r>
            <a:r>
              <a:rPr lang="en-US" sz="2800" dirty="0">
                <a:latin typeface="Prompt" panose="00000500000000000000" pitchFamily="2" charset="-34"/>
                <a:cs typeface="Prompt" panose="00000500000000000000" pitchFamily="2" charset="-34"/>
              </a:rPr>
              <a:t>and</a:t>
            </a:r>
          </a:p>
          <a:p>
            <a:endParaRPr lang="en-US" sz="2800" b="1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r>
              <a:rPr lang="en-US" sz="2800" b="1" dirty="0">
                <a:latin typeface="Prompt" panose="00000500000000000000" pitchFamily="2" charset="-34"/>
                <a:cs typeface="Prompt" panose="00000500000000000000" pitchFamily="2" charset="-34"/>
              </a:rPr>
              <a:t>Uncapitalized Expenses of Debt Proceeds </a:t>
            </a:r>
          </a:p>
          <a:p>
            <a:endParaRPr lang="en-US" sz="2800" b="1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r>
              <a:rPr lang="en-US" sz="2800" b="1" u="sng" dirty="0">
                <a:latin typeface="Prompt" panose="00000500000000000000" pitchFamily="2" charset="-34"/>
                <a:cs typeface="Prompt" panose="00000500000000000000" pitchFamily="2" charset="-34"/>
              </a:rPr>
              <a:t>Do not add back more than the related debt that is outstanding at fiscal year end.</a:t>
            </a:r>
          </a:p>
          <a:p>
            <a:r>
              <a:rPr lang="en-US" sz="2800" i="1" dirty="0">
                <a:latin typeface="Prompt" panose="00000500000000000000" pitchFamily="2" charset="-34"/>
                <a:cs typeface="Prompt" panose="00000500000000000000" pitchFamily="2" charset="-34"/>
              </a:rPr>
              <a:t>(these are only added back to reduce the related debt considered in the NICA calculation)</a:t>
            </a:r>
          </a:p>
        </p:txBody>
      </p:sp>
    </p:spTree>
    <p:extLst>
      <p:ext uri="{BB962C8B-B14F-4D97-AF65-F5344CB8AC3E}">
        <p14:creationId xmlns:p14="http://schemas.microsoft.com/office/powerpoint/2010/main" val="527399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8D765-41F9-4556-9F6D-B8EEBA6C5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81644"/>
            <a:ext cx="10879543" cy="800099"/>
          </a:xfrm>
        </p:spPr>
        <p:txBody>
          <a:bodyPr/>
          <a:lstStyle/>
          <a:p>
            <a:r>
              <a:rPr lang="en-US" dirty="0"/>
              <a:t>NICa Calculation Example: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62490-D271-4636-8018-2D76ED85C2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2474" y="1234440"/>
            <a:ext cx="10334625" cy="389273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Capital Assets, Net of Accumulated Depreciation                      $  28,700,000</a:t>
            </a:r>
          </a:p>
          <a:p>
            <a:pPr marL="0" indent="0">
              <a:buNone/>
            </a:pPr>
            <a:r>
              <a:rPr lang="en-US" u="sng" dirty="0">
                <a:latin typeface="Prompt" panose="00000500000000000000" pitchFamily="2" charset="-34"/>
                <a:cs typeface="Prompt" panose="00000500000000000000" pitchFamily="2" charset="-34"/>
              </a:rPr>
              <a:t>Less: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Outstanding Related Debt</a:t>
            </a:r>
          </a:p>
          <a:p>
            <a:pPr marL="0" indent="0">
              <a:buNone/>
            </a:pP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      G. O. Bond outstanding at fiscal year end                         -200,000</a:t>
            </a:r>
          </a:p>
          <a:p>
            <a:pPr marL="0" indent="0">
              <a:buNone/>
            </a:pPr>
            <a:r>
              <a:rPr lang="en-US" u="sng" dirty="0">
                <a:latin typeface="Prompt" panose="00000500000000000000" pitchFamily="2" charset="-34"/>
                <a:cs typeface="Prompt" panose="00000500000000000000" pitchFamily="2" charset="-34"/>
              </a:rPr>
              <a:t>           </a:t>
            </a:r>
          </a:p>
          <a:p>
            <a:pPr marL="0" indent="0">
              <a:buNone/>
            </a:pPr>
            <a:r>
              <a:rPr lang="en-US" u="sng" dirty="0">
                <a:latin typeface="Prompt" panose="00000500000000000000" pitchFamily="2" charset="-34"/>
                <a:cs typeface="Prompt" panose="00000500000000000000" pitchFamily="2" charset="-34"/>
              </a:rPr>
              <a:t>Plus: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Unspent Bond Proceeds on Hand and             </a:t>
            </a:r>
            <a:r>
              <a:rPr lang="en-US" b="1" strike="sngStrike" dirty="0">
                <a:latin typeface="Prompt" panose="00000500000000000000" pitchFamily="2" charset="-34"/>
                <a:cs typeface="Prompt" panose="00000500000000000000" pitchFamily="2" charset="-34"/>
              </a:rPr>
              <a:t>100,000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               </a:t>
            </a:r>
          </a:p>
          <a:p>
            <a:pPr marL="0" indent="0">
              <a:buNone/>
            </a:pP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Uncapitalized expenses of Bond Proceeds       </a:t>
            </a:r>
            <a:r>
              <a:rPr lang="en-US" b="1" u="sng" strike="sngStrike" dirty="0">
                <a:latin typeface="Prompt" panose="00000500000000000000" pitchFamily="2" charset="-34"/>
                <a:cs typeface="Prompt" panose="00000500000000000000" pitchFamily="2" charset="-34"/>
              </a:rPr>
              <a:t>150,000</a:t>
            </a:r>
            <a:r>
              <a:rPr lang="en-US" u="sng" dirty="0">
                <a:latin typeface="Prompt" panose="00000500000000000000" pitchFamily="2" charset="-34"/>
                <a:cs typeface="Prompt" panose="00000500000000000000" pitchFamily="2" charset="-34"/>
              </a:rPr>
              <a:t> 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 </a:t>
            </a:r>
            <a:r>
              <a:rPr lang="en-US" u="sng" dirty="0">
                <a:latin typeface="Prompt" panose="00000500000000000000" pitchFamily="2" charset="-34"/>
                <a:cs typeface="Prompt" panose="00000500000000000000" pitchFamily="2" charset="-34"/>
              </a:rPr>
              <a:t>    +200,000  </a:t>
            </a:r>
          </a:p>
          <a:p>
            <a:pPr marL="0" indent="0">
              <a:buNone/>
            </a:pPr>
            <a:endParaRPr lang="en-US" u="sng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pPr marL="0" indent="0">
              <a:buNone/>
            </a:pP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         </a:t>
            </a:r>
            <a:r>
              <a:rPr lang="en-US" u="sng" dirty="0">
                <a:latin typeface="Prompt" panose="00000500000000000000" pitchFamily="2" charset="-34"/>
                <a:cs typeface="Prompt" panose="00000500000000000000" pitchFamily="2" charset="-34"/>
              </a:rPr>
              <a:t>Equals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: Net Investment in Capital Assets:                          $ 28,700,000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(Only add back the amount equal to or less than the related outstanding debt.)</a:t>
            </a:r>
          </a:p>
        </p:txBody>
      </p:sp>
    </p:spTree>
    <p:extLst>
      <p:ext uri="{BB962C8B-B14F-4D97-AF65-F5344CB8AC3E}">
        <p14:creationId xmlns:p14="http://schemas.microsoft.com/office/powerpoint/2010/main" val="1395750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8149F-8A52-4BF7-8120-C31FB9B47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7840" y="914400"/>
            <a:ext cx="9864178" cy="903767"/>
          </a:xfrm>
        </p:spPr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EE264-C221-4156-9740-A9F650D434D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9568" y="2414016"/>
            <a:ext cx="4145280" cy="903767"/>
          </a:xfrm>
        </p:spPr>
        <p:txBody>
          <a:bodyPr/>
          <a:lstStyle/>
          <a:p>
            <a:pPr defTabSz="87935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latin typeface="Prompt" panose="00000500000000000000" pitchFamily="2" charset="-34"/>
                <a:cs typeface="Prompt" panose="00000500000000000000" pitchFamily="2" charset="-34"/>
              </a:rPr>
              <a:t>Reggie Beasley</a:t>
            </a:r>
          </a:p>
          <a:p>
            <a:pPr defTabSz="87935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latin typeface="Prompt" panose="00000500000000000000" pitchFamily="2" charset="-34"/>
                <a:cs typeface="Prompt" panose="00000500000000000000" pitchFamily="2" charset="-34"/>
                <a:hlinkClick r:id="rId3"/>
              </a:rPr>
              <a:t>beasleyr@audits.ga.gov</a:t>
            </a:r>
            <a:endParaRPr lang="en-US" sz="1800" b="1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10400C-F771-4A03-912D-FB82882D99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373" y="1818167"/>
            <a:ext cx="3254633" cy="347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9961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op Bee">
            <a:extLst>
              <a:ext uri="{FF2B5EF4-FFF2-40B4-BE49-F238E27FC236}">
                <a16:creationId xmlns:a16="http://schemas.microsoft.com/office/drawing/2014/main" id="{81C7EA69-8FD5-4061-92EB-5CBBD6DE68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295400"/>
            <a:ext cx="4267200" cy="42672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BB15849-924C-485C-9EE9-318DCBFFCF62}"/>
              </a:ext>
            </a:extLst>
          </p:cNvPr>
          <p:cNvSpPr/>
          <p:nvPr/>
        </p:nvSpPr>
        <p:spPr>
          <a:xfrm>
            <a:off x="1387929" y="1295400"/>
            <a:ext cx="4479471" cy="396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Engagement Question</a:t>
            </a:r>
          </a:p>
        </p:txBody>
      </p:sp>
    </p:spTree>
    <p:extLst>
      <p:ext uri="{BB962C8B-B14F-4D97-AF65-F5344CB8AC3E}">
        <p14:creationId xmlns:p14="http://schemas.microsoft.com/office/powerpoint/2010/main" val="3845829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634C5-36FE-4033-92A5-FA7576156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C0FA3-38BB-4F41-B6FD-E053B1F1C8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79714" y="1818167"/>
            <a:ext cx="9006968" cy="3453081"/>
          </a:xfrm>
        </p:spPr>
        <p:txBody>
          <a:bodyPr/>
          <a:lstStyle/>
          <a:p>
            <a:r>
              <a:rPr lang="en-US" sz="2800" dirty="0"/>
              <a:t>What is Net Investment in Capital Assets?</a:t>
            </a:r>
          </a:p>
          <a:p>
            <a:endParaRPr lang="en-US" dirty="0"/>
          </a:p>
          <a:p>
            <a:r>
              <a:rPr lang="en-US" sz="2800" dirty="0"/>
              <a:t>Why is Net Investment in Capital Assets important?</a:t>
            </a:r>
          </a:p>
          <a:p>
            <a:endParaRPr lang="en-US" dirty="0"/>
          </a:p>
          <a:p>
            <a:r>
              <a:rPr lang="en-US" sz="2800" dirty="0"/>
              <a:t>How should Net Investment in Capital Assets be calculated?</a:t>
            </a:r>
          </a:p>
          <a:p>
            <a:endParaRPr lang="en-US" sz="2800" dirty="0"/>
          </a:p>
          <a:p>
            <a:r>
              <a:rPr lang="en-US" sz="2800" dirty="0"/>
              <a:t>Some common mistakes.</a:t>
            </a:r>
          </a:p>
        </p:txBody>
      </p:sp>
    </p:spTree>
    <p:extLst>
      <p:ext uri="{BB962C8B-B14F-4D97-AF65-F5344CB8AC3E}">
        <p14:creationId xmlns:p14="http://schemas.microsoft.com/office/powerpoint/2010/main" val="541152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634C5-36FE-4033-92A5-FA7576156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228" y="979714"/>
            <a:ext cx="10879543" cy="1681843"/>
          </a:xfrm>
        </p:spPr>
        <p:txBody>
          <a:bodyPr/>
          <a:lstStyle/>
          <a:p>
            <a:r>
              <a:rPr lang="en-US" dirty="0"/>
              <a:t>What is Net investment in capital assets?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C0FA3-38BB-4F41-B6FD-E053B1F1C8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79714" y="2841172"/>
            <a:ext cx="9006968" cy="1681844"/>
          </a:xfrm>
        </p:spPr>
        <p:txBody>
          <a:bodyPr/>
          <a:lstStyle/>
          <a:p>
            <a:r>
              <a:rPr lang="en-US" sz="2800" dirty="0"/>
              <a:t>A Component of Net Position</a:t>
            </a:r>
          </a:p>
          <a:p>
            <a:endParaRPr lang="en-US" dirty="0"/>
          </a:p>
          <a:p>
            <a:r>
              <a:rPr lang="en-US" sz="2800" dirty="0"/>
              <a:t>“Net Book Value of Capital Assets that the entity </a:t>
            </a:r>
            <a:r>
              <a:rPr lang="en-US" sz="2800" u="sng" dirty="0"/>
              <a:t>owns</a:t>
            </a:r>
            <a:r>
              <a:rPr lang="en-US" sz="2800" dirty="0"/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636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62490-D271-4636-8018-2D76ED85C2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2474" y="947057"/>
            <a:ext cx="10334625" cy="41801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NET POSITION</a:t>
            </a:r>
          </a:p>
          <a:p>
            <a:pPr marL="0" indent="0">
              <a:buNone/>
            </a:pPr>
            <a:r>
              <a:rPr lang="en-US" b="1" dirty="0"/>
              <a:t>Net Investment in Capital Assets        </a:t>
            </a:r>
            <a:r>
              <a:rPr lang="en-US" dirty="0"/>
              <a:t>                               $   34,991,133</a:t>
            </a:r>
          </a:p>
          <a:p>
            <a:pPr marL="0" indent="0">
              <a:buNone/>
            </a:pPr>
            <a:r>
              <a:rPr lang="en-US" dirty="0"/>
              <a:t>Restricted for </a:t>
            </a:r>
          </a:p>
          <a:p>
            <a:pPr marL="0" indent="0">
              <a:buNone/>
            </a:pPr>
            <a:r>
              <a:rPr lang="en-US" dirty="0"/>
              <a:t>        Continuation of Federal Programs                                     653,374</a:t>
            </a:r>
          </a:p>
          <a:p>
            <a:pPr marL="0" indent="0">
              <a:buNone/>
            </a:pPr>
            <a:r>
              <a:rPr lang="en-US" dirty="0"/>
              <a:t>        Debt Service					              189,860</a:t>
            </a:r>
          </a:p>
          <a:p>
            <a:pPr marL="0" indent="0">
              <a:buNone/>
            </a:pPr>
            <a:r>
              <a:rPr lang="en-US" dirty="0"/>
              <a:t>        Capital Projects                                                           6,359,939</a:t>
            </a:r>
          </a:p>
          <a:p>
            <a:pPr marL="0" indent="0">
              <a:buNone/>
            </a:pPr>
            <a:r>
              <a:rPr lang="en-US" dirty="0"/>
              <a:t>Unrestricted (Deficit)                                                           </a:t>
            </a:r>
            <a:r>
              <a:rPr lang="en-US" u="sng" dirty="0"/>
              <a:t>&lt;34,211,129&gt;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/>
              <a:t>Total Net Position                                                            </a:t>
            </a:r>
            <a:r>
              <a:rPr lang="en-US" u="sng" dirty="0"/>
              <a:t>$    7,983,177</a:t>
            </a:r>
          </a:p>
        </p:txBody>
      </p:sp>
    </p:spTree>
    <p:extLst>
      <p:ext uri="{BB962C8B-B14F-4D97-AF65-F5344CB8AC3E}">
        <p14:creationId xmlns:p14="http://schemas.microsoft.com/office/powerpoint/2010/main" val="3481383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634C5-36FE-4033-92A5-FA7576156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228" y="979714"/>
            <a:ext cx="10879543" cy="1681844"/>
          </a:xfrm>
        </p:spPr>
        <p:txBody>
          <a:bodyPr/>
          <a:lstStyle/>
          <a:p>
            <a:r>
              <a:rPr lang="en-US" dirty="0"/>
              <a:t>Why is Net investment in capital assets important?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C0FA3-38BB-4F41-B6FD-E053B1F1C8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79714" y="2841172"/>
            <a:ext cx="9006968" cy="1681844"/>
          </a:xfrm>
        </p:spPr>
        <p:txBody>
          <a:bodyPr/>
          <a:lstStyle/>
          <a:p>
            <a:r>
              <a:rPr lang="en-US" sz="2800" dirty="0"/>
              <a:t>It reflects the portion of Net Position that is not spendable because it is invested in Capital Assets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038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401D7-30C2-4A84-B906-01929C415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Gasb 34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4C2E2-32C3-42E2-8C5E-8D6FA8574D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2800" dirty="0"/>
              <a:t>Unrestricted Net Assets </a:t>
            </a:r>
          </a:p>
          <a:p>
            <a:endParaRPr lang="en-US" sz="2800" dirty="0"/>
          </a:p>
          <a:p>
            <a:r>
              <a:rPr lang="en-US" sz="2800" dirty="0"/>
              <a:t>Restricted Net Assets</a:t>
            </a:r>
          </a:p>
          <a:p>
            <a:endParaRPr lang="en-US" sz="2800" dirty="0"/>
          </a:p>
          <a:p>
            <a:r>
              <a:rPr lang="en-US" sz="2800" dirty="0"/>
              <a:t>Investment in Capital Assets Net of Related Debt</a:t>
            </a:r>
          </a:p>
        </p:txBody>
      </p:sp>
    </p:spTree>
    <p:extLst>
      <p:ext uri="{BB962C8B-B14F-4D97-AF65-F5344CB8AC3E}">
        <p14:creationId xmlns:p14="http://schemas.microsoft.com/office/powerpoint/2010/main" val="507920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401D7-30C2-4A84-B906-01929C415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Gasb 63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4C2E2-32C3-42E2-8C5E-8D6FA8574D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2800" dirty="0"/>
              <a:t>Unrestricted Net Position </a:t>
            </a:r>
          </a:p>
          <a:p>
            <a:endParaRPr lang="en-US" sz="2800" dirty="0"/>
          </a:p>
          <a:p>
            <a:r>
              <a:rPr lang="en-US" sz="2800" dirty="0"/>
              <a:t>Restricted Net Position</a:t>
            </a:r>
          </a:p>
          <a:p>
            <a:endParaRPr lang="en-US" sz="2800" dirty="0"/>
          </a:p>
          <a:p>
            <a:r>
              <a:rPr lang="en-US" sz="2800" dirty="0"/>
              <a:t>Net Investment in Capital Assets</a:t>
            </a:r>
          </a:p>
        </p:txBody>
      </p:sp>
    </p:spTree>
    <p:extLst>
      <p:ext uri="{BB962C8B-B14F-4D97-AF65-F5344CB8AC3E}">
        <p14:creationId xmlns:p14="http://schemas.microsoft.com/office/powerpoint/2010/main" val="179799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FF621-F1C8-4195-9E16-DF38ECE42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410548"/>
            <a:ext cx="10879543" cy="1418252"/>
          </a:xfrm>
        </p:spPr>
        <p:txBody>
          <a:bodyPr/>
          <a:lstStyle/>
          <a:p>
            <a:r>
              <a:rPr lang="en-US" sz="5400" b="1" dirty="0"/>
              <a:t>G</a:t>
            </a:r>
            <a:r>
              <a:rPr lang="en-US" dirty="0"/>
              <a:t>overnment </a:t>
            </a:r>
            <a:r>
              <a:rPr lang="en-US" sz="5400" b="1" dirty="0"/>
              <a:t>F</a:t>
            </a:r>
            <a:r>
              <a:rPr lang="en-US" dirty="0"/>
              <a:t>inance </a:t>
            </a:r>
            <a:r>
              <a:rPr lang="en-US" sz="5400" b="1" dirty="0"/>
              <a:t>O</a:t>
            </a:r>
            <a:r>
              <a:rPr lang="en-US" dirty="0"/>
              <a:t>fficers </a:t>
            </a:r>
            <a:r>
              <a:rPr lang="en-US" sz="5400" b="1" dirty="0"/>
              <a:t>a</a:t>
            </a:r>
            <a:r>
              <a:rPr lang="en-US" dirty="0"/>
              <a:t>ssociation                                                    </a:t>
            </a:r>
            <a:r>
              <a:rPr lang="en-US" sz="5400" dirty="0">
                <a:solidFill>
                  <a:srgbClr val="FF0000"/>
                </a:solidFill>
              </a:rPr>
              <a:t>B7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6BC38-263B-4D2D-8ABA-764901738AF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12371" y="2286000"/>
            <a:ext cx="9206803" cy="28847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ACFRs submitted as of March 1, 2022, must include an Excel or PDF file containing the NICA calculation for both governmental and business-type activities, as applicable.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“The calculation may be at a summary level and no specific format is being requested.”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Calculations must be submitted with the ACFR within 6 months your entity’s fiscal year end to receive the Certificate of Excellence.</a:t>
            </a:r>
          </a:p>
        </p:txBody>
      </p:sp>
    </p:spTree>
    <p:extLst>
      <p:ext uri="{BB962C8B-B14F-4D97-AF65-F5344CB8AC3E}">
        <p14:creationId xmlns:p14="http://schemas.microsoft.com/office/powerpoint/2010/main" val="4102155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8D765-41F9-4556-9F6D-B8EEBA6C5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130630"/>
            <a:ext cx="10879543" cy="636813"/>
          </a:xfrm>
        </p:spPr>
        <p:txBody>
          <a:bodyPr/>
          <a:lstStyle/>
          <a:p>
            <a:r>
              <a:rPr lang="en-US" dirty="0"/>
              <a:t>NICa Calculation: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62490-D271-4636-8018-2D76ED85C2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2474" y="767443"/>
            <a:ext cx="10334625" cy="4718957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Prompt" panose="00000500000000000000" pitchFamily="2" charset="-34"/>
                <a:cs typeface="Prompt" panose="00000500000000000000" pitchFamily="2" charset="-34"/>
              </a:rPr>
              <a:t>Capital Assets, Net of Accumulated Depreciation (</a:t>
            </a:r>
            <a:r>
              <a:rPr lang="en-US" b="1" i="1" dirty="0">
                <a:latin typeface="Prompt" panose="00000500000000000000" pitchFamily="2" charset="-34"/>
                <a:cs typeface="Prompt" panose="00000500000000000000" pitchFamily="2" charset="-34"/>
              </a:rPr>
              <a:t>Net Carrying Value</a:t>
            </a:r>
            <a:r>
              <a:rPr lang="en-US" b="1" dirty="0">
                <a:latin typeface="Prompt" panose="00000500000000000000" pitchFamily="2" charset="-34"/>
                <a:cs typeface="Prompt" panose="00000500000000000000" pitchFamily="2" charset="-34"/>
              </a:rPr>
              <a:t>)</a:t>
            </a:r>
          </a:p>
          <a:p>
            <a:pPr marL="0" indent="0">
              <a:buNone/>
            </a:pPr>
            <a:endParaRPr lang="en-US" b="1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pPr marL="0" indent="0">
              <a:buNone/>
            </a:pPr>
            <a:r>
              <a:rPr lang="en-US" b="1" u="sng" dirty="0">
                <a:latin typeface="Prompt" panose="00000500000000000000" pitchFamily="2" charset="-34"/>
                <a:cs typeface="Prompt" panose="00000500000000000000" pitchFamily="2" charset="-34"/>
              </a:rPr>
              <a:t>Less:</a:t>
            </a:r>
            <a:r>
              <a:rPr lang="en-US" b="1" dirty="0">
                <a:latin typeface="Prompt" panose="00000500000000000000" pitchFamily="2" charset="-34"/>
                <a:cs typeface="Prompt" panose="00000500000000000000" pitchFamily="2" charset="-34"/>
              </a:rPr>
              <a:t> Related Debt and Liabilities 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(bonds, leases, loans, notes, unamortized  bond premiums, accounts payable, contracts payable, retainage payables)</a:t>
            </a:r>
          </a:p>
          <a:p>
            <a:pPr marL="0" indent="0">
              <a:buNone/>
            </a:pPr>
            <a:r>
              <a:rPr lang="en-US" b="1" u="sng" dirty="0">
                <a:latin typeface="Prompt" panose="00000500000000000000" pitchFamily="2" charset="-34"/>
                <a:cs typeface="Prompt" panose="00000500000000000000" pitchFamily="2" charset="-34"/>
              </a:rPr>
              <a:t>Less:</a:t>
            </a:r>
            <a:r>
              <a:rPr lang="en-US" b="1" dirty="0">
                <a:latin typeface="Prompt" panose="00000500000000000000" pitchFamily="2" charset="-34"/>
                <a:cs typeface="Prompt" panose="00000500000000000000" pitchFamily="2" charset="-34"/>
              </a:rPr>
              <a:t> Related Deferred Inflows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 (gain on refunding debt, service concession arrangement)</a:t>
            </a:r>
          </a:p>
          <a:p>
            <a:pPr marL="0" indent="0">
              <a:buNone/>
            </a:pPr>
            <a:r>
              <a:rPr lang="en-US" b="1" u="sng" dirty="0">
                <a:latin typeface="Prompt" panose="00000500000000000000" pitchFamily="2" charset="-34"/>
                <a:cs typeface="Prompt" panose="00000500000000000000" pitchFamily="2" charset="-34"/>
              </a:rPr>
              <a:t>Less:</a:t>
            </a:r>
            <a:r>
              <a:rPr lang="en-US" b="1" dirty="0">
                <a:latin typeface="Prompt" panose="00000500000000000000" pitchFamily="2" charset="-34"/>
                <a:cs typeface="Prompt" panose="00000500000000000000" pitchFamily="2" charset="-34"/>
              </a:rPr>
              <a:t> Related Advances</a:t>
            </a:r>
          </a:p>
          <a:p>
            <a:pPr marL="0" indent="0">
              <a:buNone/>
            </a:pPr>
            <a:endParaRPr lang="en-US" b="1" dirty="0">
              <a:latin typeface="Prompt" panose="00000500000000000000" pitchFamily="2" charset="-34"/>
              <a:cs typeface="Prompt" panose="00000500000000000000" pitchFamily="2" charset="-34"/>
            </a:endParaRPr>
          </a:p>
          <a:p>
            <a:r>
              <a:rPr lang="en-US" b="1" u="sng" dirty="0">
                <a:latin typeface="Prompt" panose="00000500000000000000" pitchFamily="2" charset="-34"/>
                <a:cs typeface="Prompt" panose="00000500000000000000" pitchFamily="2" charset="-34"/>
              </a:rPr>
              <a:t>Plus:</a:t>
            </a:r>
            <a:r>
              <a:rPr lang="en-US" b="1" dirty="0">
                <a:latin typeface="Prompt" panose="00000500000000000000" pitchFamily="2" charset="-34"/>
                <a:cs typeface="Prompt" panose="00000500000000000000" pitchFamily="2" charset="-34"/>
              </a:rPr>
              <a:t> Related Deferred Outflows </a:t>
            </a:r>
            <a:r>
              <a:rPr lang="en-US" dirty="0">
                <a:latin typeface="Prompt" panose="00000500000000000000" pitchFamily="2" charset="-34"/>
                <a:cs typeface="Prompt" panose="00000500000000000000" pitchFamily="2" charset="-34"/>
              </a:rPr>
              <a:t>(loss on refunding debt)</a:t>
            </a:r>
          </a:p>
          <a:p>
            <a:pPr marL="0" indent="0">
              <a:buNone/>
            </a:pPr>
            <a:r>
              <a:rPr lang="en-US" b="1" u="sng" dirty="0">
                <a:latin typeface="Prompt" panose="00000500000000000000" pitchFamily="2" charset="-34"/>
                <a:cs typeface="Prompt" panose="00000500000000000000" pitchFamily="2" charset="-34"/>
              </a:rPr>
              <a:t>Plus:</a:t>
            </a:r>
            <a:r>
              <a:rPr lang="en-US" b="1" dirty="0">
                <a:latin typeface="Prompt" panose="00000500000000000000" pitchFamily="2" charset="-34"/>
                <a:cs typeface="Prompt" panose="00000500000000000000" pitchFamily="2" charset="-34"/>
              </a:rPr>
              <a:t> Unamortized Discount on the original issuance of Debt  </a:t>
            </a:r>
          </a:p>
          <a:p>
            <a:pPr marL="0" indent="0">
              <a:buNone/>
            </a:pPr>
            <a:r>
              <a:rPr lang="en-US" b="1" u="sng" dirty="0">
                <a:latin typeface="Prompt" panose="00000500000000000000" pitchFamily="2" charset="-34"/>
                <a:cs typeface="Prompt" panose="00000500000000000000" pitchFamily="2" charset="-34"/>
              </a:rPr>
              <a:t>Plus:</a:t>
            </a:r>
            <a:r>
              <a:rPr lang="en-US" b="1" dirty="0">
                <a:latin typeface="Prompt" panose="00000500000000000000" pitchFamily="2" charset="-34"/>
                <a:cs typeface="Prompt" panose="00000500000000000000" pitchFamily="2" charset="-34"/>
              </a:rPr>
              <a:t> Unspent Debt Proceeds on Hand</a:t>
            </a:r>
          </a:p>
          <a:p>
            <a:pPr marL="0" indent="0">
              <a:buNone/>
            </a:pPr>
            <a:r>
              <a:rPr lang="en-US" b="1" u="sng" dirty="0">
                <a:latin typeface="Prompt" panose="00000500000000000000" pitchFamily="2" charset="-34"/>
                <a:cs typeface="Prompt" panose="00000500000000000000" pitchFamily="2" charset="-34"/>
              </a:rPr>
              <a:t>Plus:</a:t>
            </a:r>
            <a:r>
              <a:rPr lang="en-US" b="1" dirty="0">
                <a:latin typeface="Prompt" panose="00000500000000000000" pitchFamily="2" charset="-34"/>
                <a:cs typeface="Prompt" panose="00000500000000000000" pitchFamily="2" charset="-34"/>
              </a:rPr>
              <a:t> Uncapitalized expenses of Debt Proceeds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253181"/>
      </p:ext>
    </p:extLst>
  </p:cSld>
  <p:clrMapOvr>
    <a:masterClrMapping/>
  </p:clrMapOvr>
</p:sld>
</file>

<file path=ppt/theme/theme1.xml><?xml version="1.0" encoding="utf-8"?>
<a:theme xmlns:a="http://schemas.openxmlformats.org/drawingml/2006/main" name="DOAA btm blue/orange">
  <a:themeElements>
    <a:clrScheme name="Custom 2">
      <a:dk1>
        <a:sysClr val="windowText" lastClr="000000"/>
      </a:dk1>
      <a:lt1>
        <a:sysClr val="window" lastClr="FFFFFF"/>
      </a:lt1>
      <a:dk2>
        <a:srgbClr val="0E4469"/>
      </a:dk2>
      <a:lt2>
        <a:srgbClr val="016699"/>
      </a:lt2>
      <a:accent1>
        <a:srgbClr val="6597B8"/>
      </a:accent1>
      <a:accent2>
        <a:srgbClr val="CF7744"/>
      </a:accent2>
      <a:accent3>
        <a:srgbClr val="4B4B4B"/>
      </a:accent3>
      <a:accent4>
        <a:srgbClr val="9B9A9A"/>
      </a:accent4>
      <a:accent5>
        <a:srgbClr val="636768"/>
      </a:accent5>
      <a:accent6>
        <a:srgbClr val="86A094"/>
      </a:accent6>
      <a:hlink>
        <a:srgbClr val="0070C0"/>
      </a:hlink>
      <a:folHlink>
        <a:srgbClr val="CF7744"/>
      </a:folHlink>
    </a:clrScheme>
    <a:fontScheme name="DOAA">
      <a:majorFont>
        <a:latin typeface="Georgia"/>
        <a:ea typeface=""/>
        <a:cs typeface=""/>
      </a:majorFont>
      <a:minorFont>
        <a:latin typeface="Prom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AA Master Template" id="{27B58AA7-49D0-48ED-9F67-5D200699369B}" vid="{E3702B27-CE89-4812-B845-6EC136B0A173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OAA blue bar">
  <a:themeElements>
    <a:clrScheme name="Custom 2">
      <a:dk1>
        <a:sysClr val="windowText" lastClr="000000"/>
      </a:dk1>
      <a:lt1>
        <a:sysClr val="window" lastClr="FFFFFF"/>
      </a:lt1>
      <a:dk2>
        <a:srgbClr val="0E4469"/>
      </a:dk2>
      <a:lt2>
        <a:srgbClr val="016699"/>
      </a:lt2>
      <a:accent1>
        <a:srgbClr val="6597B8"/>
      </a:accent1>
      <a:accent2>
        <a:srgbClr val="CF7744"/>
      </a:accent2>
      <a:accent3>
        <a:srgbClr val="4B4B4B"/>
      </a:accent3>
      <a:accent4>
        <a:srgbClr val="9B9A9A"/>
      </a:accent4>
      <a:accent5>
        <a:srgbClr val="636768"/>
      </a:accent5>
      <a:accent6>
        <a:srgbClr val="86A094"/>
      </a:accent6>
      <a:hlink>
        <a:srgbClr val="0070C0"/>
      </a:hlink>
      <a:folHlink>
        <a:srgbClr val="CF7744"/>
      </a:folHlink>
    </a:clrScheme>
    <a:fontScheme name="DOAA">
      <a:majorFont>
        <a:latin typeface="Georgia"/>
        <a:ea typeface=""/>
        <a:cs typeface=""/>
      </a:majorFont>
      <a:minorFont>
        <a:latin typeface="Prom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AA Master Template" id="{27B58AA7-49D0-48ED-9F67-5D200699369B}" vid="{DD7B68FE-8327-4FAF-B8FD-B9106208E982}"/>
    </a:ext>
  </a:extLst>
</a:theme>
</file>

<file path=ppt/theme/theme3.xml><?xml version="1.0" encoding="utf-8"?>
<a:theme xmlns:a="http://schemas.openxmlformats.org/drawingml/2006/main" name="DOAA lft bar orange">
  <a:themeElements>
    <a:clrScheme name="DOAA Colors">
      <a:dk1>
        <a:srgbClr val="0E4469"/>
      </a:dk1>
      <a:lt1>
        <a:sysClr val="window" lastClr="FFFFFF"/>
      </a:lt1>
      <a:dk2>
        <a:srgbClr val="4B4B4B"/>
      </a:dk2>
      <a:lt2>
        <a:srgbClr val="E7E6E6"/>
      </a:lt2>
      <a:accent1>
        <a:srgbClr val="016699"/>
      </a:accent1>
      <a:accent2>
        <a:srgbClr val="6597B8"/>
      </a:accent2>
      <a:accent3>
        <a:srgbClr val="4B4B4B"/>
      </a:accent3>
      <a:accent4>
        <a:srgbClr val="636768"/>
      </a:accent4>
      <a:accent5>
        <a:srgbClr val="9B9A9A"/>
      </a:accent5>
      <a:accent6>
        <a:srgbClr val="CF7744"/>
      </a:accent6>
      <a:hlink>
        <a:srgbClr val="0070C0"/>
      </a:hlink>
      <a:folHlink>
        <a:srgbClr val="6597B8"/>
      </a:folHlink>
    </a:clrScheme>
    <a:fontScheme name="DOAA">
      <a:majorFont>
        <a:latin typeface="Georgia"/>
        <a:ea typeface=""/>
        <a:cs typeface=""/>
      </a:majorFont>
      <a:minorFont>
        <a:latin typeface="Prom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AA Master Template" id="{27B58AA7-49D0-48ED-9F67-5D200699369B}" vid="{264C132D-7D5F-4F97-9F6D-6D04F2128BEF}"/>
    </a:ext>
  </a:extLst>
</a:theme>
</file>

<file path=ppt/theme/theme4.xml><?xml version="1.0" encoding="utf-8"?>
<a:theme xmlns:a="http://schemas.openxmlformats.org/drawingml/2006/main" name="DOAA lft Gray">
  <a:themeElements>
    <a:clrScheme name="DOAA Colors">
      <a:dk1>
        <a:srgbClr val="0E4469"/>
      </a:dk1>
      <a:lt1>
        <a:sysClr val="window" lastClr="FFFFFF"/>
      </a:lt1>
      <a:dk2>
        <a:srgbClr val="4B4B4B"/>
      </a:dk2>
      <a:lt2>
        <a:srgbClr val="E7E6E6"/>
      </a:lt2>
      <a:accent1>
        <a:srgbClr val="016699"/>
      </a:accent1>
      <a:accent2>
        <a:srgbClr val="6597B8"/>
      </a:accent2>
      <a:accent3>
        <a:srgbClr val="4B4B4B"/>
      </a:accent3>
      <a:accent4>
        <a:srgbClr val="636768"/>
      </a:accent4>
      <a:accent5>
        <a:srgbClr val="9B9A9A"/>
      </a:accent5>
      <a:accent6>
        <a:srgbClr val="CF7744"/>
      </a:accent6>
      <a:hlink>
        <a:srgbClr val="0070C0"/>
      </a:hlink>
      <a:folHlink>
        <a:srgbClr val="6597B8"/>
      </a:folHlink>
    </a:clrScheme>
    <a:fontScheme name="DOAA">
      <a:majorFont>
        <a:latin typeface="Georgia"/>
        <a:ea typeface=""/>
        <a:cs typeface=""/>
      </a:majorFont>
      <a:minorFont>
        <a:latin typeface="Prom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AA Master Template" id="{27B58AA7-49D0-48ED-9F67-5D200699369B}" vid="{ACC70515-86A3-4000-822A-63D501095461}"/>
    </a:ext>
  </a:extLst>
</a:theme>
</file>

<file path=ppt/theme/theme5.xml><?xml version="1.0" encoding="utf-8"?>
<a:theme xmlns:a="http://schemas.openxmlformats.org/drawingml/2006/main" name="DOAA btm gray">
  <a:themeElements>
    <a:clrScheme name="DOAA Colors">
      <a:dk1>
        <a:srgbClr val="0E4469"/>
      </a:dk1>
      <a:lt1>
        <a:sysClr val="window" lastClr="FFFFFF"/>
      </a:lt1>
      <a:dk2>
        <a:srgbClr val="4B4B4B"/>
      </a:dk2>
      <a:lt2>
        <a:srgbClr val="E7E6E6"/>
      </a:lt2>
      <a:accent1>
        <a:srgbClr val="016699"/>
      </a:accent1>
      <a:accent2>
        <a:srgbClr val="6597B8"/>
      </a:accent2>
      <a:accent3>
        <a:srgbClr val="4B4B4B"/>
      </a:accent3>
      <a:accent4>
        <a:srgbClr val="636768"/>
      </a:accent4>
      <a:accent5>
        <a:srgbClr val="9B9A9A"/>
      </a:accent5>
      <a:accent6>
        <a:srgbClr val="CF7744"/>
      </a:accent6>
      <a:hlink>
        <a:srgbClr val="0070C0"/>
      </a:hlink>
      <a:folHlink>
        <a:srgbClr val="6597B8"/>
      </a:folHlink>
    </a:clrScheme>
    <a:fontScheme name="DOAA">
      <a:majorFont>
        <a:latin typeface="Georgia"/>
        <a:ea typeface=""/>
        <a:cs typeface=""/>
      </a:majorFont>
      <a:minorFont>
        <a:latin typeface="Prom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AA Master Template" id="{27B58AA7-49D0-48ED-9F67-5D200699369B}" vid="{EB20F686-01F2-47CB-89AC-4B81E57D53DF}"/>
    </a:ext>
  </a:extLst>
</a:theme>
</file>

<file path=ppt/theme/theme6.xml><?xml version="1.0" encoding="utf-8"?>
<a:theme xmlns:a="http://schemas.openxmlformats.org/drawingml/2006/main" name="State lft gray">
  <a:themeElements>
    <a:clrScheme name="DOAA Colors">
      <a:dk1>
        <a:srgbClr val="0E4469"/>
      </a:dk1>
      <a:lt1>
        <a:sysClr val="window" lastClr="FFFFFF"/>
      </a:lt1>
      <a:dk2>
        <a:srgbClr val="4B4B4B"/>
      </a:dk2>
      <a:lt2>
        <a:srgbClr val="E7E6E6"/>
      </a:lt2>
      <a:accent1>
        <a:srgbClr val="016699"/>
      </a:accent1>
      <a:accent2>
        <a:srgbClr val="6597B8"/>
      </a:accent2>
      <a:accent3>
        <a:srgbClr val="4B4B4B"/>
      </a:accent3>
      <a:accent4>
        <a:srgbClr val="636768"/>
      </a:accent4>
      <a:accent5>
        <a:srgbClr val="9B9A9A"/>
      </a:accent5>
      <a:accent6>
        <a:srgbClr val="CF7744"/>
      </a:accent6>
      <a:hlink>
        <a:srgbClr val="0070C0"/>
      </a:hlink>
      <a:folHlink>
        <a:srgbClr val="6597B8"/>
      </a:folHlink>
    </a:clrScheme>
    <a:fontScheme name="DOAA">
      <a:majorFont>
        <a:latin typeface="Georgia"/>
        <a:ea typeface=""/>
        <a:cs typeface=""/>
      </a:majorFont>
      <a:minorFont>
        <a:latin typeface="Prom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AA Master Template" id="{27B58AA7-49D0-48ED-9F67-5D200699369B}" vid="{8AC61A8E-71C7-45AC-9F51-4A1E5D61DAD4}"/>
    </a:ext>
  </a:extLst>
</a:theme>
</file>

<file path=ppt/theme/theme7.xml><?xml version="1.0" encoding="utf-8"?>
<a:theme xmlns:a="http://schemas.openxmlformats.org/drawingml/2006/main" name="State watermark">
  <a:themeElements>
    <a:clrScheme name="DOAA Colors">
      <a:dk1>
        <a:srgbClr val="0E4469"/>
      </a:dk1>
      <a:lt1>
        <a:sysClr val="window" lastClr="FFFFFF"/>
      </a:lt1>
      <a:dk2>
        <a:srgbClr val="4B4B4B"/>
      </a:dk2>
      <a:lt2>
        <a:srgbClr val="E7E6E6"/>
      </a:lt2>
      <a:accent1>
        <a:srgbClr val="016699"/>
      </a:accent1>
      <a:accent2>
        <a:srgbClr val="6597B8"/>
      </a:accent2>
      <a:accent3>
        <a:srgbClr val="4B4B4B"/>
      </a:accent3>
      <a:accent4>
        <a:srgbClr val="636768"/>
      </a:accent4>
      <a:accent5>
        <a:srgbClr val="9B9A9A"/>
      </a:accent5>
      <a:accent6>
        <a:srgbClr val="CF7744"/>
      </a:accent6>
      <a:hlink>
        <a:srgbClr val="0070C0"/>
      </a:hlink>
      <a:folHlink>
        <a:srgbClr val="6597B8"/>
      </a:folHlink>
    </a:clrScheme>
    <a:fontScheme name="DOAA">
      <a:majorFont>
        <a:latin typeface="Georgia"/>
        <a:ea typeface=""/>
        <a:cs typeface=""/>
      </a:majorFont>
      <a:minorFont>
        <a:latin typeface="Prom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AA Master Template" id="{27B58AA7-49D0-48ED-9F67-5D200699369B}" vid="{53B3169F-647A-4424-9367-D54AD3862B9E}"/>
    </a:ext>
  </a:extLst>
</a:theme>
</file>

<file path=ppt/theme/theme8.xml><?xml version="1.0" encoding="utf-8"?>
<a:theme xmlns:a="http://schemas.openxmlformats.org/drawingml/2006/main" name="State Only">
  <a:themeElements>
    <a:clrScheme name="DOAA Colors">
      <a:dk1>
        <a:srgbClr val="0E4469"/>
      </a:dk1>
      <a:lt1>
        <a:sysClr val="window" lastClr="FFFFFF"/>
      </a:lt1>
      <a:dk2>
        <a:srgbClr val="4B4B4B"/>
      </a:dk2>
      <a:lt2>
        <a:srgbClr val="E7E6E6"/>
      </a:lt2>
      <a:accent1>
        <a:srgbClr val="016699"/>
      </a:accent1>
      <a:accent2>
        <a:srgbClr val="6597B8"/>
      </a:accent2>
      <a:accent3>
        <a:srgbClr val="4B4B4B"/>
      </a:accent3>
      <a:accent4>
        <a:srgbClr val="636768"/>
      </a:accent4>
      <a:accent5>
        <a:srgbClr val="9B9A9A"/>
      </a:accent5>
      <a:accent6>
        <a:srgbClr val="CF7744"/>
      </a:accent6>
      <a:hlink>
        <a:srgbClr val="0070C0"/>
      </a:hlink>
      <a:folHlink>
        <a:srgbClr val="6597B8"/>
      </a:folHlink>
    </a:clrScheme>
    <a:fontScheme name="DOAA">
      <a:majorFont>
        <a:latin typeface="Georgia"/>
        <a:ea typeface=""/>
        <a:cs typeface=""/>
      </a:majorFont>
      <a:minorFont>
        <a:latin typeface="Prom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AA Master Template" id="{27B58AA7-49D0-48ED-9F67-5D200699369B}" vid="{5E6CCF66-E661-4EEB-B438-4BE171B0C6F0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816AB3369FCE489D5C82D160CDE53A" ma:contentTypeVersion="8" ma:contentTypeDescription="Create a new document." ma:contentTypeScope="" ma:versionID="42b7723cf97d89437e96d4457dba6a63">
  <xsd:schema xmlns:xsd="http://www.w3.org/2001/XMLSchema" xmlns:xs="http://www.w3.org/2001/XMLSchema" xmlns:p="http://schemas.microsoft.com/office/2006/metadata/properties" xmlns:ns1="http://schemas.microsoft.com/sharepoint/v3" xmlns:ns2="8b810f4e-900c-434f-b29e-7cf6af5215d3" targetNamespace="http://schemas.microsoft.com/office/2006/metadata/properties" ma:root="true" ma:fieldsID="b925e9face9b60a67e56e7a642ff534f" ns1:_="" ns2:_="">
    <xsd:import namespace="http://schemas.microsoft.com/sharepoint/v3"/>
    <xsd:import namespace="8b810f4e-900c-434f-b29e-7cf6af5215d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"/>
                <xsd:element ref="ns2:Open_x0020_Enrollment_x0020_Number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810f4e-900c-434f-b29e-7cf6af5215d3" elementFormDefault="qualified">
    <xsd:import namespace="http://schemas.microsoft.com/office/2006/documentManagement/types"/>
    <xsd:import namespace="http://schemas.microsoft.com/office/infopath/2007/PartnerControls"/>
    <xsd:element name="Category" ma:index="10" ma:displayName="Category" ma:format="Dropdown" ma:internalName="Category">
      <xsd:simpleType>
        <xsd:restriction base="dms:Choice">
          <xsd:enumeration value="Audit ALERTS"/>
          <xsd:enumeration value="Backgrounds"/>
          <xsd:enumeration value="Branding"/>
          <xsd:enumeration value="Compensation"/>
          <xsd:enumeration value="Cookie Recipe Swap"/>
          <xsd:enumeration value="COVID19 Audit Resources"/>
          <xsd:enumeration value="COVID19 Memos"/>
          <xsd:enumeration value="COVID19 Resources"/>
          <xsd:enumeration value="COVID19 FAQs &amp; Tips"/>
          <xsd:enumeration value="CPE"/>
          <xsd:enumeration value="Data"/>
          <xsd:enumeration value="FAD Policy &amp; Procedures Resources"/>
          <xsd:enumeration value="EPMS"/>
          <xsd:enumeration value="GAAS"/>
          <xsd:enumeration value="GASB"/>
          <xsd:enumeration value="General Guidance"/>
          <xsd:enumeration value="Guidance"/>
          <xsd:enumeration value="HR"/>
          <xsd:enumeration value="FAD Internal Review Guides"/>
          <xsd:enumeration value="IT"/>
          <xsd:enumeration value="Open Enrollment 2021"/>
          <xsd:enumeration value="Open Enrollment 2022"/>
          <xsd:enumeration value="Office"/>
          <xsd:enumeration value="Office Redesign"/>
          <xsd:enumeration value="Other"/>
          <xsd:enumeration value="PAD Internal Review Guides"/>
          <xsd:enumeration value="PAD Policy &amp; Procedures Resources"/>
          <xsd:enumeration value="Plans &amp; Reports"/>
          <xsd:enumeration value="Policies"/>
          <xsd:enumeration value="Procedures"/>
          <xsd:enumeration value="State Compliance"/>
          <xsd:enumeration value="Travel"/>
          <xsd:enumeration value="Uniform Guidance"/>
        </xsd:restriction>
      </xsd:simpleType>
    </xsd:element>
    <xsd:element name="Open_x0020_Enrollment_x0020_Number" ma:index="11" nillable="true" ma:displayName="Open Enrollment Number" ma:internalName="Open_x0020_Enrollment_x0020_Number">
      <xsd:simpleType>
        <xsd:restriction base="dms:Number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Category xmlns="8b810f4e-900c-434f-b29e-7cf6af5215d3">Branding</Category>
    <Open_x0020_Enrollment_x0020_Number xmlns="8b810f4e-900c-434f-b29e-7cf6af5215d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90474F9-32F8-4DC6-879F-FAB0CA3EE5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b810f4e-900c-434f-b29e-7cf6af5215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D4BCD6-2755-4E40-9C34-7624537DAEF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15CA40-A402-486D-B9F6-25EE6D554EAC}">
  <ds:schemaRefs>
    <ds:schemaRef ds:uri="http://schemas.microsoft.com/sharepoint/v3"/>
    <ds:schemaRef ds:uri="http://purl.org/dc/dcmitype/"/>
    <ds:schemaRef ds:uri="8b810f4e-900c-434f-b29e-7cf6af5215d3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DOAA PPT Master Template - Copy</Template>
  <TotalTime>4392</TotalTime>
  <Words>732</Words>
  <Application>Microsoft Office PowerPoint</Application>
  <PresentationFormat>Widescreen</PresentationFormat>
  <Paragraphs>124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Calibri</vt:lpstr>
      <vt:lpstr>Georgia</vt:lpstr>
      <vt:lpstr>Prompt</vt:lpstr>
      <vt:lpstr>DOAA btm blue/orange</vt:lpstr>
      <vt:lpstr>DOAA blue bar</vt:lpstr>
      <vt:lpstr>DOAA lft bar orange</vt:lpstr>
      <vt:lpstr>DOAA lft Gray</vt:lpstr>
      <vt:lpstr>DOAA btm gray</vt:lpstr>
      <vt:lpstr>State lft gray</vt:lpstr>
      <vt:lpstr>State watermark</vt:lpstr>
      <vt:lpstr>State Only</vt:lpstr>
      <vt:lpstr>Net investment in capital assets</vt:lpstr>
      <vt:lpstr>Objectives:</vt:lpstr>
      <vt:lpstr>What is Net investment in capital assets? </vt:lpstr>
      <vt:lpstr>PowerPoint Presentation</vt:lpstr>
      <vt:lpstr>Why is Net investment in capital assets important? </vt:lpstr>
      <vt:lpstr>Gasb 34</vt:lpstr>
      <vt:lpstr>Gasb 63</vt:lpstr>
      <vt:lpstr>Government Finance Officers association                                                    B7</vt:lpstr>
      <vt:lpstr>NICa Calculation:</vt:lpstr>
      <vt:lpstr>PowerPoint Presentation</vt:lpstr>
      <vt:lpstr>Common errors:</vt:lpstr>
      <vt:lpstr>Unspent debt proceeds</vt:lpstr>
      <vt:lpstr>Other Common errors:</vt:lpstr>
      <vt:lpstr>PowerPoint Presentation</vt:lpstr>
      <vt:lpstr>NICa Calculation Example:</vt:lpstr>
      <vt:lpstr>Questions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 investment in capital assets</dc:title>
  <dc:creator>Reggie Beasley Jr</dc:creator>
  <cp:lastModifiedBy>Reggie Beasley Jr</cp:lastModifiedBy>
  <cp:revision>230</cp:revision>
  <cp:lastPrinted>2022-09-19T02:56:11Z</cp:lastPrinted>
  <dcterms:created xsi:type="dcterms:W3CDTF">2022-08-24T18:35:21Z</dcterms:created>
  <dcterms:modified xsi:type="dcterms:W3CDTF">2022-09-19T03:58:06Z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428de24-82ca-4e3c-acd5-aa0185f7c1de_Enabled">
    <vt:lpwstr>true</vt:lpwstr>
  </property>
  <property fmtid="{D5CDD505-2E9C-101B-9397-08002B2CF9AE}" pid="3" name="MSIP_Label_2428de24-82ca-4e3c-acd5-aa0185f7c1de_SetDate">
    <vt:lpwstr>2022-03-24T13:37:24Z</vt:lpwstr>
  </property>
  <property fmtid="{D5CDD505-2E9C-101B-9397-08002B2CF9AE}" pid="4" name="MSIP_Label_2428de24-82ca-4e3c-acd5-aa0185f7c1de_Method">
    <vt:lpwstr>Privileged</vt:lpwstr>
  </property>
  <property fmtid="{D5CDD505-2E9C-101B-9397-08002B2CF9AE}" pid="5" name="MSIP_Label_2428de24-82ca-4e3c-acd5-aa0185f7c1de_Name">
    <vt:lpwstr>2428de24-82ca-4e3c-acd5-aa0185f7c1de</vt:lpwstr>
  </property>
  <property fmtid="{D5CDD505-2E9C-101B-9397-08002B2CF9AE}" pid="6" name="MSIP_Label_2428de24-82ca-4e3c-acd5-aa0185f7c1de_SiteId">
    <vt:lpwstr>3ba88d15-70d4-4b83-8474-db703319c2a0</vt:lpwstr>
  </property>
  <property fmtid="{D5CDD505-2E9C-101B-9397-08002B2CF9AE}" pid="7" name="MSIP_Label_2428de24-82ca-4e3c-acd5-aa0185f7c1de_ActionId">
    <vt:lpwstr>54b9cd1c-8cf2-442b-b7b4-994c070557fb</vt:lpwstr>
  </property>
  <property fmtid="{D5CDD505-2E9C-101B-9397-08002B2CF9AE}" pid="8" name="MSIP_Label_2428de24-82ca-4e3c-acd5-aa0185f7c1de_ContentBits">
    <vt:lpwstr>0</vt:lpwstr>
  </property>
  <property fmtid="{D5CDD505-2E9C-101B-9397-08002B2CF9AE}" pid="9" name="ContentTypeId">
    <vt:lpwstr>0x0101007A816AB3369FCE489D5C82D160CDE53A</vt:lpwstr>
  </property>
</Properties>
</file>