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289" r:id="rId3"/>
    <p:sldId id="318" r:id="rId4"/>
    <p:sldId id="319" r:id="rId5"/>
    <p:sldId id="257" r:id="rId6"/>
    <p:sldId id="258" r:id="rId7"/>
    <p:sldId id="259" r:id="rId8"/>
    <p:sldId id="260" r:id="rId9"/>
    <p:sldId id="261" r:id="rId10"/>
    <p:sldId id="262" r:id="rId11"/>
    <p:sldId id="263" r:id="rId12"/>
    <p:sldId id="264" r:id="rId13"/>
    <p:sldId id="265" r:id="rId14"/>
    <p:sldId id="269" r:id="rId15"/>
    <p:sldId id="283" r:id="rId16"/>
    <p:sldId id="271" r:id="rId17"/>
    <p:sldId id="270" r:id="rId18"/>
    <p:sldId id="266" r:id="rId19"/>
    <p:sldId id="268" r:id="rId20"/>
    <p:sldId id="267" r:id="rId21"/>
    <p:sldId id="284" r:id="rId22"/>
    <p:sldId id="272" r:id="rId23"/>
    <p:sldId id="273" r:id="rId24"/>
    <p:sldId id="274" r:id="rId25"/>
    <p:sldId id="275" r:id="rId26"/>
    <p:sldId id="276" r:id="rId27"/>
    <p:sldId id="277" r:id="rId28"/>
    <p:sldId id="285" r:id="rId29"/>
    <p:sldId id="288" r:id="rId30"/>
    <p:sldId id="286" r:id="rId31"/>
    <p:sldId id="287" r:id="rId32"/>
    <p:sldId id="278" r:id="rId33"/>
    <p:sldId id="320" r:id="rId34"/>
    <p:sldId id="321" r:id="rId35"/>
    <p:sldId id="322" r:id="rId36"/>
    <p:sldId id="323" r:id="rId37"/>
    <p:sldId id="290" r:id="rId38"/>
    <p:sldId id="291" r:id="rId39"/>
    <p:sldId id="292" r:id="rId40"/>
    <p:sldId id="293" r:id="rId41"/>
    <p:sldId id="294" r:id="rId42"/>
    <p:sldId id="295" r:id="rId43"/>
    <p:sldId id="296" r:id="rId44"/>
    <p:sldId id="298" r:id="rId45"/>
    <p:sldId id="297" r:id="rId46"/>
    <p:sldId id="299" r:id="rId47"/>
    <p:sldId id="300" r:id="rId48"/>
    <p:sldId id="301" r:id="rId49"/>
    <p:sldId id="302" r:id="rId50"/>
    <p:sldId id="304" r:id="rId51"/>
    <p:sldId id="303" r:id="rId52"/>
    <p:sldId id="305" r:id="rId53"/>
    <p:sldId id="317" r:id="rId54"/>
    <p:sldId id="324" r:id="rId55"/>
    <p:sldId id="341" r:id="rId56"/>
    <p:sldId id="342" r:id="rId57"/>
    <p:sldId id="327" r:id="rId58"/>
    <p:sldId id="343" r:id="rId59"/>
    <p:sldId id="344" r:id="rId60"/>
    <p:sldId id="330" r:id="rId61"/>
    <p:sldId id="331" r:id="rId62"/>
    <p:sldId id="332" r:id="rId63"/>
    <p:sldId id="333" r:id="rId64"/>
    <p:sldId id="334" r:id="rId65"/>
    <p:sldId id="335" r:id="rId66"/>
    <p:sldId id="306" r:id="rId67"/>
    <p:sldId id="307" r:id="rId68"/>
    <p:sldId id="308" r:id="rId69"/>
    <p:sldId id="309" r:id="rId70"/>
    <p:sldId id="310" r:id="rId71"/>
    <p:sldId id="311" r:id="rId72"/>
    <p:sldId id="312" r:id="rId73"/>
    <p:sldId id="313" r:id="rId74"/>
    <p:sldId id="314" r:id="rId75"/>
    <p:sldId id="315" r:id="rId76"/>
    <p:sldId id="279"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2318" autoAdjust="0"/>
  </p:normalViewPr>
  <p:slideViewPr>
    <p:cSldViewPr snapToGrid="0">
      <p:cViewPr varScale="1">
        <p:scale>
          <a:sx n="57" d="100"/>
          <a:sy n="57" d="100"/>
        </p:scale>
        <p:origin x="1102" y="34"/>
      </p:cViewPr>
      <p:guideLst>
        <p:guide orient="horz" pos="2160"/>
        <p:guide pos="2880"/>
      </p:guideLst>
    </p:cSldViewPr>
  </p:slideViewPr>
  <p:outlineViewPr>
    <p:cViewPr>
      <p:scale>
        <a:sx n="33" d="100"/>
        <a:sy n="33" d="100"/>
      </p:scale>
      <p:origin x="0" y="-1020"/>
    </p:cViewPr>
  </p:outlineViewPr>
  <p:notesTextViewPr>
    <p:cViewPr>
      <p:scale>
        <a:sx n="1" d="1"/>
        <a:sy n="1" d="1"/>
      </p:scale>
      <p:origin x="0" y="0"/>
    </p:cViewPr>
  </p:notesTextViewPr>
  <p:notesViewPr>
    <p:cSldViewPr snapToGrid="0">
      <p:cViewPr varScale="1">
        <p:scale>
          <a:sx n="52" d="100"/>
          <a:sy n="52" d="100"/>
        </p:scale>
        <p:origin x="26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B3947-C47A-482D-8B6C-A5B35317805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7B92CD0-3A16-48C4-ABEF-CC6D2E6F171C}">
      <dgm:prSet phldrT="[Text]"/>
      <dgm:spPr/>
      <dgm:t>
        <a:bodyPr/>
        <a:lstStyle/>
        <a:p>
          <a:r>
            <a:rPr lang="en-US" b="1" dirty="0"/>
            <a:t>Over $1 trillion in additional pandemic funding</a:t>
          </a:r>
        </a:p>
      </dgm:t>
    </dgm:pt>
    <dgm:pt modelId="{12C29ABB-25A8-4493-8929-FAFD1291A088}" type="parTrans" cxnId="{0BD1E168-2D7B-4197-82A8-7BAF2962C881}">
      <dgm:prSet/>
      <dgm:spPr/>
      <dgm:t>
        <a:bodyPr/>
        <a:lstStyle/>
        <a:p>
          <a:endParaRPr lang="en-US"/>
        </a:p>
      </dgm:t>
    </dgm:pt>
    <dgm:pt modelId="{788A949B-8194-4132-AE95-057C6C94A752}" type="sibTrans" cxnId="{0BD1E168-2D7B-4197-82A8-7BAF2962C881}">
      <dgm:prSet/>
      <dgm:spPr/>
      <dgm:t>
        <a:bodyPr/>
        <a:lstStyle/>
        <a:p>
          <a:endParaRPr lang="en-US"/>
        </a:p>
      </dgm:t>
    </dgm:pt>
    <dgm:pt modelId="{58B88FE6-9A66-4728-9DB3-9FD9EC5ED05F}">
      <dgm:prSet phldrT="[Text]"/>
      <dgm:spPr/>
      <dgm:t>
        <a:bodyPr/>
        <a:lstStyle/>
        <a:p>
          <a:r>
            <a:rPr lang="en-US" b="1" dirty="0"/>
            <a:t>$500 billion in new infrastructure funding</a:t>
          </a:r>
        </a:p>
      </dgm:t>
    </dgm:pt>
    <dgm:pt modelId="{D561C177-1596-4E5B-AFF0-F2C0029F69E7}" type="parTrans" cxnId="{51B47ECD-6AA5-4DDB-8DED-C92FDEC845D8}">
      <dgm:prSet/>
      <dgm:spPr/>
      <dgm:t>
        <a:bodyPr/>
        <a:lstStyle/>
        <a:p>
          <a:endParaRPr lang="en-US"/>
        </a:p>
      </dgm:t>
    </dgm:pt>
    <dgm:pt modelId="{9D441986-62A6-453F-8ED4-22FABDBC1819}" type="sibTrans" cxnId="{51B47ECD-6AA5-4DDB-8DED-C92FDEC845D8}">
      <dgm:prSet/>
      <dgm:spPr/>
      <dgm:t>
        <a:bodyPr/>
        <a:lstStyle/>
        <a:p>
          <a:endParaRPr lang="en-US"/>
        </a:p>
      </dgm:t>
    </dgm:pt>
    <dgm:pt modelId="{AB6018D5-7CC4-491E-9791-243DBF8CCF3C}">
      <dgm:prSet phldrT="[Text]"/>
      <dgm:spPr/>
      <dgm:t>
        <a:bodyPr/>
        <a:lstStyle/>
        <a:p>
          <a:r>
            <a:rPr lang="en-US" b="1" dirty="0"/>
            <a:t>Normal federal funding on annual basis (over $500 billion)</a:t>
          </a:r>
        </a:p>
      </dgm:t>
    </dgm:pt>
    <dgm:pt modelId="{DC4770B6-D761-484F-9527-1FE37B83D85F}" type="parTrans" cxnId="{CA7D1AD2-CAFB-401A-B759-D07DAD5B3A84}">
      <dgm:prSet/>
      <dgm:spPr/>
      <dgm:t>
        <a:bodyPr/>
        <a:lstStyle/>
        <a:p>
          <a:endParaRPr lang="en-US"/>
        </a:p>
      </dgm:t>
    </dgm:pt>
    <dgm:pt modelId="{71E2FAD7-8532-4779-BEFC-B0C8EBE7C08D}" type="sibTrans" cxnId="{CA7D1AD2-CAFB-401A-B759-D07DAD5B3A84}">
      <dgm:prSet/>
      <dgm:spPr/>
      <dgm:t>
        <a:bodyPr/>
        <a:lstStyle/>
        <a:p>
          <a:endParaRPr lang="en-US"/>
        </a:p>
      </dgm:t>
    </dgm:pt>
    <dgm:pt modelId="{EE639E81-E22B-40F1-893B-CD34D8489708}">
      <dgm:prSet phldrT="[Text]" custT="1"/>
      <dgm:spPr>
        <a:solidFill>
          <a:schemeClr val="tx2">
            <a:lumMod val="75000"/>
          </a:schemeClr>
        </a:solidFill>
        <a:ln>
          <a:solidFill>
            <a:schemeClr val="bg1"/>
          </a:solidFill>
        </a:ln>
      </dgm:spPr>
      <dgm:t>
        <a:bodyPr/>
        <a:lstStyle/>
        <a:p>
          <a:r>
            <a:rPr lang="en-US" sz="1600" b="1" baseline="0" dirty="0">
              <a:solidFill>
                <a:schemeClr val="bg1"/>
              </a:solidFill>
            </a:rPr>
            <a:t>End Result:  Significant Increases in Single Audits and Other Similar Compliance Audits</a:t>
          </a:r>
        </a:p>
      </dgm:t>
    </dgm:pt>
    <dgm:pt modelId="{D1ACFC67-3B2B-444B-8BD3-06240B822D3B}" type="parTrans" cxnId="{119B8703-343D-4AD3-BC68-42081CFC685D}">
      <dgm:prSet/>
      <dgm:spPr/>
      <dgm:t>
        <a:bodyPr/>
        <a:lstStyle/>
        <a:p>
          <a:endParaRPr lang="en-US"/>
        </a:p>
      </dgm:t>
    </dgm:pt>
    <dgm:pt modelId="{CCF083BE-72A3-46DB-AA8A-215698524994}" type="sibTrans" cxnId="{119B8703-343D-4AD3-BC68-42081CFC685D}">
      <dgm:prSet/>
      <dgm:spPr/>
      <dgm:t>
        <a:bodyPr/>
        <a:lstStyle/>
        <a:p>
          <a:endParaRPr lang="en-US"/>
        </a:p>
      </dgm:t>
    </dgm:pt>
    <dgm:pt modelId="{655ACA13-A1D2-4172-A7C2-055216A44D7B}" type="pres">
      <dgm:prSet presAssocID="{732B3947-C47A-482D-8B6C-A5B353178058}" presName="Name0" presStyleCnt="0">
        <dgm:presLayoutVars>
          <dgm:chMax val="4"/>
          <dgm:resizeHandles val="exact"/>
        </dgm:presLayoutVars>
      </dgm:prSet>
      <dgm:spPr/>
    </dgm:pt>
    <dgm:pt modelId="{03F7B724-4396-404B-B140-35D10C5F0B2C}" type="pres">
      <dgm:prSet presAssocID="{732B3947-C47A-482D-8B6C-A5B353178058}" presName="ellipse" presStyleLbl="trBgShp" presStyleIdx="0" presStyleCnt="1" custLinFactNeighborX="-65313" custLinFactNeighborY="-6433"/>
      <dgm:spPr/>
    </dgm:pt>
    <dgm:pt modelId="{4AAB8E6F-2955-4C38-A9A3-F014C617B215}" type="pres">
      <dgm:prSet presAssocID="{732B3947-C47A-482D-8B6C-A5B353178058}" presName="arrow1" presStyleLbl="fgShp" presStyleIdx="0" presStyleCnt="1" custLinFactX="-116278" custLinFactNeighborX="-200000" custLinFactNeighborY="-36027"/>
      <dgm:spPr/>
    </dgm:pt>
    <dgm:pt modelId="{A7FE7EDB-D70A-4941-B17F-823EF49C1CBB}" type="pres">
      <dgm:prSet presAssocID="{732B3947-C47A-482D-8B6C-A5B353178058}" presName="rectangle" presStyleLbl="revTx" presStyleIdx="0" presStyleCnt="1" custScaleX="145475" custScaleY="140060" custLinFactNeighborX="-65065" custLinFactNeighborY="-10979">
        <dgm:presLayoutVars>
          <dgm:bulletEnabled val="1"/>
        </dgm:presLayoutVars>
      </dgm:prSet>
      <dgm:spPr/>
    </dgm:pt>
    <dgm:pt modelId="{E363C04D-9390-41DB-9CCB-556778568BA3}" type="pres">
      <dgm:prSet presAssocID="{58B88FE6-9A66-4728-9DB3-9FD9EC5ED05F}" presName="item1" presStyleLbl="node1" presStyleIdx="0" presStyleCnt="3" custLinFactX="-86734" custLinFactNeighborX="-100000" custLinFactNeighborY="-1048">
        <dgm:presLayoutVars>
          <dgm:bulletEnabled val="1"/>
        </dgm:presLayoutVars>
      </dgm:prSet>
      <dgm:spPr/>
    </dgm:pt>
    <dgm:pt modelId="{36A2364E-4BA9-466B-B3EA-0D8D04DC5EDE}" type="pres">
      <dgm:prSet presAssocID="{AB6018D5-7CC4-491E-9791-243DBF8CCF3C}" presName="item2" presStyleLbl="node1" presStyleIdx="1" presStyleCnt="3" custLinFactNeighborX="-34660" custLinFactNeighborY="-41177">
        <dgm:presLayoutVars>
          <dgm:bulletEnabled val="1"/>
        </dgm:presLayoutVars>
      </dgm:prSet>
      <dgm:spPr/>
    </dgm:pt>
    <dgm:pt modelId="{00440CD3-D7E1-4B1D-A7DB-C2216B298A13}" type="pres">
      <dgm:prSet presAssocID="{EE639E81-E22B-40F1-893B-CD34D8489708}" presName="item3" presStyleLbl="node1" presStyleIdx="2" presStyleCnt="3" custLinFactX="-100000" custLinFactNeighborX="-193968" custLinFactNeighborY="14708">
        <dgm:presLayoutVars>
          <dgm:bulletEnabled val="1"/>
        </dgm:presLayoutVars>
      </dgm:prSet>
      <dgm:spPr/>
    </dgm:pt>
    <dgm:pt modelId="{0A621B26-CFE2-48B5-B3D7-E4B0FF2DF82A}" type="pres">
      <dgm:prSet presAssocID="{732B3947-C47A-482D-8B6C-A5B353178058}" presName="funnel" presStyleLbl="trAlignAcc1" presStyleIdx="0" presStyleCnt="1" custLinFactNeighborX="-56664" custLinFactNeighborY="-2076"/>
      <dgm:spPr>
        <a:ln>
          <a:solidFill>
            <a:schemeClr val="tx2">
              <a:lumMod val="75000"/>
            </a:schemeClr>
          </a:solidFill>
        </a:ln>
      </dgm:spPr>
    </dgm:pt>
  </dgm:ptLst>
  <dgm:cxnLst>
    <dgm:cxn modelId="{119B8703-343D-4AD3-BC68-42081CFC685D}" srcId="{732B3947-C47A-482D-8B6C-A5B353178058}" destId="{EE639E81-E22B-40F1-893B-CD34D8489708}" srcOrd="3" destOrd="0" parTransId="{D1ACFC67-3B2B-444B-8BD3-06240B822D3B}" sibTransId="{CCF083BE-72A3-46DB-AA8A-215698524994}"/>
    <dgm:cxn modelId="{8355E719-4CF7-4FB5-A5A9-18F648DDB790}" type="presOf" srcId="{58B88FE6-9A66-4728-9DB3-9FD9EC5ED05F}" destId="{36A2364E-4BA9-466B-B3EA-0D8D04DC5EDE}" srcOrd="0" destOrd="0" presId="urn:microsoft.com/office/officeart/2005/8/layout/funnel1"/>
    <dgm:cxn modelId="{D684BD24-6409-4332-8101-21CF0482484B}" type="presOf" srcId="{87B92CD0-3A16-48C4-ABEF-CC6D2E6F171C}" destId="{00440CD3-D7E1-4B1D-A7DB-C2216B298A13}" srcOrd="0" destOrd="0" presId="urn:microsoft.com/office/officeart/2005/8/layout/funnel1"/>
    <dgm:cxn modelId="{E58AB45E-4353-4707-BEB8-FBF78AB7DED8}" type="presOf" srcId="{AB6018D5-7CC4-491E-9791-243DBF8CCF3C}" destId="{E363C04D-9390-41DB-9CCB-556778568BA3}" srcOrd="0" destOrd="0" presId="urn:microsoft.com/office/officeart/2005/8/layout/funnel1"/>
    <dgm:cxn modelId="{943B0D62-527C-46C8-B837-9E663B3B6CD6}" type="presOf" srcId="{EE639E81-E22B-40F1-893B-CD34D8489708}" destId="{A7FE7EDB-D70A-4941-B17F-823EF49C1CBB}" srcOrd="0" destOrd="0" presId="urn:microsoft.com/office/officeart/2005/8/layout/funnel1"/>
    <dgm:cxn modelId="{0BD1E168-2D7B-4197-82A8-7BAF2962C881}" srcId="{732B3947-C47A-482D-8B6C-A5B353178058}" destId="{87B92CD0-3A16-48C4-ABEF-CC6D2E6F171C}" srcOrd="0" destOrd="0" parTransId="{12C29ABB-25A8-4493-8929-FAFD1291A088}" sibTransId="{788A949B-8194-4132-AE95-057C6C94A752}"/>
    <dgm:cxn modelId="{51B47ECD-6AA5-4DDB-8DED-C92FDEC845D8}" srcId="{732B3947-C47A-482D-8B6C-A5B353178058}" destId="{58B88FE6-9A66-4728-9DB3-9FD9EC5ED05F}" srcOrd="1" destOrd="0" parTransId="{D561C177-1596-4E5B-AFF0-F2C0029F69E7}" sibTransId="{9D441986-62A6-453F-8ED4-22FABDBC1819}"/>
    <dgm:cxn modelId="{CA7D1AD2-CAFB-401A-B759-D07DAD5B3A84}" srcId="{732B3947-C47A-482D-8B6C-A5B353178058}" destId="{AB6018D5-7CC4-491E-9791-243DBF8CCF3C}" srcOrd="2" destOrd="0" parTransId="{DC4770B6-D761-484F-9527-1FE37B83D85F}" sibTransId="{71E2FAD7-8532-4779-BEFC-B0C8EBE7C08D}"/>
    <dgm:cxn modelId="{1FA4EBFE-E2E5-4796-89B7-E265DC5E8597}" type="presOf" srcId="{732B3947-C47A-482D-8B6C-A5B353178058}" destId="{655ACA13-A1D2-4172-A7C2-055216A44D7B}" srcOrd="0" destOrd="0" presId="urn:microsoft.com/office/officeart/2005/8/layout/funnel1"/>
    <dgm:cxn modelId="{1CF17991-D9BD-4702-A8F3-E753C55FFBF6}" type="presParOf" srcId="{655ACA13-A1D2-4172-A7C2-055216A44D7B}" destId="{03F7B724-4396-404B-B140-35D10C5F0B2C}" srcOrd="0" destOrd="0" presId="urn:microsoft.com/office/officeart/2005/8/layout/funnel1"/>
    <dgm:cxn modelId="{03278471-7F58-4FA4-ABDB-BA0874094D27}" type="presParOf" srcId="{655ACA13-A1D2-4172-A7C2-055216A44D7B}" destId="{4AAB8E6F-2955-4C38-A9A3-F014C617B215}" srcOrd="1" destOrd="0" presId="urn:microsoft.com/office/officeart/2005/8/layout/funnel1"/>
    <dgm:cxn modelId="{F3293DE1-B8A0-4BCA-B488-A72BDA52C45B}" type="presParOf" srcId="{655ACA13-A1D2-4172-A7C2-055216A44D7B}" destId="{A7FE7EDB-D70A-4941-B17F-823EF49C1CBB}" srcOrd="2" destOrd="0" presId="urn:microsoft.com/office/officeart/2005/8/layout/funnel1"/>
    <dgm:cxn modelId="{26B2024A-4AD7-4191-9E9B-4EBF0AD0EC6C}" type="presParOf" srcId="{655ACA13-A1D2-4172-A7C2-055216A44D7B}" destId="{E363C04D-9390-41DB-9CCB-556778568BA3}" srcOrd="3" destOrd="0" presId="urn:microsoft.com/office/officeart/2005/8/layout/funnel1"/>
    <dgm:cxn modelId="{57ABB31F-399C-48FC-9159-C535169F755A}" type="presParOf" srcId="{655ACA13-A1D2-4172-A7C2-055216A44D7B}" destId="{36A2364E-4BA9-466B-B3EA-0D8D04DC5EDE}" srcOrd="4" destOrd="0" presId="urn:microsoft.com/office/officeart/2005/8/layout/funnel1"/>
    <dgm:cxn modelId="{1B06ADA9-66A4-4B10-88BE-230CBA44B24E}" type="presParOf" srcId="{655ACA13-A1D2-4172-A7C2-055216A44D7B}" destId="{00440CD3-D7E1-4B1D-A7DB-C2216B298A13}" srcOrd="5" destOrd="0" presId="urn:microsoft.com/office/officeart/2005/8/layout/funnel1"/>
    <dgm:cxn modelId="{E08C20E5-D199-4838-BA95-F72F692521FF}" type="presParOf" srcId="{655ACA13-A1D2-4172-A7C2-055216A44D7B}" destId="{0A621B26-CFE2-48B5-B3D7-E4B0FF2DF82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B724-4396-404B-B140-35D10C5F0B2C}">
      <dsp:nvSpPr>
        <dsp:cNvPr id="0" name=""/>
        <dsp:cNvSpPr/>
      </dsp:nvSpPr>
      <dsp:spPr>
        <a:xfrm>
          <a:off x="490528" y="14598"/>
          <a:ext cx="3069536" cy="106600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B8E6F-2955-4C38-A9A3-F014C617B215}">
      <dsp:nvSpPr>
        <dsp:cNvPr id="0" name=""/>
        <dsp:cNvSpPr/>
      </dsp:nvSpPr>
      <dsp:spPr>
        <a:xfrm>
          <a:off x="1855979" y="2556309"/>
          <a:ext cx="594871" cy="380717"/>
        </a:xfrm>
        <a:prstGeom prst="down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FE7EDB-D70A-4941-B17F-823EF49C1CBB}">
      <dsp:nvSpPr>
        <dsp:cNvPr id="0" name=""/>
        <dsp:cNvSpPr/>
      </dsp:nvSpPr>
      <dsp:spPr>
        <a:xfrm>
          <a:off x="100073" y="2776688"/>
          <a:ext cx="4153868" cy="999812"/>
        </a:xfrm>
        <a:prstGeom prst="rect">
          <a:avLst/>
        </a:prstGeom>
        <a:solidFill>
          <a:schemeClr val="tx2">
            <a:lumMod val="75000"/>
          </a:schemeClr>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bg1"/>
              </a:solidFill>
            </a:rPr>
            <a:t>End Result:  Significant Increases in Single Audits and Other Similar Compliance Audits</a:t>
          </a:r>
        </a:p>
      </dsp:txBody>
      <dsp:txXfrm>
        <a:off x="100073" y="2776688"/>
        <a:ext cx="4153868" cy="999812"/>
      </dsp:txXfrm>
    </dsp:sp>
    <dsp:sp modelId="{E363C04D-9390-41DB-9CCB-556778568BA3}">
      <dsp:nvSpPr>
        <dsp:cNvPr id="0" name=""/>
        <dsp:cNvSpPr/>
      </dsp:nvSpPr>
      <dsp:spPr>
        <a:xfrm>
          <a:off x="1611825" y="1220293"/>
          <a:ext cx="1070768" cy="107076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Normal federal funding on annual basis (over $500 billion)</a:t>
          </a:r>
        </a:p>
      </dsp:txBody>
      <dsp:txXfrm>
        <a:off x="1768635" y="1377103"/>
        <a:ext cx="757148" cy="757148"/>
      </dsp:txXfrm>
    </dsp:sp>
    <dsp:sp modelId="{36A2364E-4BA9-466B-B3EA-0D8D04DC5EDE}">
      <dsp:nvSpPr>
        <dsp:cNvPr id="0" name=""/>
        <dsp:cNvSpPr/>
      </dsp:nvSpPr>
      <dsp:spPr>
        <a:xfrm>
          <a:off x="2473991" y="0"/>
          <a:ext cx="1070768" cy="107076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$500 billion in new infrastructure funding</a:t>
          </a:r>
        </a:p>
      </dsp:txBody>
      <dsp:txXfrm>
        <a:off x="2630801" y="156810"/>
        <a:ext cx="757148" cy="757148"/>
      </dsp:txXfrm>
    </dsp:sp>
    <dsp:sp modelId="{00440CD3-D7E1-4B1D-A7DB-C2216B298A13}">
      <dsp:nvSpPr>
        <dsp:cNvPr id="0" name=""/>
        <dsp:cNvSpPr/>
      </dsp:nvSpPr>
      <dsp:spPr>
        <a:xfrm>
          <a:off x="791966" y="326800"/>
          <a:ext cx="1070768" cy="107076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Over $1 trillion in additional pandemic funding</a:t>
          </a:r>
        </a:p>
      </dsp:txBody>
      <dsp:txXfrm>
        <a:off x="948776" y="483610"/>
        <a:ext cx="757148" cy="757148"/>
      </dsp:txXfrm>
    </dsp:sp>
    <dsp:sp modelId="{0A621B26-CFE2-48B5-B3D7-E4B0FF2DF82A}">
      <dsp:nvSpPr>
        <dsp:cNvPr id="0" name=""/>
        <dsp:cNvSpPr/>
      </dsp:nvSpPr>
      <dsp:spPr>
        <a:xfrm>
          <a:off x="481586" y="-47696"/>
          <a:ext cx="3331279" cy="2665023"/>
        </a:xfrm>
        <a:prstGeom prst="funnel">
          <a:avLst/>
        </a:prstGeom>
        <a:solidFill>
          <a:schemeClr val="lt1">
            <a:alpha val="40000"/>
            <a:hueOff val="0"/>
            <a:satOff val="0"/>
            <a:lumOff val="0"/>
            <a:alphaOff val="0"/>
          </a:schemeClr>
        </a:solidFill>
        <a:ln w="9525" cap="flat" cmpd="sng" algn="ctr">
          <a:solidFill>
            <a:schemeClr val="tx2">
              <a:lumMod val="75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AFA05-5E63-4909-AC64-8B7653EA2F1F}" type="datetimeFigureOut">
              <a:rPr lang="en-US" smtClean="0"/>
              <a:t>9/13/23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29D27-DAB1-45CE-A9E2-5ABBA8DBDAFD}" type="slidenum">
              <a:rPr lang="en-US" smtClean="0"/>
              <a:t>‹#›</a:t>
            </a:fld>
            <a:endParaRPr lang="en-US" dirty="0"/>
          </a:p>
        </p:txBody>
      </p:sp>
    </p:spTree>
    <p:extLst>
      <p:ext uri="{BB962C8B-B14F-4D97-AF65-F5344CB8AC3E}">
        <p14:creationId xmlns:p14="http://schemas.microsoft.com/office/powerpoint/2010/main" val="196768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a:t>
            </a:fld>
            <a:endParaRPr lang="en-US" dirty="0"/>
          </a:p>
        </p:txBody>
      </p:sp>
    </p:spTree>
    <p:extLst>
      <p:ext uri="{BB962C8B-B14F-4D97-AF65-F5344CB8AC3E}">
        <p14:creationId xmlns:p14="http://schemas.microsoft.com/office/powerpoint/2010/main" val="621076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10</a:t>
            </a:fld>
            <a:endParaRPr lang="en-US" dirty="0"/>
          </a:p>
        </p:txBody>
      </p:sp>
    </p:spTree>
    <p:extLst>
      <p:ext uri="{BB962C8B-B14F-4D97-AF65-F5344CB8AC3E}">
        <p14:creationId xmlns:p14="http://schemas.microsoft.com/office/powerpoint/2010/main" val="242507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11</a:t>
            </a:fld>
            <a:endParaRPr lang="en-US" dirty="0"/>
          </a:p>
        </p:txBody>
      </p:sp>
    </p:spTree>
    <p:extLst>
      <p:ext uri="{BB962C8B-B14F-4D97-AF65-F5344CB8AC3E}">
        <p14:creationId xmlns:p14="http://schemas.microsoft.com/office/powerpoint/2010/main" val="292711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12</a:t>
            </a:fld>
            <a:endParaRPr lang="en-US" dirty="0"/>
          </a:p>
        </p:txBody>
      </p:sp>
    </p:spTree>
    <p:extLst>
      <p:ext uri="{BB962C8B-B14F-4D97-AF65-F5344CB8AC3E}">
        <p14:creationId xmlns:p14="http://schemas.microsoft.com/office/powerpoint/2010/main" val="61818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13</a:t>
            </a:fld>
            <a:endParaRPr lang="en-US" dirty="0"/>
          </a:p>
        </p:txBody>
      </p:sp>
    </p:spTree>
    <p:extLst>
      <p:ext uri="{BB962C8B-B14F-4D97-AF65-F5344CB8AC3E}">
        <p14:creationId xmlns:p14="http://schemas.microsoft.com/office/powerpoint/2010/main" val="335162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14</a:t>
            </a:fld>
            <a:endParaRPr lang="en-US" dirty="0"/>
          </a:p>
        </p:txBody>
      </p:sp>
    </p:spTree>
    <p:extLst>
      <p:ext uri="{BB962C8B-B14F-4D97-AF65-F5344CB8AC3E}">
        <p14:creationId xmlns:p14="http://schemas.microsoft.com/office/powerpoint/2010/main" val="118191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15</a:t>
            </a:fld>
            <a:endParaRPr lang="en-US" dirty="0"/>
          </a:p>
        </p:txBody>
      </p:sp>
    </p:spTree>
    <p:extLst>
      <p:ext uri="{BB962C8B-B14F-4D97-AF65-F5344CB8AC3E}">
        <p14:creationId xmlns:p14="http://schemas.microsoft.com/office/powerpoint/2010/main" val="1472281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16</a:t>
            </a:fld>
            <a:endParaRPr lang="en-US" dirty="0"/>
          </a:p>
        </p:txBody>
      </p:sp>
    </p:spTree>
    <p:extLst>
      <p:ext uri="{BB962C8B-B14F-4D97-AF65-F5344CB8AC3E}">
        <p14:creationId xmlns:p14="http://schemas.microsoft.com/office/powerpoint/2010/main" val="874877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17</a:t>
            </a:fld>
            <a:endParaRPr lang="en-US" dirty="0"/>
          </a:p>
        </p:txBody>
      </p:sp>
    </p:spTree>
    <p:extLst>
      <p:ext uri="{BB962C8B-B14F-4D97-AF65-F5344CB8AC3E}">
        <p14:creationId xmlns:p14="http://schemas.microsoft.com/office/powerpoint/2010/main" val="76463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29D27-DAB1-45CE-A9E2-5ABBA8DBDAFD}" type="slidenum">
              <a:rPr lang="en-US" smtClean="0"/>
              <a:t>18</a:t>
            </a:fld>
            <a:endParaRPr lang="en-US" dirty="0"/>
          </a:p>
        </p:txBody>
      </p:sp>
    </p:spTree>
    <p:extLst>
      <p:ext uri="{BB962C8B-B14F-4D97-AF65-F5344CB8AC3E}">
        <p14:creationId xmlns:p14="http://schemas.microsoft.com/office/powerpoint/2010/main" val="1010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19</a:t>
            </a:fld>
            <a:endParaRPr lang="en-US" dirty="0"/>
          </a:p>
        </p:txBody>
      </p:sp>
    </p:spTree>
    <p:extLst>
      <p:ext uri="{BB962C8B-B14F-4D97-AF65-F5344CB8AC3E}">
        <p14:creationId xmlns:p14="http://schemas.microsoft.com/office/powerpoint/2010/main" val="133887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a:t>
            </a:fld>
            <a:endParaRPr lang="en-US" dirty="0"/>
          </a:p>
        </p:txBody>
      </p:sp>
    </p:spTree>
    <p:extLst>
      <p:ext uri="{BB962C8B-B14F-4D97-AF65-F5344CB8AC3E}">
        <p14:creationId xmlns:p14="http://schemas.microsoft.com/office/powerpoint/2010/main" val="2491262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20</a:t>
            </a:fld>
            <a:endParaRPr lang="en-US" dirty="0"/>
          </a:p>
        </p:txBody>
      </p:sp>
    </p:spTree>
    <p:extLst>
      <p:ext uri="{BB962C8B-B14F-4D97-AF65-F5344CB8AC3E}">
        <p14:creationId xmlns:p14="http://schemas.microsoft.com/office/powerpoint/2010/main" val="3243497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21</a:t>
            </a:fld>
            <a:endParaRPr lang="en-US" dirty="0"/>
          </a:p>
        </p:txBody>
      </p:sp>
    </p:spTree>
    <p:extLst>
      <p:ext uri="{BB962C8B-B14F-4D97-AF65-F5344CB8AC3E}">
        <p14:creationId xmlns:p14="http://schemas.microsoft.com/office/powerpoint/2010/main" val="1239186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22</a:t>
            </a:fld>
            <a:endParaRPr lang="en-US" dirty="0"/>
          </a:p>
        </p:txBody>
      </p:sp>
    </p:spTree>
    <p:extLst>
      <p:ext uri="{BB962C8B-B14F-4D97-AF65-F5344CB8AC3E}">
        <p14:creationId xmlns:p14="http://schemas.microsoft.com/office/powerpoint/2010/main" val="243556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23</a:t>
            </a:fld>
            <a:endParaRPr lang="en-US" dirty="0"/>
          </a:p>
        </p:txBody>
      </p:sp>
    </p:spTree>
    <p:extLst>
      <p:ext uri="{BB962C8B-B14F-4D97-AF65-F5344CB8AC3E}">
        <p14:creationId xmlns:p14="http://schemas.microsoft.com/office/powerpoint/2010/main" val="6131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24</a:t>
            </a:fld>
            <a:endParaRPr lang="en-US" dirty="0"/>
          </a:p>
        </p:txBody>
      </p:sp>
    </p:spTree>
    <p:extLst>
      <p:ext uri="{BB962C8B-B14F-4D97-AF65-F5344CB8AC3E}">
        <p14:creationId xmlns:p14="http://schemas.microsoft.com/office/powerpoint/2010/main" val="2834678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25</a:t>
            </a:fld>
            <a:endParaRPr lang="en-US" dirty="0"/>
          </a:p>
        </p:txBody>
      </p:sp>
    </p:spTree>
    <p:extLst>
      <p:ext uri="{BB962C8B-B14F-4D97-AF65-F5344CB8AC3E}">
        <p14:creationId xmlns:p14="http://schemas.microsoft.com/office/powerpoint/2010/main" val="516078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26</a:t>
            </a:fld>
            <a:endParaRPr lang="en-US" dirty="0"/>
          </a:p>
        </p:txBody>
      </p:sp>
    </p:spTree>
    <p:extLst>
      <p:ext uri="{BB962C8B-B14F-4D97-AF65-F5344CB8AC3E}">
        <p14:creationId xmlns:p14="http://schemas.microsoft.com/office/powerpoint/2010/main" val="444233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27</a:t>
            </a:fld>
            <a:endParaRPr lang="en-US" dirty="0"/>
          </a:p>
        </p:txBody>
      </p:sp>
    </p:spTree>
    <p:extLst>
      <p:ext uri="{BB962C8B-B14F-4D97-AF65-F5344CB8AC3E}">
        <p14:creationId xmlns:p14="http://schemas.microsoft.com/office/powerpoint/2010/main" val="4168453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28</a:t>
            </a:fld>
            <a:endParaRPr lang="en-US" dirty="0"/>
          </a:p>
        </p:txBody>
      </p:sp>
    </p:spTree>
    <p:extLst>
      <p:ext uri="{BB962C8B-B14F-4D97-AF65-F5344CB8AC3E}">
        <p14:creationId xmlns:p14="http://schemas.microsoft.com/office/powerpoint/2010/main" val="1364497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29</a:t>
            </a:fld>
            <a:endParaRPr lang="en-US" dirty="0"/>
          </a:p>
        </p:txBody>
      </p:sp>
    </p:spTree>
    <p:extLst>
      <p:ext uri="{BB962C8B-B14F-4D97-AF65-F5344CB8AC3E}">
        <p14:creationId xmlns:p14="http://schemas.microsoft.com/office/powerpoint/2010/main" val="296199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E313B-D82B-4AA2-AAC2-85C6753B397E}" type="slidenum">
              <a:rPr lang="en-US" smtClean="0"/>
              <a:t>3</a:t>
            </a:fld>
            <a:endParaRPr lang="en-US" dirty="0"/>
          </a:p>
        </p:txBody>
      </p:sp>
    </p:spTree>
    <p:extLst>
      <p:ext uri="{BB962C8B-B14F-4D97-AF65-F5344CB8AC3E}">
        <p14:creationId xmlns:p14="http://schemas.microsoft.com/office/powerpoint/2010/main" val="457654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30</a:t>
            </a:fld>
            <a:endParaRPr lang="en-US" dirty="0"/>
          </a:p>
        </p:txBody>
      </p:sp>
    </p:spTree>
    <p:extLst>
      <p:ext uri="{BB962C8B-B14F-4D97-AF65-F5344CB8AC3E}">
        <p14:creationId xmlns:p14="http://schemas.microsoft.com/office/powerpoint/2010/main" val="4133581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31</a:t>
            </a:fld>
            <a:endParaRPr lang="en-US" dirty="0"/>
          </a:p>
        </p:txBody>
      </p:sp>
    </p:spTree>
    <p:extLst>
      <p:ext uri="{BB962C8B-B14F-4D97-AF65-F5344CB8AC3E}">
        <p14:creationId xmlns:p14="http://schemas.microsoft.com/office/powerpoint/2010/main" val="1622173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32</a:t>
            </a:fld>
            <a:endParaRPr lang="en-US" dirty="0"/>
          </a:p>
        </p:txBody>
      </p:sp>
    </p:spTree>
    <p:extLst>
      <p:ext uri="{BB962C8B-B14F-4D97-AF65-F5344CB8AC3E}">
        <p14:creationId xmlns:p14="http://schemas.microsoft.com/office/powerpoint/2010/main" val="449314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33</a:t>
            </a:fld>
            <a:endParaRPr lang="en-US" dirty="0"/>
          </a:p>
        </p:txBody>
      </p:sp>
    </p:spTree>
    <p:extLst>
      <p:ext uri="{BB962C8B-B14F-4D97-AF65-F5344CB8AC3E}">
        <p14:creationId xmlns:p14="http://schemas.microsoft.com/office/powerpoint/2010/main" val="1893634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34</a:t>
            </a:fld>
            <a:endParaRPr lang="en-US" dirty="0"/>
          </a:p>
        </p:txBody>
      </p:sp>
    </p:spTree>
    <p:extLst>
      <p:ext uri="{BB962C8B-B14F-4D97-AF65-F5344CB8AC3E}">
        <p14:creationId xmlns:p14="http://schemas.microsoft.com/office/powerpoint/2010/main" val="2923781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35</a:t>
            </a:fld>
            <a:endParaRPr lang="en-US" dirty="0"/>
          </a:p>
        </p:txBody>
      </p:sp>
    </p:spTree>
    <p:extLst>
      <p:ext uri="{BB962C8B-B14F-4D97-AF65-F5344CB8AC3E}">
        <p14:creationId xmlns:p14="http://schemas.microsoft.com/office/powerpoint/2010/main" val="1976924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36</a:t>
            </a:fld>
            <a:endParaRPr lang="en-US" dirty="0"/>
          </a:p>
        </p:txBody>
      </p:sp>
    </p:spTree>
    <p:extLst>
      <p:ext uri="{BB962C8B-B14F-4D97-AF65-F5344CB8AC3E}">
        <p14:creationId xmlns:p14="http://schemas.microsoft.com/office/powerpoint/2010/main" val="1887317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37</a:t>
            </a:fld>
            <a:endParaRPr lang="en-US" dirty="0"/>
          </a:p>
        </p:txBody>
      </p:sp>
    </p:spTree>
    <p:extLst>
      <p:ext uri="{BB962C8B-B14F-4D97-AF65-F5344CB8AC3E}">
        <p14:creationId xmlns:p14="http://schemas.microsoft.com/office/powerpoint/2010/main" val="31062546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38</a:t>
            </a:fld>
            <a:endParaRPr lang="en-US" dirty="0"/>
          </a:p>
        </p:txBody>
      </p:sp>
    </p:spTree>
    <p:extLst>
      <p:ext uri="{BB962C8B-B14F-4D97-AF65-F5344CB8AC3E}">
        <p14:creationId xmlns:p14="http://schemas.microsoft.com/office/powerpoint/2010/main" val="1949854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39</a:t>
            </a:fld>
            <a:endParaRPr lang="en-US" dirty="0"/>
          </a:p>
        </p:txBody>
      </p:sp>
    </p:spTree>
    <p:extLst>
      <p:ext uri="{BB962C8B-B14F-4D97-AF65-F5344CB8AC3E}">
        <p14:creationId xmlns:p14="http://schemas.microsoft.com/office/powerpoint/2010/main" val="196241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AE313B-D82B-4AA2-AAC2-85C6753B397E}" type="slidenum">
              <a:rPr lang="en-US" smtClean="0"/>
              <a:t>4</a:t>
            </a:fld>
            <a:endParaRPr lang="en-US" dirty="0"/>
          </a:p>
        </p:txBody>
      </p:sp>
    </p:spTree>
    <p:extLst>
      <p:ext uri="{BB962C8B-B14F-4D97-AF65-F5344CB8AC3E}">
        <p14:creationId xmlns:p14="http://schemas.microsoft.com/office/powerpoint/2010/main" val="3662972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40</a:t>
            </a:fld>
            <a:endParaRPr lang="en-US" dirty="0"/>
          </a:p>
        </p:txBody>
      </p:sp>
    </p:spTree>
    <p:extLst>
      <p:ext uri="{BB962C8B-B14F-4D97-AF65-F5344CB8AC3E}">
        <p14:creationId xmlns:p14="http://schemas.microsoft.com/office/powerpoint/2010/main" val="375577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41</a:t>
            </a:fld>
            <a:endParaRPr lang="en-US" dirty="0"/>
          </a:p>
        </p:txBody>
      </p:sp>
    </p:spTree>
    <p:extLst>
      <p:ext uri="{BB962C8B-B14F-4D97-AF65-F5344CB8AC3E}">
        <p14:creationId xmlns:p14="http://schemas.microsoft.com/office/powerpoint/2010/main" val="501704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42</a:t>
            </a:fld>
            <a:endParaRPr lang="en-US" dirty="0"/>
          </a:p>
        </p:txBody>
      </p:sp>
    </p:spTree>
    <p:extLst>
      <p:ext uri="{BB962C8B-B14F-4D97-AF65-F5344CB8AC3E}">
        <p14:creationId xmlns:p14="http://schemas.microsoft.com/office/powerpoint/2010/main" val="189409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43</a:t>
            </a:fld>
            <a:endParaRPr lang="en-US" dirty="0"/>
          </a:p>
        </p:txBody>
      </p:sp>
    </p:spTree>
    <p:extLst>
      <p:ext uri="{BB962C8B-B14F-4D97-AF65-F5344CB8AC3E}">
        <p14:creationId xmlns:p14="http://schemas.microsoft.com/office/powerpoint/2010/main" val="644628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44</a:t>
            </a:fld>
            <a:endParaRPr lang="en-US" dirty="0"/>
          </a:p>
        </p:txBody>
      </p:sp>
    </p:spTree>
    <p:extLst>
      <p:ext uri="{BB962C8B-B14F-4D97-AF65-F5344CB8AC3E}">
        <p14:creationId xmlns:p14="http://schemas.microsoft.com/office/powerpoint/2010/main" val="524601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45</a:t>
            </a:fld>
            <a:endParaRPr lang="en-US" dirty="0"/>
          </a:p>
        </p:txBody>
      </p:sp>
    </p:spTree>
    <p:extLst>
      <p:ext uri="{BB962C8B-B14F-4D97-AF65-F5344CB8AC3E}">
        <p14:creationId xmlns:p14="http://schemas.microsoft.com/office/powerpoint/2010/main" val="3168349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46</a:t>
            </a:fld>
            <a:endParaRPr lang="en-US" dirty="0"/>
          </a:p>
        </p:txBody>
      </p:sp>
    </p:spTree>
    <p:extLst>
      <p:ext uri="{BB962C8B-B14F-4D97-AF65-F5344CB8AC3E}">
        <p14:creationId xmlns:p14="http://schemas.microsoft.com/office/powerpoint/2010/main" val="4141889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47</a:t>
            </a:fld>
            <a:endParaRPr lang="en-US" dirty="0"/>
          </a:p>
        </p:txBody>
      </p:sp>
    </p:spTree>
    <p:extLst>
      <p:ext uri="{BB962C8B-B14F-4D97-AF65-F5344CB8AC3E}">
        <p14:creationId xmlns:p14="http://schemas.microsoft.com/office/powerpoint/2010/main" val="38156902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48</a:t>
            </a:fld>
            <a:endParaRPr lang="en-US" dirty="0"/>
          </a:p>
        </p:txBody>
      </p:sp>
    </p:spTree>
    <p:extLst>
      <p:ext uri="{BB962C8B-B14F-4D97-AF65-F5344CB8AC3E}">
        <p14:creationId xmlns:p14="http://schemas.microsoft.com/office/powerpoint/2010/main" val="3781216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49</a:t>
            </a:fld>
            <a:endParaRPr lang="en-US" dirty="0"/>
          </a:p>
        </p:txBody>
      </p:sp>
    </p:spTree>
    <p:extLst>
      <p:ext uri="{BB962C8B-B14F-4D97-AF65-F5344CB8AC3E}">
        <p14:creationId xmlns:p14="http://schemas.microsoft.com/office/powerpoint/2010/main" val="37094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a:t>
            </a:fld>
            <a:endParaRPr lang="en-US" dirty="0"/>
          </a:p>
        </p:txBody>
      </p:sp>
    </p:spTree>
    <p:extLst>
      <p:ext uri="{BB962C8B-B14F-4D97-AF65-F5344CB8AC3E}">
        <p14:creationId xmlns:p14="http://schemas.microsoft.com/office/powerpoint/2010/main" val="294067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50</a:t>
            </a:fld>
            <a:endParaRPr lang="en-US" dirty="0"/>
          </a:p>
        </p:txBody>
      </p:sp>
    </p:spTree>
    <p:extLst>
      <p:ext uri="{BB962C8B-B14F-4D97-AF65-F5344CB8AC3E}">
        <p14:creationId xmlns:p14="http://schemas.microsoft.com/office/powerpoint/2010/main" val="3254791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51</a:t>
            </a:fld>
            <a:endParaRPr lang="en-US" dirty="0"/>
          </a:p>
        </p:txBody>
      </p:sp>
    </p:spTree>
    <p:extLst>
      <p:ext uri="{BB962C8B-B14F-4D97-AF65-F5344CB8AC3E}">
        <p14:creationId xmlns:p14="http://schemas.microsoft.com/office/powerpoint/2010/main" val="18720245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52</a:t>
            </a:fld>
            <a:endParaRPr lang="en-US" dirty="0"/>
          </a:p>
        </p:txBody>
      </p:sp>
    </p:spTree>
    <p:extLst>
      <p:ext uri="{BB962C8B-B14F-4D97-AF65-F5344CB8AC3E}">
        <p14:creationId xmlns:p14="http://schemas.microsoft.com/office/powerpoint/2010/main" val="41328530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53</a:t>
            </a:fld>
            <a:endParaRPr lang="en-US" dirty="0"/>
          </a:p>
        </p:txBody>
      </p:sp>
    </p:spTree>
    <p:extLst>
      <p:ext uri="{BB962C8B-B14F-4D97-AF65-F5344CB8AC3E}">
        <p14:creationId xmlns:p14="http://schemas.microsoft.com/office/powerpoint/2010/main" val="1418182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3628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55</a:t>
            </a:fld>
            <a:endParaRPr lang="en-US" dirty="0"/>
          </a:p>
        </p:txBody>
      </p:sp>
    </p:spTree>
    <p:extLst>
      <p:ext uri="{BB962C8B-B14F-4D97-AF65-F5344CB8AC3E}">
        <p14:creationId xmlns:p14="http://schemas.microsoft.com/office/powerpoint/2010/main" val="4066670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56</a:t>
            </a:fld>
            <a:endParaRPr lang="en-US" dirty="0"/>
          </a:p>
        </p:txBody>
      </p:sp>
    </p:spTree>
    <p:extLst>
      <p:ext uri="{BB962C8B-B14F-4D97-AF65-F5344CB8AC3E}">
        <p14:creationId xmlns:p14="http://schemas.microsoft.com/office/powerpoint/2010/main" val="32040938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lstStyle/>
          <a:p>
            <a:pPr marL="0" indent="0" defTabSz="445679">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6264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58</a:t>
            </a:fld>
            <a:endParaRPr lang="en-US" dirty="0"/>
          </a:p>
        </p:txBody>
      </p:sp>
    </p:spTree>
    <p:extLst>
      <p:ext uri="{BB962C8B-B14F-4D97-AF65-F5344CB8AC3E}">
        <p14:creationId xmlns:p14="http://schemas.microsoft.com/office/powerpoint/2010/main" val="35763933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59</a:t>
            </a:fld>
            <a:endParaRPr lang="en-US" dirty="0"/>
          </a:p>
        </p:txBody>
      </p:sp>
    </p:spTree>
    <p:extLst>
      <p:ext uri="{BB962C8B-B14F-4D97-AF65-F5344CB8AC3E}">
        <p14:creationId xmlns:p14="http://schemas.microsoft.com/office/powerpoint/2010/main" val="293901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6</a:t>
            </a:fld>
            <a:endParaRPr lang="en-US" dirty="0"/>
          </a:p>
        </p:txBody>
      </p:sp>
    </p:spTree>
    <p:extLst>
      <p:ext uri="{BB962C8B-B14F-4D97-AF65-F5344CB8AC3E}">
        <p14:creationId xmlns:p14="http://schemas.microsoft.com/office/powerpoint/2010/main" val="27902690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60</a:t>
            </a:fld>
            <a:endParaRPr lang="en-US" dirty="0"/>
          </a:p>
        </p:txBody>
      </p:sp>
    </p:spTree>
    <p:extLst>
      <p:ext uri="{BB962C8B-B14F-4D97-AF65-F5344CB8AC3E}">
        <p14:creationId xmlns:p14="http://schemas.microsoft.com/office/powerpoint/2010/main" val="1721968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61</a:t>
            </a:fld>
            <a:endParaRPr lang="en-US" dirty="0"/>
          </a:p>
        </p:txBody>
      </p:sp>
    </p:spTree>
    <p:extLst>
      <p:ext uri="{BB962C8B-B14F-4D97-AF65-F5344CB8AC3E}">
        <p14:creationId xmlns:p14="http://schemas.microsoft.com/office/powerpoint/2010/main" val="7642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62</a:t>
            </a:fld>
            <a:endParaRPr lang="en-US" dirty="0"/>
          </a:p>
        </p:txBody>
      </p:sp>
    </p:spTree>
    <p:extLst>
      <p:ext uri="{BB962C8B-B14F-4D97-AF65-F5344CB8AC3E}">
        <p14:creationId xmlns:p14="http://schemas.microsoft.com/office/powerpoint/2010/main" val="35900728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9647A-3E31-3A41-A4E9-ABE8D6F99CD0}" type="slidenum">
              <a:rPr lang="en-US" smtClean="0"/>
              <a:t>63</a:t>
            </a:fld>
            <a:endParaRPr lang="en-US" dirty="0"/>
          </a:p>
        </p:txBody>
      </p:sp>
    </p:spTree>
    <p:extLst>
      <p:ext uri="{BB962C8B-B14F-4D97-AF65-F5344CB8AC3E}">
        <p14:creationId xmlns:p14="http://schemas.microsoft.com/office/powerpoint/2010/main" val="1969813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1303343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29599AC-CD18-4F14-B469-B034D02387DF}"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903915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66</a:t>
            </a:fld>
            <a:endParaRPr lang="en-US" dirty="0"/>
          </a:p>
        </p:txBody>
      </p:sp>
    </p:spTree>
    <p:extLst>
      <p:ext uri="{BB962C8B-B14F-4D97-AF65-F5344CB8AC3E}">
        <p14:creationId xmlns:p14="http://schemas.microsoft.com/office/powerpoint/2010/main" val="1139894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7</a:t>
            </a:fld>
            <a:endParaRPr lang="en-US" dirty="0"/>
          </a:p>
        </p:txBody>
      </p:sp>
    </p:spTree>
    <p:extLst>
      <p:ext uri="{BB962C8B-B14F-4D97-AF65-F5344CB8AC3E}">
        <p14:creationId xmlns:p14="http://schemas.microsoft.com/office/powerpoint/2010/main" val="56696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D729D27-DAB1-45CE-A9E2-5ABBA8DBDAFD}" type="slidenum">
              <a:rPr lang="en-US" smtClean="0"/>
              <a:t>8</a:t>
            </a:fld>
            <a:endParaRPr lang="en-US" dirty="0"/>
          </a:p>
        </p:txBody>
      </p:sp>
    </p:spTree>
    <p:extLst>
      <p:ext uri="{BB962C8B-B14F-4D97-AF65-F5344CB8AC3E}">
        <p14:creationId xmlns:p14="http://schemas.microsoft.com/office/powerpoint/2010/main" val="205651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29D27-DAB1-45CE-A9E2-5ABBA8DBDAFD}" type="slidenum">
              <a:rPr lang="en-US" smtClean="0"/>
              <a:t>9</a:t>
            </a:fld>
            <a:endParaRPr lang="en-US" dirty="0"/>
          </a:p>
        </p:txBody>
      </p:sp>
    </p:spTree>
    <p:extLst>
      <p:ext uri="{BB962C8B-B14F-4D97-AF65-F5344CB8AC3E}">
        <p14:creationId xmlns:p14="http://schemas.microsoft.com/office/powerpoint/2010/main" val="381028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44916E9-8988-4517-B2AD-1C76AC2A34AF}" type="datetime1">
              <a:rPr lang="en-US" smtClean="0"/>
              <a:t>9/13/23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ED5BA94-CCCA-4E7D-9FDB-348A411BB72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08C7D2-DF1B-44AD-B364-439DB75C8A39}" type="datetime1">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5BA94-CCCA-4E7D-9FDB-348A411BB7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A98775-96AB-494E-BF95-E406511BBABD}" type="datetime1">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5BA94-CCCA-4E7D-9FDB-348A411BB72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274638"/>
            <a:ext cx="7315200" cy="665162"/>
          </a:xfrm>
        </p:spPr>
        <p:txBody>
          <a:bodyPr/>
          <a:lstStyle/>
          <a:p>
            <a:r>
              <a:rPr lang="en-US" dirty="0"/>
              <a:t>CLICK TO EDIT MASTER TITLE STYLE</a:t>
            </a:r>
          </a:p>
        </p:txBody>
      </p:sp>
      <p:sp>
        <p:nvSpPr>
          <p:cNvPr id="7" name="Text Placeholder 6"/>
          <p:cNvSpPr>
            <a:spLocks noGrp="1"/>
          </p:cNvSpPr>
          <p:nvPr>
            <p:ph type="body" sz="quarter" idx="13"/>
          </p:nvPr>
        </p:nvSpPr>
        <p:spPr>
          <a:xfrm>
            <a:off x="685800" y="762000"/>
            <a:ext cx="5410200" cy="406400"/>
          </a:xfrm>
        </p:spPr>
        <p:txBody>
          <a:bodyPr>
            <a:noAutofit/>
          </a:bodyPr>
          <a:lstStyle>
            <a:lvl1pPr marL="0" indent="0">
              <a:buNone/>
              <a:defRPr sz="975"/>
            </a:lvl1pPr>
          </a:lstStyle>
          <a:p>
            <a:pPr lvl="0"/>
            <a:r>
              <a:rPr lang="en-US"/>
              <a:t>Click to edit Master text styles</a:t>
            </a:r>
          </a:p>
        </p:txBody>
      </p:sp>
      <p:sp>
        <p:nvSpPr>
          <p:cNvPr id="9" name="Slide Number Placeholder 5"/>
          <p:cNvSpPr>
            <a:spLocks noGrp="1"/>
          </p:cNvSpPr>
          <p:nvPr>
            <p:ph type="sldNum" sz="quarter" idx="4"/>
          </p:nvPr>
        </p:nvSpPr>
        <p:spPr>
          <a:xfrm>
            <a:off x="6553200" y="6400803"/>
            <a:ext cx="2133600" cy="365125"/>
          </a:xfrm>
          <a:prstGeom prst="rect">
            <a:avLst/>
          </a:prstGeom>
        </p:spPr>
        <p:txBody>
          <a:bodyPr vert="horz" lIns="91439" tIns="45720" rIns="91439" bIns="45720" rtlCol="0" anchor="ctr"/>
          <a:lstStyle>
            <a:lvl1pPr algn="r">
              <a:defRPr sz="900">
                <a:solidFill>
                  <a:schemeClr val="tx1">
                    <a:tint val="75000"/>
                  </a:schemeClr>
                </a:solidFill>
              </a:defRPr>
            </a:lvl1pPr>
          </a:lstStyle>
          <a:p>
            <a:fld id="{F4EF2239-9C41-4F1E-B31F-14515ED9BBED}" type="slidenum">
              <a:rPr lang="en-US" smtClean="0"/>
              <a:t>‹#›</a:t>
            </a:fld>
            <a:endParaRPr lang="en-US" dirty="0"/>
          </a:p>
        </p:txBody>
      </p:sp>
      <p:cxnSp>
        <p:nvCxnSpPr>
          <p:cNvPr id="10" name="Straight Connector 9"/>
          <p:cNvCxnSpPr/>
          <p:nvPr/>
        </p:nvCxnSpPr>
        <p:spPr>
          <a:xfrm>
            <a:off x="457200" y="6324600"/>
            <a:ext cx="8229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628651" y="6356353"/>
            <a:ext cx="2057400" cy="365125"/>
          </a:xfrm>
        </p:spPr>
        <p:txBody>
          <a:bodyPr/>
          <a:lstStyle/>
          <a:p>
            <a:fld id="{2DAFFDA6-798D-4D29-87C4-F838C3CACF91}" type="datetime1">
              <a:rPr lang="en-US" smtClean="0"/>
              <a:t>9/13/23</a:t>
            </a:fld>
            <a:endParaRPr lang="en-US" dirty="0"/>
          </a:p>
        </p:txBody>
      </p:sp>
      <p:sp>
        <p:nvSpPr>
          <p:cNvPr id="13" name="TextBox 12"/>
          <p:cNvSpPr txBox="1"/>
          <p:nvPr/>
        </p:nvSpPr>
        <p:spPr>
          <a:xfrm>
            <a:off x="457200" y="6400803"/>
            <a:ext cx="2778369" cy="246528"/>
          </a:xfrm>
          <a:prstGeom prst="rect">
            <a:avLst/>
          </a:prstGeom>
          <a:noFill/>
        </p:spPr>
        <p:txBody>
          <a:bodyPr wrap="square" lIns="38405" tIns="19202" rIns="38405" bIns="19202" rtlCol="0">
            <a:spAutoFit/>
          </a:bodyPr>
          <a:lstStyle/>
          <a:p>
            <a:r>
              <a:rPr lang="en-US" sz="1350" b="1" dirty="0">
                <a:solidFill>
                  <a:schemeClr val="accent5"/>
                </a:solidFill>
              </a:rPr>
              <a:t>PITI-VITI</a:t>
            </a:r>
            <a:r>
              <a:rPr lang="en-US" sz="1350" b="1" dirty="0">
                <a:solidFill>
                  <a:schemeClr val="accent2"/>
                </a:solidFill>
              </a:rPr>
              <a:t> </a:t>
            </a:r>
            <a:r>
              <a:rPr lang="en-US" sz="1350" dirty="0">
                <a:solidFill>
                  <a:schemeClr val="bg1">
                    <a:lumMod val="65000"/>
                  </a:schemeClr>
                </a:solidFill>
              </a:rPr>
              <a:t>Graduate</a:t>
            </a:r>
            <a:r>
              <a:rPr lang="en-US" sz="1350" baseline="0" dirty="0">
                <a:solidFill>
                  <a:schemeClr val="bg1">
                    <a:lumMod val="65000"/>
                  </a:schemeClr>
                </a:solidFill>
              </a:rPr>
              <a:t> School USA</a:t>
            </a:r>
            <a:endParaRPr lang="en-US" sz="1350" dirty="0">
              <a:solidFill>
                <a:schemeClr val="bg1">
                  <a:lumMod val="65000"/>
                </a:schemeClr>
              </a:solidFill>
            </a:endParaRPr>
          </a:p>
        </p:txBody>
      </p:sp>
      <p:sp>
        <p:nvSpPr>
          <p:cNvPr id="11" name="Footer Placeholder 4"/>
          <p:cNvSpPr>
            <a:spLocks noGrp="1"/>
          </p:cNvSpPr>
          <p:nvPr>
            <p:ph type="ftr" sz="quarter" idx="3"/>
          </p:nvPr>
        </p:nvSpPr>
        <p:spPr>
          <a:xfrm>
            <a:off x="3657600" y="6400803"/>
            <a:ext cx="2362200" cy="365125"/>
          </a:xfrm>
          <a:prstGeom prst="rect">
            <a:avLst/>
          </a:prstGeom>
        </p:spPr>
        <p:txBody>
          <a:bodyPr vert="horz" lIns="91439" tIns="45720" rIns="91439" bIns="45720" rtlCol="0" anchor="ctr"/>
          <a:lstStyle>
            <a:lvl1pPr algn="ctr">
              <a:defRPr sz="900" b="1">
                <a:solidFill>
                  <a:schemeClr val="accent5"/>
                </a:solidFill>
                <a:latin typeface="+mn-lt"/>
              </a:defRPr>
            </a:lvl1pPr>
          </a:lstStyle>
          <a:p>
            <a:endParaRPr lang="en-US" dirty="0"/>
          </a:p>
        </p:txBody>
      </p:sp>
    </p:spTree>
    <p:extLst>
      <p:ext uri="{BB962C8B-B14F-4D97-AF65-F5344CB8AC3E}">
        <p14:creationId xmlns:p14="http://schemas.microsoft.com/office/powerpoint/2010/main" val="408740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p:spPr>
        <p:txBody>
          <a:bodyPr/>
          <a:lstStyle/>
          <a:p>
            <a:r>
              <a:rPr lang="en-US" dirty="0"/>
              <a:t>Click icon to add chart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2DC68C1B-733E-4D86-9A1D-9A8230FA036E}" type="datetime1">
              <a:rPr lang="en-US" smtClean="0"/>
              <a:t>9/13/23</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D673DCD-7694-4AD4-A4F8-06515426B4F5}" type="slidenum">
              <a:rPr lang="en-US"/>
              <a:pPr/>
              <a:t>‹#›</a:t>
            </a:fld>
            <a:endParaRPr lang="en-US" dirty="0"/>
          </a:p>
        </p:txBody>
      </p:sp>
    </p:spTree>
    <p:extLst>
      <p:ext uri="{BB962C8B-B14F-4D97-AF65-F5344CB8AC3E}">
        <p14:creationId xmlns:p14="http://schemas.microsoft.com/office/powerpoint/2010/main" val="262454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r>
              <a:rPr lang="en-US" dirty="0"/>
              <a:t>Click icon to add table</a:t>
            </a:r>
          </a:p>
        </p:txBody>
      </p:sp>
      <p:sp>
        <p:nvSpPr>
          <p:cNvPr id="4" name="Date Placeholder 3"/>
          <p:cNvSpPr>
            <a:spLocks noGrp="1"/>
          </p:cNvSpPr>
          <p:nvPr>
            <p:ph type="dt" sz="half" idx="10"/>
          </p:nvPr>
        </p:nvSpPr>
        <p:spPr>
          <a:xfrm>
            <a:off x="1162050" y="6243638"/>
            <a:ext cx="1905000" cy="457200"/>
          </a:xfrm>
        </p:spPr>
        <p:txBody>
          <a:bodyPr/>
          <a:lstStyle>
            <a:lvl1pPr>
              <a:defRPr/>
            </a:lvl1pPr>
          </a:lstStyle>
          <a:p>
            <a:fld id="{710CB03B-B90A-4B5E-8CD9-0428107D0ABE}" type="datetime1">
              <a:rPr lang="en-US" smtClean="0"/>
              <a:t>9/13/23</a:t>
            </a:fld>
            <a:endParaRPr lang="en-US" dirty="0"/>
          </a:p>
        </p:txBody>
      </p:sp>
      <p:sp>
        <p:nvSpPr>
          <p:cNvPr id="5" name="Footer Placeholder 4"/>
          <p:cNvSpPr>
            <a:spLocks noGrp="1"/>
          </p:cNvSpPr>
          <p:nvPr>
            <p:ph type="ftr" sz="quarter" idx="11"/>
          </p:nvPr>
        </p:nvSpPr>
        <p:spPr>
          <a:xfrm>
            <a:off x="3657600" y="6243638"/>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7042150" y="6243638"/>
            <a:ext cx="1905000" cy="457200"/>
          </a:xfrm>
        </p:spPr>
        <p:txBody>
          <a:bodyPr/>
          <a:lstStyle>
            <a:lvl1pPr>
              <a:defRPr/>
            </a:lvl1pPr>
          </a:lstStyle>
          <a:p>
            <a:fld id="{6B81BFB0-7A3B-44C5-B625-F6C71C13B35A}" type="slidenum">
              <a:rPr lang="en-US"/>
              <a:pPr/>
              <a:t>‹#›</a:t>
            </a:fld>
            <a:endParaRPr lang="en-US" dirty="0"/>
          </a:p>
        </p:txBody>
      </p:sp>
    </p:spTree>
    <p:extLst>
      <p:ext uri="{BB962C8B-B14F-4D97-AF65-F5344CB8AC3E}">
        <p14:creationId xmlns:p14="http://schemas.microsoft.com/office/powerpoint/2010/main" val="3845096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7772400" cy="788471"/>
          </a:xfrm>
        </p:spPr>
        <p:txBody>
          <a:bodyPr lIns="0" tIns="0" rIns="0" bIns="0" anchor="t" anchorCtr="0">
            <a:noAutofit/>
          </a:bodyPr>
          <a:lstStyle>
            <a:lvl1pPr algn="l">
              <a:defRPr sz="2400">
                <a:solidFill>
                  <a:schemeClr val="tx2"/>
                </a:solidFill>
              </a:defRPr>
            </a:lvl1pPr>
          </a:lstStyle>
          <a:p>
            <a:r>
              <a:rPr lang="en-US"/>
              <a:t>Click to edit Master title style</a:t>
            </a:r>
          </a:p>
        </p:txBody>
      </p:sp>
      <p:sp>
        <p:nvSpPr>
          <p:cNvPr id="11"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Content Placeholder 3"/>
          <p:cNvSpPr>
            <a:spLocks noGrp="1"/>
          </p:cNvSpPr>
          <p:nvPr>
            <p:ph sz="quarter" idx="14"/>
          </p:nvPr>
        </p:nvSpPr>
        <p:spPr>
          <a:xfrm>
            <a:off x="499169" y="1602317"/>
            <a:ext cx="7772399" cy="4466167"/>
          </a:xfrm>
        </p:spPr>
        <p:txBody>
          <a:bodyPr>
            <a:noAutofit/>
          </a:bodyPr>
          <a:lstStyle>
            <a:lvl1pPr>
              <a:spcAft>
                <a:spcPts val="1200"/>
              </a:spcAft>
              <a:defRPr sz="2200"/>
            </a:lvl1pPr>
            <a:lvl2pPr>
              <a:spcAft>
                <a:spcPts val="1200"/>
              </a:spcAft>
              <a:defRPr/>
            </a:lvl2pPr>
            <a:lvl3pPr>
              <a:spcAft>
                <a:spcPts val="1200"/>
              </a:spcAft>
              <a:defRPr sz="1600"/>
            </a:lvl3pPr>
            <a:lvl4pPr>
              <a:spcAft>
                <a:spcPts val="1200"/>
              </a:spcAft>
              <a:defRPr sz="1600"/>
            </a:lvl4pPr>
            <a:lvl5pPr>
              <a:spcAft>
                <a:spcPts val="12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970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487681"/>
            <a:ext cx="7772400" cy="786449"/>
          </a:xfrm>
        </p:spPr>
        <p:txBody>
          <a:bodyPr lIns="0" tIns="0" rIns="0" bIns="0" anchor="t" anchorCtr="0">
            <a:noAutofit/>
          </a:bodyPr>
          <a:lstStyle>
            <a:lvl1pPr algn="l">
              <a:defRPr sz="2400">
                <a:solidFill>
                  <a:schemeClr val="tx2"/>
                </a:solidFill>
              </a:defRPr>
            </a:lvl1pPr>
          </a:lstStyle>
          <a:p>
            <a:r>
              <a:rPr lang="en-US"/>
              <a:t>Click to edit Master title style</a:t>
            </a:r>
          </a:p>
        </p:txBody>
      </p:sp>
      <p:sp>
        <p:nvSpPr>
          <p:cNvPr id="12"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497840" y="1597152"/>
            <a:ext cx="7772400" cy="4462272"/>
          </a:xfrm>
        </p:spPr>
        <p:txBody>
          <a:bodyPr/>
          <a:lstStyle>
            <a:lvl1pPr marL="0" indent="0">
              <a:buNone/>
              <a:defRPr sz="2200"/>
            </a:lvl1pPr>
            <a:lvl2pPr marL="231775" indent="-231775">
              <a:buFont typeface="Arial"/>
              <a:buChar char="•"/>
              <a:defRPr/>
            </a:lvl2pPr>
            <a:lvl3pPr marL="457200" indent="-225425">
              <a:tabLst/>
              <a:defRPr sz="1600"/>
            </a:lvl3pPr>
            <a:lvl4pPr marL="688975" indent="-231775">
              <a:defRPr sz="1600"/>
            </a:lvl4pPr>
            <a:lvl5pPr marL="914400" indent="-2254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46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46154" r="3880"/>
          <a:stretch/>
        </p:blipFill>
        <p:spPr>
          <a:xfrm>
            <a:off x="6872482" y="0"/>
            <a:ext cx="2283970" cy="6858000"/>
          </a:xfrm>
          <a:prstGeom prst="rect">
            <a:avLst/>
          </a:prstGeom>
        </p:spPr>
      </p:pic>
      <p:sp>
        <p:nvSpPr>
          <p:cNvPr id="2" name="Title 1"/>
          <p:cNvSpPr>
            <a:spLocks noGrp="1"/>
          </p:cNvSpPr>
          <p:nvPr>
            <p:ph type="title"/>
          </p:nvPr>
        </p:nvSpPr>
        <p:spPr>
          <a:xfrm>
            <a:off x="499169" y="487680"/>
            <a:ext cx="6080384" cy="792480"/>
          </a:xfrm>
        </p:spPr>
        <p:txBody>
          <a:bodyPr lIns="0" tIns="0" rIns="0" bIns="0" anchor="t" anchorCtr="0">
            <a:noAutofit/>
          </a:bodyPr>
          <a:lstStyle>
            <a:lvl1pPr algn="l">
              <a:defRPr sz="24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99169" y="1602318"/>
            <a:ext cx="6080384" cy="4466167"/>
          </a:xfrm>
          <a:prstGeom prst="rect">
            <a:avLst/>
          </a:prstGeom>
        </p:spPr>
        <p:txBody>
          <a:bodyPr lIns="0" tIns="0" rIns="0" bIns="0">
            <a:normAutofit/>
          </a:bodyPr>
          <a:lstStyle>
            <a:lvl1pPr marL="0" indent="0">
              <a:lnSpc>
                <a:spcPct val="100000"/>
              </a:lnSpc>
              <a:spcBef>
                <a:spcPts val="600"/>
              </a:spcBef>
              <a:spcAft>
                <a:spcPts val="1200"/>
              </a:spcAft>
              <a:buClrTx/>
              <a:buFontTx/>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5"/>
          </p:nvPr>
        </p:nvSpPr>
        <p:spPr>
          <a:xfrm>
            <a:off x="7134449" y="1602318"/>
            <a:ext cx="1737360" cy="4389967"/>
          </a:xfrm>
          <a:prstGeom prst="rect">
            <a:avLst/>
          </a:prstGeom>
        </p:spPr>
        <p:txBody>
          <a:bodyPr lIns="0" tIns="0" rIns="0" bIns="0">
            <a:noAutofit/>
          </a:bodyPr>
          <a:lstStyle>
            <a:lvl1pPr marL="0" indent="0" algn="ctr">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5"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895574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487680"/>
            <a:ext cx="4793093" cy="792480"/>
          </a:xfrm>
        </p:spPr>
        <p:txBody>
          <a:bodyPr lIns="0" tIns="0" rIns="0" bIns="0" anchor="t" anchorCtr="0">
            <a:noAutofit/>
          </a:bodyPr>
          <a:lstStyle>
            <a:lvl1pPr algn="l">
              <a:defRPr sz="2400">
                <a:solidFill>
                  <a:schemeClr val="tx2"/>
                </a:solidFill>
              </a:defRPr>
            </a:lvl1pPr>
          </a:lstStyle>
          <a:p>
            <a:r>
              <a:rPr lang="en-US"/>
              <a:t>Click to edit Master title style</a:t>
            </a:r>
          </a:p>
        </p:txBody>
      </p:sp>
      <p:sp>
        <p:nvSpPr>
          <p:cNvPr id="3" name="Content Placeholder 2"/>
          <p:cNvSpPr>
            <a:spLocks noGrp="1"/>
          </p:cNvSpPr>
          <p:nvPr>
            <p:ph idx="1"/>
          </p:nvPr>
        </p:nvSpPr>
        <p:spPr>
          <a:xfrm>
            <a:off x="499169" y="1600201"/>
            <a:ext cx="4794422" cy="4525963"/>
          </a:xfrm>
          <a:prstGeom prst="rect">
            <a:avLst/>
          </a:prstGeom>
        </p:spPr>
        <p:txBody>
          <a:bodyPr lIns="0" tIns="0" rIns="0">
            <a:normAutofit/>
          </a:bodyPr>
          <a:lstStyle>
            <a:lvl1pPr marL="0" indent="0">
              <a:lnSpc>
                <a:spcPct val="100000"/>
              </a:lnSpc>
              <a:spcBef>
                <a:spcPts val="0"/>
              </a:spcBef>
              <a:spcAft>
                <a:spcPts val="1200"/>
              </a:spcAft>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4" name="Picture 3" descr="Background Third Path-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3552" y="0"/>
            <a:ext cx="3040448" cy="6858000"/>
          </a:xfrm>
          <a:prstGeom prst="rect">
            <a:avLst/>
          </a:prstGeom>
        </p:spPr>
      </p:pic>
    </p:spTree>
    <p:extLst>
      <p:ext uri="{BB962C8B-B14F-4D97-AF65-F5344CB8AC3E}">
        <p14:creationId xmlns:p14="http://schemas.microsoft.com/office/powerpoint/2010/main" val="817212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487680"/>
            <a:ext cx="6079430" cy="786453"/>
          </a:xfrm>
        </p:spPr>
        <p:txBody>
          <a:bodyPr lIns="0" tIns="0" rIns="0" bIns="0" anchor="t" anchorCtr="0">
            <a:noAutofit/>
          </a:bodyPr>
          <a:lstStyle>
            <a:lvl1pPr algn="l">
              <a:defRPr sz="24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99169" y="1602318"/>
            <a:ext cx="6079431" cy="4466167"/>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511080"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7" name="Picture 6" descr="Background Third Path-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12191"/>
            <a:ext cx="2293114" cy="6870192"/>
          </a:xfrm>
          <a:prstGeom prst="rect">
            <a:avLst/>
          </a:prstGeom>
        </p:spPr>
      </p:pic>
    </p:spTree>
    <p:extLst>
      <p:ext uri="{BB962C8B-B14F-4D97-AF65-F5344CB8AC3E}">
        <p14:creationId xmlns:p14="http://schemas.microsoft.com/office/powerpoint/2010/main" val="994137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1577190-C5A4-4B71-BC7C-5D780BD59020}" type="datetime1">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5BA94-CCCA-4E7D-9FDB-348A411BB724}"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2AD9F5C-E2BE-4F06-A103-FDC00903B630}" type="datetime1">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D5BA94-CCCA-4E7D-9FDB-348A411BB72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AAD5A3F-2500-464F-B1C1-D4CEBB76E6D1}" type="datetime1">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D5BA94-CCCA-4E7D-9FDB-348A411BB724}"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58C4183-90A4-428F-8822-F72E2935A319}" type="datetime1">
              <a:rPr lang="en-US" smtClean="0"/>
              <a:t>9/13/23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D5BA94-CCCA-4E7D-9FDB-348A411BB72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CA0FC9-4FE1-4848-B8C9-9AC74D34A2D7}" type="datetime1">
              <a:rPr lang="en-US" smtClean="0"/>
              <a:t>9/13/23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D5BA94-CCCA-4E7D-9FDB-348A411BB724}"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28C4C-5B8C-44BA-B8B7-EA519DBED68F}" type="datetime1">
              <a:rPr lang="en-US" smtClean="0"/>
              <a:t>9/13/23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D5BA94-CCCA-4E7D-9FDB-348A411BB7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D0BD647-11DE-4EE7-99EB-0DB5DF82EFF5}" type="datetime1">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D5BA94-CCCA-4E7D-9FDB-348A411BB72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C1723393-D57D-4BA3-BBDE-FDBE7FF0EC6A}" type="datetime1">
              <a:rPr lang="en-US" smtClean="0"/>
              <a:t>9/13/23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ED5BA94-CCCA-4E7D-9FDB-348A411BB72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2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078326B-8AFB-458B-B118-EF658A738CE0}" type="datetime1">
              <a:rPr lang="en-US" smtClean="0"/>
              <a:t>9/13/23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ED5BA94-CCCA-4E7D-9FDB-348A411BB7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aicpa-cima.com/resources/download/guidance-on-the-reporting-of-covid-19-awards-on-an-accrual-basis-sefa" TargetMode="External"/><Relationship Id="rId2" Type="http://schemas.openxmlformats.org/officeDocument/2006/relationships/notesSlide" Target="../notesSlides/notesSlide60.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hyperlink" Target="https://us.aicpa.org/content/dam/aicpa/research/standards/auditattest/downloadabledocuments/au-c-00805.pdf" TargetMode="External"/><Relationship Id="rId2" Type="http://schemas.openxmlformats.org/officeDocument/2006/relationships/notesSlide" Target="../notesSlides/notesSlide61.xml"/><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hyperlink" Target="https://www.aicpa.org/resources/download/governmental-audits-of-single-financial-statements-or-element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us.aicpa.org/content/dam/aicpa/research/standards/auditattest/downloadabledocuments/au-c-00230-9.pdf" TargetMode="External"/><Relationship Id="rId2" Type="http://schemas.openxmlformats.org/officeDocument/2006/relationships/notesSlide" Target="../notesSlides/notesSlide62.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63.xml.rels><?xml version="1.0" encoding="UTF-8" standalone="yes"?>
<Relationships xmlns="http://schemas.openxmlformats.org/package/2006/relationships"><Relationship Id="rId3" Type="http://schemas.openxmlformats.org/officeDocument/2006/relationships/hyperlink" Target="https://www.fac.gov/" TargetMode="External"/><Relationship Id="rId2" Type="http://schemas.openxmlformats.org/officeDocument/2006/relationships/notesSlide" Target="../notesSlides/notesSlide63.xml"/><Relationship Id="rId1" Type="http://schemas.openxmlformats.org/officeDocument/2006/relationships/slideLayout" Target="../slideLayouts/slideLayout17.xml"/><Relationship Id="rId5" Type="http://schemas.openxmlformats.org/officeDocument/2006/relationships/image" Target="../media/image5.jpeg"/><Relationship Id="rId4" Type="http://schemas.openxmlformats.org/officeDocument/2006/relationships/hyperlink" Target="https://facweb.census.gov/"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aicpa-cima.com/cpe-learning" TargetMode="External"/><Relationship Id="rId2" Type="http://schemas.openxmlformats.org/officeDocument/2006/relationships/notesSlide" Target="../notesSlides/notesSlide64.xml"/><Relationship Id="rId1" Type="http://schemas.openxmlformats.org/officeDocument/2006/relationships/slideLayout" Target="../slideLayouts/slideLayout18.xml"/><Relationship Id="rId5" Type="http://schemas.openxmlformats.org/officeDocument/2006/relationships/image" Target="../media/image5.jpe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hyperlink" Target="https://www.regulations.gov/comment/OMB-2023-0007-0019" TargetMode="External"/><Relationship Id="rId2" Type="http://schemas.openxmlformats.org/officeDocument/2006/relationships/notesSlide" Target="../notesSlides/notesSlide65.xml"/><Relationship Id="rId1" Type="http://schemas.openxmlformats.org/officeDocument/2006/relationships/slideLayout" Target="../slideLayouts/slideLayout19.xml"/><Relationship Id="rId5" Type="http://schemas.openxmlformats.org/officeDocument/2006/relationships/image" Target="../media/image5.jpeg"/><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244173"/>
            <a:ext cx="8210908" cy="1463857"/>
          </a:xfrm>
        </p:spPr>
        <p:txBody>
          <a:bodyPr>
            <a:noAutofit/>
          </a:bodyPr>
          <a:lstStyle/>
          <a:p>
            <a:pPr algn="ctr"/>
            <a:r>
              <a:rPr lang="en-US" sz="3600" dirty="0"/>
              <a:t>The “Across the Board” Auditing Standards Update</a:t>
            </a:r>
          </a:p>
        </p:txBody>
      </p:sp>
      <p:pic>
        <p:nvPicPr>
          <p:cNvPr id="3" name="Picture 2" descr="C:\Users\User1\Desktop\Documents\Logo stuff\Logo final.jpg"/>
          <p:cNvPicPr>
            <a:picLocks noChangeAspect="1" noChangeArrowheads="1"/>
          </p:cNvPicPr>
          <p:nvPr/>
        </p:nvPicPr>
        <p:blipFill>
          <a:blip r:embed="rId3" cstate="print"/>
          <a:srcRect/>
          <a:stretch>
            <a:fillRect/>
          </a:stretch>
        </p:blipFill>
        <p:spPr bwMode="auto">
          <a:xfrm>
            <a:off x="381001" y="5410200"/>
            <a:ext cx="1066800" cy="1212220"/>
          </a:xfrm>
          <a:prstGeom prst="rect">
            <a:avLst/>
          </a:prstGeom>
          <a:noFill/>
        </p:spPr>
      </p:pic>
      <p:sp>
        <p:nvSpPr>
          <p:cNvPr id="4" name="Rectangle 3"/>
          <p:cNvSpPr/>
          <p:nvPr/>
        </p:nvSpPr>
        <p:spPr>
          <a:xfrm>
            <a:off x="1682870" y="2363212"/>
            <a:ext cx="5607169" cy="2677656"/>
          </a:xfrm>
          <a:prstGeom prst="rect">
            <a:avLst/>
          </a:prstGeom>
        </p:spPr>
        <p:txBody>
          <a:bodyPr wrap="square">
            <a:spAutoFit/>
          </a:bodyPr>
          <a:lstStyle/>
          <a:p>
            <a:pPr algn="ctr"/>
            <a:r>
              <a:rPr lang="en-US" sz="2400" dirty="0"/>
              <a:t>Frank Crawford, CPA</a:t>
            </a:r>
          </a:p>
          <a:p>
            <a:pPr algn="ctr"/>
            <a:r>
              <a:rPr lang="en-US" sz="2400" dirty="0"/>
              <a:t>Chris Pembrook, CPA, CGAP, CRFAC</a:t>
            </a:r>
          </a:p>
          <a:p>
            <a:pPr algn="ctr"/>
            <a:r>
              <a:rPr lang="en-US" sz="2400" dirty="0"/>
              <a:t>Crawford &amp; Associates, P.C.</a:t>
            </a:r>
          </a:p>
          <a:p>
            <a:pPr algn="ctr"/>
            <a:r>
              <a:rPr lang="en-US" sz="2400" dirty="0"/>
              <a:t>www.crawfordcpas.com</a:t>
            </a:r>
          </a:p>
          <a:p>
            <a:pPr algn="ctr"/>
            <a:r>
              <a:rPr lang="en-US" sz="2400" dirty="0"/>
              <a:t>frank@crawfordcpas.com</a:t>
            </a:r>
          </a:p>
          <a:p>
            <a:pPr algn="ctr"/>
            <a:r>
              <a:rPr lang="en-US" sz="2400" dirty="0"/>
              <a:t>chris@crawfordcpas.com</a:t>
            </a:r>
          </a:p>
          <a:p>
            <a:pPr algn="ctr"/>
            <a:endParaRPr lang="en-US" sz="2400" dirty="0"/>
          </a:p>
        </p:txBody>
      </p:sp>
      <p:sp>
        <p:nvSpPr>
          <p:cNvPr id="5" name="Slide Number Placeholder 4"/>
          <p:cNvSpPr>
            <a:spLocks noGrp="1"/>
          </p:cNvSpPr>
          <p:nvPr>
            <p:ph type="sldNum" sz="quarter" idx="12"/>
          </p:nvPr>
        </p:nvSpPr>
        <p:spPr/>
        <p:txBody>
          <a:bodyPr/>
          <a:lstStyle/>
          <a:p>
            <a:fld id="{5ED5BA94-CCCA-4E7D-9FDB-348A411BB724}" type="slidenum">
              <a:rPr lang="en-US" smtClean="0"/>
              <a:pPr/>
              <a:t>1</a:t>
            </a:fld>
            <a:endParaRPr lang="en-US" dirty="0"/>
          </a:p>
        </p:txBody>
      </p:sp>
    </p:spTree>
    <p:extLst>
      <p:ext uri="{BB962C8B-B14F-4D97-AF65-F5344CB8AC3E}">
        <p14:creationId xmlns:p14="http://schemas.microsoft.com/office/powerpoint/2010/main" val="3431779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We care because of the “reasonable assurance” concept</a:t>
            </a:r>
          </a:p>
          <a:p>
            <a:r>
              <a:rPr lang="en-US" dirty="0"/>
              <a:t>Reasonable assurance is considered a high level of assurance that the financial statements are free of material misstatement</a:t>
            </a:r>
          </a:p>
          <a:p>
            <a:r>
              <a:rPr lang="en-US" dirty="0"/>
              <a:t>Reasonable assurance = sufficient appropriate audit evidence obtained has reduced the audit risk to an acceptably low level</a:t>
            </a:r>
          </a:p>
          <a:p>
            <a:r>
              <a:rPr lang="en-US" dirty="0"/>
              <a:t>If you have no idea if audit risk has been reduced to an acceptably low level, then you can’t know that reasonable assurance has been obtained</a:t>
            </a:r>
          </a:p>
        </p:txBody>
      </p:sp>
      <p:sp>
        <p:nvSpPr>
          <p:cNvPr id="3" name="Title 2"/>
          <p:cNvSpPr>
            <a:spLocks noGrp="1"/>
          </p:cNvSpPr>
          <p:nvPr>
            <p:ph type="title"/>
          </p:nvPr>
        </p:nvSpPr>
        <p:spPr/>
        <p:txBody>
          <a:bodyPr>
            <a:normAutofit fontScale="90000"/>
          </a:bodyPr>
          <a:lstStyle/>
          <a:p>
            <a:r>
              <a:rPr lang="en-US" dirty="0"/>
              <a:t>Why do we care about the model?</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10</a:t>
            </a:fld>
            <a:endParaRPr lang="en-US" dirty="0"/>
          </a:p>
        </p:txBody>
      </p:sp>
    </p:spTree>
    <p:extLst>
      <p:ext uri="{BB962C8B-B14F-4D97-AF65-F5344CB8AC3E}">
        <p14:creationId xmlns:p14="http://schemas.microsoft.com/office/powerpoint/2010/main" val="272242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13026"/>
          </a:xfrm>
        </p:spPr>
        <p:txBody>
          <a:bodyPr>
            <a:normAutofit fontScale="92500" lnSpcReduction="10000"/>
          </a:bodyPr>
          <a:lstStyle/>
          <a:p>
            <a:r>
              <a:rPr lang="en-US" dirty="0"/>
              <a:t>I know in practice, we don’t use numbers or percentages for completing the model, but humor me for a bit</a:t>
            </a:r>
          </a:p>
          <a:p>
            <a:pPr lvl="1"/>
            <a:r>
              <a:rPr lang="en-US" dirty="0"/>
              <a:t>Let’s assume that the auditor is willing to live with a 3% AR, which means that we’re okay with a 3% risk that the financial statements are materially misstated</a:t>
            </a:r>
          </a:p>
          <a:p>
            <a:pPr lvl="1"/>
            <a:r>
              <a:rPr lang="en-US" dirty="0"/>
              <a:t>Let’s further assume we will not rely on controls and that we assess control risk at 100% (some really small governments don’t have very good controls, right?) and let’s assume inherent risk is 50%</a:t>
            </a:r>
          </a:p>
          <a:p>
            <a:pPr lvl="1"/>
            <a:r>
              <a:rPr lang="en-US" dirty="0"/>
              <a:t>So, what’s the result if you perform all the </a:t>
            </a:r>
            <a:r>
              <a:rPr lang="en-US" i="1" dirty="0"/>
              <a:t>basic audit procedures</a:t>
            </a:r>
            <a:r>
              <a:rPr lang="en-US" dirty="0"/>
              <a:t> from the basket of illustrative audit procedures in your methodology and those procedures would detect 85% of all material misstatements (leaving a15% DR)?</a:t>
            </a:r>
          </a:p>
        </p:txBody>
      </p:sp>
      <p:sp>
        <p:nvSpPr>
          <p:cNvPr id="3" name="Title 2"/>
          <p:cNvSpPr>
            <a:spLocks noGrp="1"/>
          </p:cNvSpPr>
          <p:nvPr>
            <p:ph type="title"/>
          </p:nvPr>
        </p:nvSpPr>
        <p:spPr>
          <a:xfrm>
            <a:off x="457200" y="0"/>
            <a:ext cx="8229600" cy="1143000"/>
          </a:xfrm>
        </p:spPr>
        <p:txBody>
          <a:bodyPr/>
          <a:lstStyle/>
          <a:p>
            <a:r>
              <a:rPr lang="en-US" dirty="0"/>
              <a:t>Applying the theory</a:t>
            </a:r>
          </a:p>
        </p:txBody>
      </p:sp>
      <p:pic>
        <p:nvPicPr>
          <p:cNvPr id="4" name="Picture 3" descr="Logo final.jpg"/>
          <p:cNvPicPr>
            <a:picLocks noChangeAspect="1"/>
          </p:cNvPicPr>
          <p:nvPr/>
        </p:nvPicPr>
        <p:blipFill>
          <a:blip r:embed="rId3" cstate="print"/>
          <a:srcRect/>
          <a:stretch>
            <a:fillRect/>
          </a:stretch>
        </p:blipFill>
        <p:spPr bwMode="auto">
          <a:xfrm>
            <a:off x="190500" y="6056026"/>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11</a:t>
            </a:fld>
            <a:endParaRPr lang="en-US" dirty="0"/>
          </a:p>
        </p:txBody>
      </p:sp>
    </p:spTree>
    <p:extLst>
      <p:ext uri="{BB962C8B-B14F-4D97-AF65-F5344CB8AC3E}">
        <p14:creationId xmlns:p14="http://schemas.microsoft.com/office/powerpoint/2010/main" val="206712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431967" cy="4525963"/>
          </a:xfrm>
        </p:spPr>
        <p:txBody>
          <a:bodyPr>
            <a:normAutofit fontScale="92500" lnSpcReduction="20000"/>
          </a:bodyPr>
          <a:lstStyle/>
          <a:p>
            <a:pPr marL="109728" indent="0">
              <a:buNone/>
            </a:pPr>
            <a:r>
              <a:rPr lang="en-US" dirty="0"/>
              <a:t>	   </a:t>
            </a:r>
            <a:r>
              <a:rPr lang="en-US" sz="4000" dirty="0"/>
              <a:t>?  = (50% x100%) x 15%</a:t>
            </a:r>
          </a:p>
          <a:p>
            <a:pPr marL="109728" indent="0">
              <a:buNone/>
            </a:pPr>
            <a:r>
              <a:rPr lang="en-US" sz="4000" dirty="0"/>
              <a:t> 7.5%  = (50% x 100%) x 15%</a:t>
            </a:r>
          </a:p>
          <a:p>
            <a:pPr marL="109728" indent="0">
              <a:buNone/>
            </a:pPr>
            <a:r>
              <a:rPr lang="en-US" sz="4000" dirty="0"/>
              <a:t>          or, in other words</a:t>
            </a:r>
          </a:p>
          <a:p>
            <a:pPr marL="109728" indent="0">
              <a:buNone/>
            </a:pPr>
            <a:r>
              <a:rPr lang="en-US" sz="4000" dirty="0"/>
              <a:t>          Audit Risk is 7.5%</a:t>
            </a:r>
          </a:p>
          <a:p>
            <a:pPr marL="109728" indent="0">
              <a:buNone/>
            </a:pPr>
            <a:endParaRPr lang="en-US" sz="2800" dirty="0"/>
          </a:p>
          <a:p>
            <a:pPr marL="109728" indent="0">
              <a:buNone/>
            </a:pPr>
            <a:r>
              <a:rPr lang="en-US" sz="2800" dirty="0"/>
              <a:t>What was the target? (we wanted 3%)</a:t>
            </a:r>
          </a:p>
          <a:p>
            <a:pPr marL="109728" indent="0">
              <a:buNone/>
            </a:pPr>
            <a:r>
              <a:rPr lang="en-US" sz="2800" dirty="0"/>
              <a:t>Are we close? </a:t>
            </a:r>
          </a:p>
          <a:p>
            <a:pPr marL="109728" indent="0">
              <a:buNone/>
            </a:pPr>
            <a:r>
              <a:rPr lang="en-US" sz="2800" dirty="0"/>
              <a:t>No, we are not close, and we are in big trouble because we have severely under-audited, and we haven’t reached reasonable assurance yet</a:t>
            </a:r>
          </a:p>
        </p:txBody>
      </p:sp>
      <p:sp>
        <p:nvSpPr>
          <p:cNvPr id="3" name="Title 2"/>
          <p:cNvSpPr>
            <a:spLocks noGrp="1"/>
          </p:cNvSpPr>
          <p:nvPr>
            <p:ph type="title"/>
          </p:nvPr>
        </p:nvSpPr>
        <p:spPr/>
        <p:txBody>
          <a:bodyPr/>
          <a:lstStyle/>
          <a:p>
            <a:pPr algn="ctr"/>
            <a:r>
              <a:rPr lang="en-US" dirty="0"/>
              <a:t>AR = (IR x CR) x DR</a:t>
            </a:r>
          </a:p>
        </p:txBody>
      </p:sp>
      <p:pic>
        <p:nvPicPr>
          <p:cNvPr id="4" name="Picture 3" descr="Logo final.jpg"/>
          <p:cNvPicPr>
            <a:picLocks noChangeAspect="1"/>
          </p:cNvPicPr>
          <p:nvPr/>
        </p:nvPicPr>
        <p:blipFill>
          <a:blip r:embed="rId3" cstate="print"/>
          <a:srcRect/>
          <a:stretch>
            <a:fillRect/>
          </a:stretch>
        </p:blipFill>
        <p:spPr bwMode="auto">
          <a:xfrm>
            <a:off x="190499"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12</a:t>
            </a:fld>
            <a:endParaRPr lang="en-US" dirty="0"/>
          </a:p>
        </p:txBody>
      </p:sp>
    </p:spTree>
    <p:extLst>
      <p:ext uri="{BB962C8B-B14F-4D97-AF65-F5344CB8AC3E}">
        <p14:creationId xmlns:p14="http://schemas.microsoft.com/office/powerpoint/2010/main" val="340648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immediately go and perform several additional procedures from your illustrative list of </a:t>
            </a:r>
            <a:r>
              <a:rPr lang="en-US" i="1" dirty="0"/>
              <a:t>additional</a:t>
            </a:r>
            <a:r>
              <a:rPr lang="en-US" dirty="0"/>
              <a:t> procedures and we get DR (which was at 15%) down to 10%? You’re good now, right?</a:t>
            </a:r>
          </a:p>
        </p:txBody>
      </p:sp>
      <p:sp>
        <p:nvSpPr>
          <p:cNvPr id="3" name="Title 2"/>
          <p:cNvSpPr>
            <a:spLocks noGrp="1"/>
          </p:cNvSpPr>
          <p:nvPr>
            <p:ph type="title"/>
          </p:nvPr>
        </p:nvSpPr>
        <p:spPr/>
        <p:txBody>
          <a:bodyPr/>
          <a:lstStyle/>
          <a:p>
            <a:r>
              <a:rPr lang="en-US" dirty="0"/>
              <a:t>So now what do we do?</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13</a:t>
            </a:fld>
            <a:endParaRPr lang="en-US" dirty="0"/>
          </a:p>
        </p:txBody>
      </p:sp>
    </p:spTree>
    <p:extLst>
      <p:ext uri="{BB962C8B-B14F-4D97-AF65-F5344CB8AC3E}">
        <p14:creationId xmlns:p14="http://schemas.microsoft.com/office/powerpoint/2010/main" val="410650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431967" cy="4525963"/>
          </a:xfrm>
        </p:spPr>
        <p:txBody>
          <a:bodyPr>
            <a:normAutofit fontScale="92500" lnSpcReduction="20000"/>
          </a:bodyPr>
          <a:lstStyle/>
          <a:p>
            <a:pPr marL="109728" indent="0">
              <a:buNone/>
            </a:pPr>
            <a:r>
              <a:rPr lang="en-US" dirty="0"/>
              <a:t>	   </a:t>
            </a:r>
            <a:r>
              <a:rPr lang="en-US" sz="4000" dirty="0"/>
              <a:t>?  = (50% x100%) x 10%</a:t>
            </a:r>
          </a:p>
          <a:p>
            <a:pPr marL="109728" indent="0">
              <a:buNone/>
            </a:pPr>
            <a:r>
              <a:rPr lang="en-US" sz="4000" dirty="0"/>
              <a:t>     5%  = (50% x 100%) x 10%</a:t>
            </a:r>
          </a:p>
          <a:p>
            <a:pPr marL="109728" indent="0">
              <a:buNone/>
            </a:pPr>
            <a:r>
              <a:rPr lang="en-US" sz="4000" dirty="0"/>
              <a:t>          or, in other words</a:t>
            </a:r>
          </a:p>
          <a:p>
            <a:pPr marL="109728" indent="0">
              <a:buNone/>
            </a:pPr>
            <a:r>
              <a:rPr lang="en-US" sz="4000" dirty="0"/>
              <a:t>          Audit Risk is now 5%</a:t>
            </a:r>
          </a:p>
          <a:p>
            <a:pPr marL="109728" indent="0">
              <a:buNone/>
            </a:pPr>
            <a:endParaRPr lang="en-US" sz="2800" dirty="0"/>
          </a:p>
          <a:p>
            <a:pPr marL="109728" indent="0">
              <a:buNone/>
            </a:pPr>
            <a:r>
              <a:rPr lang="en-US" sz="2800" dirty="0"/>
              <a:t>What was the target? (we wanted 3%)</a:t>
            </a:r>
          </a:p>
          <a:p>
            <a:pPr marL="109728" indent="0">
              <a:buNone/>
            </a:pPr>
            <a:r>
              <a:rPr lang="en-US" sz="2800" dirty="0"/>
              <a:t>Are we close enough yet? </a:t>
            </a:r>
          </a:p>
          <a:p>
            <a:pPr marL="109728" indent="0">
              <a:buNone/>
            </a:pPr>
            <a:r>
              <a:rPr lang="en-US" sz="2800" dirty="0"/>
              <a:t>No, and we are still in trouble because we have under-audited, and we haven’t reached reasonable assurance yet</a:t>
            </a:r>
          </a:p>
        </p:txBody>
      </p:sp>
      <p:sp>
        <p:nvSpPr>
          <p:cNvPr id="3" name="Title 2"/>
          <p:cNvSpPr>
            <a:spLocks noGrp="1"/>
          </p:cNvSpPr>
          <p:nvPr>
            <p:ph type="title"/>
          </p:nvPr>
        </p:nvSpPr>
        <p:spPr/>
        <p:txBody>
          <a:bodyPr/>
          <a:lstStyle/>
          <a:p>
            <a:pPr algn="ctr"/>
            <a:r>
              <a:rPr lang="en-US" dirty="0"/>
              <a:t>AR = (IR x CR) x DR</a:t>
            </a:r>
          </a:p>
        </p:txBody>
      </p:sp>
      <p:pic>
        <p:nvPicPr>
          <p:cNvPr id="4" name="Picture 3" descr="Logo final.jpg"/>
          <p:cNvPicPr>
            <a:picLocks noChangeAspect="1"/>
          </p:cNvPicPr>
          <p:nvPr/>
        </p:nvPicPr>
        <p:blipFill>
          <a:blip r:embed="rId3" cstate="print"/>
          <a:srcRect/>
          <a:stretch>
            <a:fillRect/>
          </a:stretch>
        </p:blipFill>
        <p:spPr bwMode="auto">
          <a:xfrm>
            <a:off x="190499"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14</a:t>
            </a:fld>
            <a:endParaRPr lang="en-US" dirty="0"/>
          </a:p>
        </p:txBody>
      </p:sp>
    </p:spTree>
    <p:extLst>
      <p:ext uri="{BB962C8B-B14F-4D97-AF65-F5344CB8AC3E}">
        <p14:creationId xmlns:p14="http://schemas.microsoft.com/office/powerpoint/2010/main" val="137453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immediately go and perform several additional procedures from your illustrative list of </a:t>
            </a:r>
            <a:r>
              <a:rPr lang="en-US" i="1" dirty="0"/>
              <a:t>additional</a:t>
            </a:r>
            <a:r>
              <a:rPr lang="en-US" dirty="0"/>
              <a:t> procedures and we get DR (which was at 15%) down to 10%? You’re good now, right?</a:t>
            </a:r>
          </a:p>
          <a:p>
            <a:r>
              <a:rPr lang="en-US" dirty="0"/>
              <a:t>Not until you’ve reduced DR to around 6% in this scenario will you have reduced audit risk to the acceptably low level that we set of 3% in order to have obtained reasonable assurance</a:t>
            </a:r>
          </a:p>
        </p:txBody>
      </p:sp>
      <p:sp>
        <p:nvSpPr>
          <p:cNvPr id="3" name="Title 2"/>
          <p:cNvSpPr>
            <a:spLocks noGrp="1"/>
          </p:cNvSpPr>
          <p:nvPr>
            <p:ph type="title"/>
          </p:nvPr>
        </p:nvSpPr>
        <p:spPr/>
        <p:txBody>
          <a:bodyPr/>
          <a:lstStyle/>
          <a:p>
            <a:r>
              <a:rPr lang="en-US" dirty="0"/>
              <a:t>So now what do we do?</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15</a:t>
            </a:fld>
            <a:endParaRPr lang="en-US" dirty="0"/>
          </a:p>
        </p:txBody>
      </p:sp>
    </p:spTree>
    <p:extLst>
      <p:ext uri="{BB962C8B-B14F-4D97-AF65-F5344CB8AC3E}">
        <p14:creationId xmlns:p14="http://schemas.microsoft.com/office/powerpoint/2010/main" val="247942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We go back to our bag of tricks and pull out a few more procedures in response to our risk of material misstatement and attempt to get the DR down to 6% (which in our risk scenario is the only way to get AR down to 3%)</a:t>
            </a:r>
          </a:p>
        </p:txBody>
      </p:sp>
      <p:sp>
        <p:nvSpPr>
          <p:cNvPr id="3" name="Title 2"/>
          <p:cNvSpPr>
            <a:spLocks noGrp="1"/>
          </p:cNvSpPr>
          <p:nvPr>
            <p:ph type="title"/>
          </p:nvPr>
        </p:nvSpPr>
        <p:spPr/>
        <p:txBody>
          <a:bodyPr/>
          <a:lstStyle/>
          <a:p>
            <a:r>
              <a:rPr lang="en-US" dirty="0"/>
              <a:t>So now what do we do?</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16</a:t>
            </a:fld>
            <a:endParaRPr lang="en-US" dirty="0"/>
          </a:p>
        </p:txBody>
      </p:sp>
    </p:spTree>
    <p:extLst>
      <p:ext uri="{BB962C8B-B14F-4D97-AF65-F5344CB8AC3E}">
        <p14:creationId xmlns:p14="http://schemas.microsoft.com/office/powerpoint/2010/main" val="502708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431967" cy="4525963"/>
          </a:xfrm>
        </p:spPr>
        <p:txBody>
          <a:bodyPr>
            <a:normAutofit fontScale="92500" lnSpcReduction="20000"/>
          </a:bodyPr>
          <a:lstStyle/>
          <a:p>
            <a:pPr marL="109728" indent="0">
              <a:buNone/>
            </a:pPr>
            <a:r>
              <a:rPr lang="en-US" dirty="0"/>
              <a:t>	   </a:t>
            </a:r>
            <a:r>
              <a:rPr lang="en-US" sz="4000" dirty="0"/>
              <a:t>?  = (50% x100%) x 6%</a:t>
            </a:r>
          </a:p>
          <a:p>
            <a:pPr marL="109728" indent="0">
              <a:buNone/>
            </a:pPr>
            <a:r>
              <a:rPr lang="en-US" sz="4000" dirty="0"/>
              <a:t>     3%  = (50% x 100%) x 6%</a:t>
            </a:r>
          </a:p>
          <a:p>
            <a:pPr marL="109728" indent="0">
              <a:buNone/>
            </a:pPr>
            <a:r>
              <a:rPr lang="en-US" sz="4000" dirty="0"/>
              <a:t>          or, in other words</a:t>
            </a:r>
          </a:p>
          <a:p>
            <a:pPr marL="109728" indent="0">
              <a:buNone/>
            </a:pPr>
            <a:r>
              <a:rPr lang="en-US" sz="4000" dirty="0"/>
              <a:t>          Audit Risk is now 3%</a:t>
            </a:r>
          </a:p>
          <a:p>
            <a:pPr marL="109728" indent="0">
              <a:buNone/>
            </a:pPr>
            <a:endParaRPr lang="en-US" sz="2800" dirty="0"/>
          </a:p>
          <a:p>
            <a:pPr marL="109728" indent="0">
              <a:buNone/>
            </a:pPr>
            <a:r>
              <a:rPr lang="en-US" sz="2800" dirty="0"/>
              <a:t>What was the target? (we wanted 3%)</a:t>
            </a:r>
          </a:p>
          <a:p>
            <a:pPr marL="109728" indent="0">
              <a:buNone/>
            </a:pPr>
            <a:r>
              <a:rPr lang="en-US" sz="2800" dirty="0"/>
              <a:t>Are we close enough yet? YES</a:t>
            </a:r>
          </a:p>
          <a:p>
            <a:pPr marL="109728" indent="0">
              <a:buNone/>
            </a:pPr>
            <a:r>
              <a:rPr lang="en-US" sz="2800" dirty="0"/>
              <a:t>We have finally reached our target?  YES, but in order to get here I had to really work not only my basic procedures, but several other additional procedures in response to the risk.</a:t>
            </a:r>
          </a:p>
        </p:txBody>
      </p:sp>
      <p:sp>
        <p:nvSpPr>
          <p:cNvPr id="3" name="Title 2"/>
          <p:cNvSpPr>
            <a:spLocks noGrp="1"/>
          </p:cNvSpPr>
          <p:nvPr>
            <p:ph type="title"/>
          </p:nvPr>
        </p:nvSpPr>
        <p:spPr/>
        <p:txBody>
          <a:bodyPr/>
          <a:lstStyle/>
          <a:p>
            <a:pPr algn="ctr"/>
            <a:r>
              <a:rPr lang="en-US" dirty="0"/>
              <a:t>AR = (IR x CR) x DR</a:t>
            </a:r>
          </a:p>
        </p:txBody>
      </p:sp>
      <p:pic>
        <p:nvPicPr>
          <p:cNvPr id="4" name="Picture 3" descr="Logo final.jpg"/>
          <p:cNvPicPr>
            <a:picLocks noChangeAspect="1"/>
          </p:cNvPicPr>
          <p:nvPr/>
        </p:nvPicPr>
        <p:blipFill>
          <a:blip r:embed="rId3" cstate="print"/>
          <a:srcRect/>
          <a:stretch>
            <a:fillRect/>
          </a:stretch>
        </p:blipFill>
        <p:spPr bwMode="auto">
          <a:xfrm>
            <a:off x="190499"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17</a:t>
            </a:fld>
            <a:endParaRPr lang="en-US" dirty="0"/>
          </a:p>
        </p:txBody>
      </p:sp>
    </p:spTree>
    <p:extLst>
      <p:ext uri="{BB962C8B-B14F-4D97-AF65-F5344CB8AC3E}">
        <p14:creationId xmlns:p14="http://schemas.microsoft.com/office/powerpoint/2010/main" val="3615182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You better have some sense of audit risk (AR) you’re willing to accept or the target that you’re shooting for</a:t>
            </a:r>
          </a:p>
          <a:p>
            <a:r>
              <a:rPr lang="en-US" dirty="0"/>
              <a:t>The auditor’s assessment of CR and IR is pretty darn important in planning the nature, timing, and extent of further audit procedures, which is a direct derivative of the auditor understanding the entity and the environment that the entity operates in, and gaining an understanding of the entity’s internal controls</a:t>
            </a:r>
          </a:p>
          <a:p>
            <a:r>
              <a:rPr lang="en-US" dirty="0"/>
              <a:t>Thinking about the mix of auditing procedures that are contained in audit methodology and understanding how each group or level of procedures reduces detection risk is essential</a:t>
            </a:r>
          </a:p>
          <a:p>
            <a:r>
              <a:rPr lang="en-US" dirty="0"/>
              <a:t>Near the end of any audit engagement we should step back and ask the important question - do the procedures performed and the evidence obtained reduce audit risk to an acceptably low level or is more work needed?</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So what does this simple example teach us?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18</a:t>
            </a:fld>
            <a:endParaRPr lang="en-US" dirty="0"/>
          </a:p>
        </p:txBody>
      </p:sp>
    </p:spTree>
    <p:extLst>
      <p:ext uri="{BB962C8B-B14F-4D97-AF65-F5344CB8AC3E}">
        <p14:creationId xmlns:p14="http://schemas.microsoft.com/office/powerpoint/2010/main" val="15002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41682"/>
            <a:ext cx="8229600" cy="5159315"/>
          </a:xfrm>
        </p:spPr>
        <p:txBody>
          <a:bodyPr>
            <a:normAutofit fontScale="85000" lnSpcReduction="20000"/>
          </a:bodyPr>
          <a:lstStyle/>
          <a:p>
            <a:pPr marL="109728" indent="0">
              <a:buNone/>
            </a:pPr>
            <a:r>
              <a:rPr lang="en-US" sz="4000" dirty="0"/>
              <a:t>	        AR = (IR x CR) x DR</a:t>
            </a:r>
          </a:p>
          <a:p>
            <a:pPr marL="109728" indent="0">
              <a:buNone/>
            </a:pPr>
            <a:r>
              <a:rPr lang="en-US" sz="2400" dirty="0"/>
              <a:t>	             Can the following equation work?</a:t>
            </a:r>
          </a:p>
          <a:p>
            <a:pPr marL="109728" indent="0">
              <a:buNone/>
            </a:pPr>
            <a:endParaRPr lang="en-US" sz="2400" dirty="0"/>
          </a:p>
          <a:p>
            <a:pPr marL="109728" indent="0">
              <a:buNone/>
            </a:pPr>
            <a:r>
              <a:rPr lang="en-US" sz="2400" dirty="0"/>
              <a:t>	                  </a:t>
            </a:r>
            <a:r>
              <a:rPr lang="en-US" sz="4000" dirty="0"/>
              <a:t>L = (L x H) x H</a:t>
            </a:r>
          </a:p>
          <a:p>
            <a:pPr marL="109728" indent="0">
              <a:buNone/>
            </a:pPr>
            <a:endParaRPr lang="en-US" sz="4000" dirty="0"/>
          </a:p>
          <a:p>
            <a:pPr marL="109728" indent="0">
              <a:buNone/>
            </a:pPr>
            <a:r>
              <a:rPr lang="en-US" sz="4000" dirty="0"/>
              <a:t>        Yes, but how does it work?</a:t>
            </a:r>
          </a:p>
          <a:p>
            <a:pPr marL="109728" indent="0">
              <a:buNone/>
            </a:pPr>
            <a:r>
              <a:rPr lang="en-US" sz="2800" dirty="0"/>
              <a:t>       It works because the font sizes are different!</a:t>
            </a:r>
          </a:p>
          <a:p>
            <a:pPr marL="109728" indent="0">
              <a:buNone/>
            </a:pPr>
            <a:endParaRPr lang="en-US" sz="2800" dirty="0"/>
          </a:p>
          <a:p>
            <a:pPr marL="109728" indent="0">
              <a:buNone/>
            </a:pPr>
            <a:r>
              <a:rPr lang="en-US" sz="2800" dirty="0"/>
              <a:t>	              </a:t>
            </a:r>
            <a:r>
              <a:rPr lang="en-US" sz="4000" dirty="0"/>
              <a:t>L = (</a:t>
            </a:r>
            <a:r>
              <a:rPr lang="en-US" sz="8600" b="1" dirty="0"/>
              <a:t>L </a:t>
            </a:r>
            <a:r>
              <a:rPr lang="en-US" sz="2600" dirty="0"/>
              <a:t>x</a:t>
            </a:r>
            <a:r>
              <a:rPr lang="en-US" sz="2600" b="1" dirty="0"/>
              <a:t> </a:t>
            </a:r>
            <a:r>
              <a:rPr lang="en-US" sz="2600" dirty="0"/>
              <a:t>H</a:t>
            </a:r>
            <a:r>
              <a:rPr lang="en-US" sz="3600" dirty="0"/>
              <a:t>) </a:t>
            </a:r>
            <a:r>
              <a:rPr lang="en-US" sz="2600" dirty="0"/>
              <a:t>x H</a:t>
            </a:r>
          </a:p>
          <a:p>
            <a:pPr marL="109728" indent="0">
              <a:buNone/>
            </a:pPr>
            <a:r>
              <a:rPr lang="en-US" sz="2600" dirty="0"/>
              <a:t>		      </a:t>
            </a:r>
            <a:r>
              <a:rPr lang="en-US" sz="4000" dirty="0"/>
              <a:t>L</a:t>
            </a:r>
            <a:r>
              <a:rPr lang="en-US" sz="3900" dirty="0"/>
              <a:t> =     </a:t>
            </a:r>
            <a:r>
              <a:rPr lang="en-US" sz="7100" dirty="0"/>
              <a:t>L  </a:t>
            </a:r>
            <a:r>
              <a:rPr lang="en-US" sz="3600" dirty="0"/>
              <a:t> </a:t>
            </a:r>
            <a:r>
              <a:rPr lang="en-US" sz="2600" dirty="0"/>
              <a:t>x H</a:t>
            </a:r>
          </a:p>
        </p:txBody>
      </p:sp>
      <p:sp>
        <p:nvSpPr>
          <p:cNvPr id="3" name="Title 2"/>
          <p:cNvSpPr>
            <a:spLocks noGrp="1"/>
          </p:cNvSpPr>
          <p:nvPr>
            <p:ph type="title"/>
          </p:nvPr>
        </p:nvSpPr>
        <p:spPr>
          <a:xfrm>
            <a:off x="457200" y="274638"/>
            <a:ext cx="8229600" cy="519841"/>
          </a:xfrm>
        </p:spPr>
        <p:txBody>
          <a:bodyPr>
            <a:normAutofit fontScale="90000"/>
          </a:bodyPr>
          <a:lstStyle/>
          <a:p>
            <a:pPr algn="ctr"/>
            <a:r>
              <a:rPr lang="en-US" dirty="0"/>
              <a:t>Another way to look at it</a:t>
            </a:r>
          </a:p>
        </p:txBody>
      </p:sp>
      <p:pic>
        <p:nvPicPr>
          <p:cNvPr id="4" name="Picture 3" descr="Logo final.jpg"/>
          <p:cNvPicPr>
            <a:picLocks noChangeAspect="1"/>
          </p:cNvPicPr>
          <p:nvPr/>
        </p:nvPicPr>
        <p:blipFill>
          <a:blip r:embed="rId3" cstate="print"/>
          <a:srcRect/>
          <a:stretch>
            <a:fillRect/>
          </a:stretch>
        </p:blipFill>
        <p:spPr bwMode="auto">
          <a:xfrm>
            <a:off x="190500" y="6100997"/>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19</a:t>
            </a:fld>
            <a:endParaRPr lang="en-US" dirty="0"/>
          </a:p>
        </p:txBody>
      </p:sp>
    </p:spTree>
    <p:extLst>
      <p:ext uri="{BB962C8B-B14F-4D97-AF65-F5344CB8AC3E}">
        <p14:creationId xmlns:p14="http://schemas.microsoft.com/office/powerpoint/2010/main" val="335382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1</a:t>
            </a:r>
            <a:r>
              <a:rPr lang="en-US" baseline="30000" dirty="0"/>
              <a:t>st</a:t>
            </a:r>
            <a:r>
              <a:rPr lang="en-US" dirty="0"/>
              <a:t> set of auditing standards that typically apply to state and local governmental audits</a:t>
            </a:r>
          </a:p>
          <a:p>
            <a:r>
              <a:rPr lang="en-US" dirty="0"/>
              <a:t>Not much is happening here</a:t>
            </a:r>
          </a:p>
          <a:p>
            <a:r>
              <a:rPr lang="en-US" dirty="0"/>
              <a:t>Last most </a:t>
            </a:r>
            <a:r>
              <a:rPr lang="en-US" i="1" dirty="0"/>
              <a:t>significant</a:t>
            </a:r>
            <a:r>
              <a:rPr lang="en-US" dirty="0"/>
              <a:t> auditing standard issued by the AICPA was SAS 145, </a:t>
            </a:r>
            <a:r>
              <a:rPr lang="en-US" i="1" dirty="0"/>
              <a:t>Understanding the Entity and Its Environment and Assessing the Risks of Material Misstatement</a:t>
            </a:r>
            <a:r>
              <a:rPr lang="en-US" dirty="0"/>
              <a:t> (wait, didn’t we already have those?)</a:t>
            </a:r>
          </a:p>
          <a:p>
            <a:r>
              <a:rPr lang="en-US" dirty="0"/>
              <a:t>The AICPA recently released an 89 page Audit Guide entitled “</a:t>
            </a:r>
            <a:r>
              <a:rPr lang="en-US" i="1" dirty="0"/>
              <a:t>Risk Assessment in a Financial Statement Audit</a:t>
            </a:r>
            <a:r>
              <a:rPr lang="en-US" dirty="0"/>
              <a:t>”, so there must be something new, huh?</a:t>
            </a:r>
          </a:p>
        </p:txBody>
      </p:sp>
      <p:sp>
        <p:nvSpPr>
          <p:cNvPr id="3" name="Title 2"/>
          <p:cNvSpPr>
            <a:spLocks noGrp="1"/>
          </p:cNvSpPr>
          <p:nvPr>
            <p:ph type="title"/>
          </p:nvPr>
        </p:nvSpPr>
        <p:spPr/>
        <p:txBody>
          <a:bodyPr>
            <a:normAutofit fontScale="90000"/>
          </a:bodyPr>
          <a:lstStyle/>
          <a:p>
            <a:r>
              <a:rPr lang="en-US" dirty="0"/>
              <a:t>AICPA Auditing Standards (GAAS)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a:t>
            </a:fld>
            <a:endParaRPr lang="en-US" dirty="0"/>
          </a:p>
        </p:txBody>
      </p:sp>
    </p:spTree>
    <p:extLst>
      <p:ext uri="{BB962C8B-B14F-4D97-AF65-F5344CB8AC3E}">
        <p14:creationId xmlns:p14="http://schemas.microsoft.com/office/powerpoint/2010/main" val="175051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Understanding how the audit risk model works and how to use that theory when designing and selecting auditing procedures that are responsive to the risks of material misstatement trumps merely filling out a checklist</a:t>
            </a:r>
          </a:p>
          <a:p>
            <a:r>
              <a:rPr lang="en-US" dirty="0"/>
              <a:t>As we plan upcoming audits, we need to ensure that every member of the engagement team understands the importance of RMM (or what can go wrong) and that professional judgment and professional skepticism is used to challenge whether sufficient appropriate audit evidence is being obtained to reduce audit risk to an acceptably low level</a:t>
            </a:r>
          </a:p>
        </p:txBody>
      </p:sp>
      <p:sp>
        <p:nvSpPr>
          <p:cNvPr id="3" name="Title 2"/>
          <p:cNvSpPr>
            <a:spLocks noGrp="1"/>
          </p:cNvSpPr>
          <p:nvPr>
            <p:ph type="title"/>
          </p:nvPr>
        </p:nvSpPr>
        <p:spPr/>
        <p:txBody>
          <a:bodyPr/>
          <a:lstStyle/>
          <a:p>
            <a:r>
              <a:rPr lang="en-US" dirty="0"/>
              <a:t>A few thoughts…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20</a:t>
            </a:fld>
            <a:endParaRPr lang="en-US" dirty="0"/>
          </a:p>
        </p:txBody>
      </p:sp>
    </p:spTree>
    <p:extLst>
      <p:ext uri="{BB962C8B-B14F-4D97-AF65-F5344CB8AC3E}">
        <p14:creationId xmlns:p14="http://schemas.microsoft.com/office/powerpoint/2010/main" val="2381977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Technically titled “Understanding the Entity and Its Environment and Assessing the Risks of Material Misstatement”</a:t>
            </a:r>
          </a:p>
        </p:txBody>
      </p:sp>
      <p:sp>
        <p:nvSpPr>
          <p:cNvPr id="3" name="Title 2"/>
          <p:cNvSpPr>
            <a:spLocks noGrp="1"/>
          </p:cNvSpPr>
          <p:nvPr>
            <p:ph type="title"/>
          </p:nvPr>
        </p:nvSpPr>
        <p:spPr/>
        <p:txBody>
          <a:bodyPr>
            <a:normAutofit fontScale="90000"/>
          </a:bodyPr>
          <a:lstStyle/>
          <a:p>
            <a:r>
              <a:rPr lang="en-US" dirty="0"/>
              <a:t>New SAS 145 on Risk Assessment</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21</a:t>
            </a:fld>
            <a:endParaRPr lang="en-US" dirty="0"/>
          </a:p>
        </p:txBody>
      </p:sp>
    </p:spTree>
    <p:extLst>
      <p:ext uri="{BB962C8B-B14F-4D97-AF65-F5344CB8AC3E}">
        <p14:creationId xmlns:p14="http://schemas.microsoft.com/office/powerpoint/2010/main" val="484212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This SAS’s goal was to enhance the auditing standards relating to the auditor’s risk assessment and intends to enable auditors to appropriately address the following: </a:t>
            </a:r>
          </a:p>
          <a:p>
            <a:pPr lvl="1"/>
            <a:r>
              <a:rPr lang="en-US" dirty="0"/>
              <a:t>a. Understanding the entity’s system of internal control, in particular, relating to the auditor’s work effort to obtain the necessary understanding </a:t>
            </a:r>
          </a:p>
          <a:p>
            <a:pPr lvl="1"/>
            <a:r>
              <a:rPr lang="en-US" dirty="0"/>
              <a:t>b. Modernizing the standard in relation to IT considerations, including addressing risks arising from entity’s use of IT </a:t>
            </a:r>
          </a:p>
          <a:p>
            <a:pPr lvl="1"/>
            <a:r>
              <a:rPr lang="en-US" dirty="0"/>
              <a:t>c. Determining risks of material misstatements, including </a:t>
            </a:r>
            <a:r>
              <a:rPr lang="en-US" i="1" dirty="0"/>
              <a:t>significant risks </a:t>
            </a:r>
            <a:r>
              <a:rPr lang="en-US" dirty="0"/>
              <a:t>(new definition)</a:t>
            </a:r>
          </a:p>
          <a:p>
            <a:r>
              <a:rPr lang="en-US" dirty="0"/>
              <a:t>SAS will be effective for audits of financial statements for periods ending on or after December 15, 2023.</a:t>
            </a:r>
          </a:p>
        </p:txBody>
      </p:sp>
      <p:sp>
        <p:nvSpPr>
          <p:cNvPr id="3" name="Title 2"/>
          <p:cNvSpPr>
            <a:spLocks noGrp="1"/>
          </p:cNvSpPr>
          <p:nvPr>
            <p:ph type="title"/>
          </p:nvPr>
        </p:nvSpPr>
        <p:spPr/>
        <p:txBody>
          <a:bodyPr>
            <a:normAutofit fontScale="90000"/>
          </a:bodyPr>
          <a:lstStyle/>
          <a:p>
            <a:r>
              <a:rPr lang="en-US" dirty="0"/>
              <a:t>New SAS 145 on Risk Assessment</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22</a:t>
            </a:fld>
            <a:endParaRPr lang="en-US" dirty="0"/>
          </a:p>
        </p:txBody>
      </p:sp>
    </p:spTree>
    <p:extLst>
      <p:ext uri="{BB962C8B-B14F-4D97-AF65-F5344CB8AC3E}">
        <p14:creationId xmlns:p14="http://schemas.microsoft.com/office/powerpoint/2010/main" val="708940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ASB did not seek to fundamentally change the key concepts underpinning audit risk as the ASB continues to have the view that the audit risk model is fundamentally sound.</a:t>
            </a:r>
          </a:p>
          <a:p>
            <a:r>
              <a:rPr lang="en-US" dirty="0"/>
              <a:t>Rather, the ASB focused on how certain aspects of the identification and assessment of the risks of material misstatement can be clarified and improved in order to drive better risk assessments and, therefore, enhance audit quality.</a:t>
            </a:r>
          </a:p>
        </p:txBody>
      </p:sp>
      <p:sp>
        <p:nvSpPr>
          <p:cNvPr id="3" name="Title 2"/>
          <p:cNvSpPr>
            <a:spLocks noGrp="1"/>
          </p:cNvSpPr>
          <p:nvPr>
            <p:ph type="title"/>
          </p:nvPr>
        </p:nvSpPr>
        <p:spPr/>
        <p:txBody>
          <a:bodyPr/>
          <a:lstStyle/>
          <a:p>
            <a:r>
              <a:rPr lang="en-US" dirty="0"/>
              <a:t>Big changes or little changes?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23</a:t>
            </a:fld>
            <a:endParaRPr lang="en-US" dirty="0"/>
          </a:p>
        </p:txBody>
      </p:sp>
    </p:spTree>
    <p:extLst>
      <p:ext uri="{BB962C8B-B14F-4D97-AF65-F5344CB8AC3E}">
        <p14:creationId xmlns:p14="http://schemas.microsoft.com/office/powerpoint/2010/main" val="83881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Scalability</a:t>
            </a:r>
          </a:p>
          <a:p>
            <a:r>
              <a:rPr lang="en-US" dirty="0"/>
              <a:t>Modernizing and Updating AU-C Section 315 for an Evolving Business Environment</a:t>
            </a:r>
          </a:p>
          <a:p>
            <a:r>
              <a:rPr lang="en-US" dirty="0"/>
              <a:t>Automated Tools and Techniques</a:t>
            </a:r>
          </a:p>
          <a:p>
            <a:r>
              <a:rPr lang="en-US" dirty="0"/>
              <a:t>Information Technology</a:t>
            </a:r>
          </a:p>
          <a:p>
            <a:r>
              <a:rPr lang="en-US" dirty="0"/>
              <a:t>Fostering Independence of Mind and Professional Skepticism</a:t>
            </a:r>
          </a:p>
          <a:p>
            <a:r>
              <a:rPr lang="en-US" dirty="0"/>
              <a:t>The Auditor’s Considerations Relating to Fraud</a:t>
            </a:r>
          </a:p>
        </p:txBody>
      </p:sp>
      <p:sp>
        <p:nvSpPr>
          <p:cNvPr id="3" name="Title 2"/>
          <p:cNvSpPr>
            <a:spLocks noGrp="1"/>
          </p:cNvSpPr>
          <p:nvPr>
            <p:ph type="title"/>
          </p:nvPr>
        </p:nvSpPr>
        <p:spPr/>
        <p:txBody>
          <a:bodyPr>
            <a:normAutofit fontScale="90000"/>
          </a:bodyPr>
          <a:lstStyle/>
          <a:p>
            <a:r>
              <a:rPr lang="en-US" dirty="0"/>
              <a:t>Public Interest Issues Addressed in the Proposed SAS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24</a:t>
            </a:fld>
            <a:endParaRPr lang="en-US" dirty="0"/>
          </a:p>
        </p:txBody>
      </p:sp>
    </p:spTree>
    <p:extLst>
      <p:ext uri="{BB962C8B-B14F-4D97-AF65-F5344CB8AC3E}">
        <p14:creationId xmlns:p14="http://schemas.microsoft.com/office/powerpoint/2010/main" val="413090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Focusing on the Applicable Financial Reporting Framework in Identifying Risks of Material Misstatement</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Understanding the Entity and Its Environment</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25</a:t>
            </a:fld>
            <a:endParaRPr lang="en-US" dirty="0"/>
          </a:p>
        </p:txBody>
      </p:sp>
    </p:spTree>
    <p:extLst>
      <p:ext uri="{BB962C8B-B14F-4D97-AF65-F5344CB8AC3E}">
        <p14:creationId xmlns:p14="http://schemas.microsoft.com/office/powerpoint/2010/main" val="191078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Terms Used to Describe Aspects of the Entity’s System of Internal Control</a:t>
            </a:r>
          </a:p>
          <a:p>
            <a:r>
              <a:rPr lang="en-US" dirty="0"/>
              <a:t>Understanding Internal Control Through Understanding the Five Components of Internal Control</a:t>
            </a:r>
          </a:p>
          <a:p>
            <a:r>
              <a:rPr lang="en-US" dirty="0"/>
              <a:t>Work Effort for Understanding Each of the Components of Internal Control</a:t>
            </a:r>
          </a:p>
          <a:p>
            <a:r>
              <a:rPr lang="en-US" dirty="0"/>
              <a:t>Controls That Address the Risks of Material Misstatement </a:t>
            </a:r>
          </a:p>
          <a:p>
            <a:r>
              <a:rPr lang="en-US" dirty="0"/>
              <a:t>Enhanced Guidance Related to IT</a:t>
            </a:r>
          </a:p>
          <a:p>
            <a:r>
              <a:rPr lang="en-US" dirty="0"/>
              <a:t>Other Matters Relevant to Understanding the Entity’s System of Internal Control</a:t>
            </a:r>
          </a:p>
          <a:p>
            <a:endParaRPr lang="en-US" dirty="0"/>
          </a:p>
        </p:txBody>
      </p:sp>
      <p:sp>
        <p:nvSpPr>
          <p:cNvPr id="3" name="Title 2"/>
          <p:cNvSpPr>
            <a:spLocks noGrp="1"/>
          </p:cNvSpPr>
          <p:nvPr>
            <p:ph type="title"/>
          </p:nvPr>
        </p:nvSpPr>
        <p:spPr/>
        <p:txBody>
          <a:bodyPr>
            <a:normAutofit fontScale="90000"/>
          </a:bodyPr>
          <a:lstStyle/>
          <a:p>
            <a:r>
              <a:rPr lang="en-US" dirty="0"/>
              <a:t>Understanding the Entity’s System of Internal Control</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26</a:t>
            </a:fld>
            <a:endParaRPr lang="en-US" dirty="0"/>
          </a:p>
        </p:txBody>
      </p:sp>
    </p:spTree>
    <p:extLst>
      <p:ext uri="{BB962C8B-B14F-4D97-AF65-F5344CB8AC3E}">
        <p14:creationId xmlns:p14="http://schemas.microsoft.com/office/powerpoint/2010/main" val="2411274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Identifying and Assessing the Risks of Material Misstatement</a:t>
            </a:r>
          </a:p>
          <a:p>
            <a:pPr lvl="1"/>
            <a:r>
              <a:rPr lang="en-US" dirty="0"/>
              <a:t>Spectrum of Inherent Risk (fancy name for our font size example); the word “spectrum” is used 38 times in this SAS, so they must think it’s a big deal</a:t>
            </a:r>
          </a:p>
          <a:p>
            <a:r>
              <a:rPr lang="en-US" dirty="0"/>
              <a:t>Relationship of Concepts With AU-C Section 540</a:t>
            </a:r>
          </a:p>
          <a:p>
            <a:r>
              <a:rPr lang="en-US" dirty="0"/>
              <a:t>Significant Risks</a:t>
            </a:r>
          </a:p>
          <a:p>
            <a:r>
              <a:rPr lang="en-US" dirty="0"/>
              <a:t>Identified and Assessed Risks of Material Misstatement at the Financial Statement Level </a:t>
            </a:r>
          </a:p>
          <a:p>
            <a:r>
              <a:rPr lang="en-US" dirty="0"/>
              <a:t>Stand-Back and Paragraph .18 of AU-C section 330</a:t>
            </a:r>
          </a:p>
          <a:p>
            <a:endParaRPr lang="en-US" dirty="0"/>
          </a:p>
        </p:txBody>
      </p:sp>
      <p:sp>
        <p:nvSpPr>
          <p:cNvPr id="3" name="Title 2"/>
          <p:cNvSpPr>
            <a:spLocks noGrp="1"/>
          </p:cNvSpPr>
          <p:nvPr>
            <p:ph type="title"/>
          </p:nvPr>
        </p:nvSpPr>
        <p:spPr/>
        <p:txBody>
          <a:bodyPr>
            <a:normAutofit fontScale="90000"/>
          </a:bodyPr>
          <a:lstStyle/>
          <a:p>
            <a:r>
              <a:rPr lang="en-US" dirty="0"/>
              <a:t>Identifying and Assessing the Risks of Material Misstatement</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27</a:t>
            </a:fld>
            <a:endParaRPr lang="en-US" dirty="0"/>
          </a:p>
        </p:txBody>
      </p:sp>
    </p:spTree>
    <p:extLst>
      <p:ext uri="{BB962C8B-B14F-4D97-AF65-F5344CB8AC3E}">
        <p14:creationId xmlns:p14="http://schemas.microsoft.com/office/powerpoint/2010/main" val="4113459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 new "stand-back" requirement intended to drive an evaluation of the completeness of the auditor's identification of significant classes of transactions, account balances, and disclosures (see paragraph 5.41)</a:t>
            </a:r>
          </a:p>
          <a:p>
            <a:endParaRPr lang="en-US" dirty="0"/>
          </a:p>
        </p:txBody>
      </p:sp>
      <p:sp>
        <p:nvSpPr>
          <p:cNvPr id="3" name="Title 2"/>
          <p:cNvSpPr>
            <a:spLocks noGrp="1"/>
          </p:cNvSpPr>
          <p:nvPr>
            <p:ph type="title"/>
          </p:nvPr>
        </p:nvSpPr>
        <p:spPr/>
        <p:txBody>
          <a:bodyPr/>
          <a:lstStyle/>
          <a:p>
            <a:r>
              <a:rPr lang="en-US" dirty="0"/>
              <a:t>Stand Back requirement</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28</a:t>
            </a:fld>
            <a:endParaRPr lang="en-US" dirty="0"/>
          </a:p>
        </p:txBody>
      </p:sp>
    </p:spTree>
    <p:extLst>
      <p:ext uri="{BB962C8B-B14F-4D97-AF65-F5344CB8AC3E}">
        <p14:creationId xmlns:p14="http://schemas.microsoft.com/office/powerpoint/2010/main" val="190133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7374"/>
            <a:ext cx="8229600" cy="4525963"/>
          </a:xfrm>
        </p:spPr>
        <p:txBody>
          <a:bodyPr/>
          <a:lstStyle/>
          <a:p>
            <a:r>
              <a:rPr lang="en-US" dirty="0"/>
              <a:t>A class of transactions, account balance, or disclosure for which there is one or more </a:t>
            </a:r>
            <a:r>
              <a:rPr lang="en-US" i="1" dirty="0"/>
              <a:t>relevant</a:t>
            </a:r>
            <a:r>
              <a:rPr lang="en-US" dirty="0"/>
              <a:t> assertions.</a:t>
            </a:r>
          </a:p>
          <a:p>
            <a:pPr lvl="1"/>
            <a:r>
              <a:rPr lang="en-US" dirty="0"/>
              <a:t>What does relevant mean?</a:t>
            </a:r>
          </a:p>
          <a:p>
            <a:pPr lvl="2"/>
            <a:r>
              <a:rPr lang="en-US" dirty="0"/>
              <a:t>An assertion about a class of transactions, account balance, or disclosure is relevant when it has an identified risk of </a:t>
            </a:r>
            <a:r>
              <a:rPr lang="en-US" i="1" dirty="0"/>
              <a:t>material</a:t>
            </a:r>
            <a:r>
              <a:rPr lang="en-US" dirty="0"/>
              <a:t> misstatement.</a:t>
            </a:r>
          </a:p>
          <a:p>
            <a:pPr lvl="2"/>
            <a:r>
              <a:rPr lang="en-US" dirty="0"/>
              <a:t>A risk of material misstatement exists when (a) there is a reasonable possibility of a misstatement occurring (that is, its likelihood), and (b) if it were to occur, there is a reasonable possibility of the misstatement being material (that is, its magnitude).</a:t>
            </a:r>
          </a:p>
        </p:txBody>
      </p:sp>
      <p:sp>
        <p:nvSpPr>
          <p:cNvPr id="3" name="Title 2"/>
          <p:cNvSpPr>
            <a:spLocks noGrp="1"/>
          </p:cNvSpPr>
          <p:nvPr>
            <p:ph type="title"/>
          </p:nvPr>
        </p:nvSpPr>
        <p:spPr>
          <a:xfrm>
            <a:off x="457200" y="338328"/>
            <a:ext cx="8229600" cy="1143000"/>
          </a:xfrm>
        </p:spPr>
        <p:txBody>
          <a:bodyPr>
            <a:noAutofit/>
          </a:bodyPr>
          <a:lstStyle/>
          <a:p>
            <a:r>
              <a:rPr lang="en-US" sz="3200" dirty="0"/>
              <a:t>What’s a significant class of transactions, account balance or disclosure?</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29</a:t>
            </a:fld>
            <a:endParaRPr lang="en-US" dirty="0"/>
          </a:p>
        </p:txBody>
      </p:sp>
    </p:spTree>
    <p:extLst>
      <p:ext uri="{BB962C8B-B14F-4D97-AF65-F5344CB8AC3E}">
        <p14:creationId xmlns:p14="http://schemas.microsoft.com/office/powerpoint/2010/main" val="97241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2600CA-30E9-4CB9-AE47-A09BA8D33FF7}"/>
              </a:ext>
            </a:extLst>
          </p:cNvPr>
          <p:cNvSpPr>
            <a:spLocks noGrp="1"/>
          </p:cNvSpPr>
          <p:nvPr>
            <p:ph type="title"/>
          </p:nvPr>
        </p:nvSpPr>
        <p:spPr>
          <a:xfrm>
            <a:off x="511080" y="293515"/>
            <a:ext cx="7772400" cy="788471"/>
          </a:xfrm>
        </p:spPr>
        <p:txBody>
          <a:bodyPr/>
          <a:lstStyle/>
          <a:p>
            <a:r>
              <a:rPr lang="en-US" sz="3700" dirty="0"/>
              <a:t>AICPA ASB - Recent Auditing Standards</a:t>
            </a:r>
          </a:p>
        </p:txBody>
      </p:sp>
      <p:graphicFrame>
        <p:nvGraphicFramePr>
          <p:cNvPr id="9" name="Table Placeholder 8">
            <a:extLst>
              <a:ext uri="{FF2B5EF4-FFF2-40B4-BE49-F238E27FC236}">
                <a16:creationId xmlns:a16="http://schemas.microsoft.com/office/drawing/2014/main" id="{DF500815-0B6C-4E6A-9D75-3D4C628B3718}"/>
              </a:ext>
            </a:extLst>
          </p:cNvPr>
          <p:cNvGraphicFramePr>
            <a:graphicFrameLocks noGrp="1"/>
          </p:cNvGraphicFramePr>
          <p:nvPr>
            <p:ph sz="quarter" idx="14"/>
            <p:extLst>
              <p:ext uri="{D42A27DB-BD31-4B8C-83A1-F6EECF244321}">
                <p14:modId xmlns:p14="http://schemas.microsoft.com/office/powerpoint/2010/main" val="2505283730"/>
              </p:ext>
            </p:extLst>
          </p:nvPr>
        </p:nvGraphicFramePr>
        <p:xfrm>
          <a:off x="362310" y="1742538"/>
          <a:ext cx="8350370" cy="4002653"/>
        </p:xfrm>
        <a:graphic>
          <a:graphicData uri="http://schemas.openxmlformats.org/drawingml/2006/table">
            <a:tbl>
              <a:tblPr firstRow="1" bandRow="1">
                <a:tableStyleId>{7DF18680-E054-41AD-8BC1-D1AEF772440D}</a:tableStyleId>
              </a:tblPr>
              <a:tblGrid>
                <a:gridCol w="1100858">
                  <a:extLst>
                    <a:ext uri="{9D8B030D-6E8A-4147-A177-3AD203B41FA5}">
                      <a16:colId xmlns:a16="http://schemas.microsoft.com/office/drawing/2014/main" val="497086159"/>
                    </a:ext>
                  </a:extLst>
                </a:gridCol>
                <a:gridCol w="2722733">
                  <a:extLst>
                    <a:ext uri="{9D8B030D-6E8A-4147-A177-3AD203B41FA5}">
                      <a16:colId xmlns:a16="http://schemas.microsoft.com/office/drawing/2014/main" val="1324910399"/>
                    </a:ext>
                  </a:extLst>
                </a:gridCol>
                <a:gridCol w="2218319">
                  <a:extLst>
                    <a:ext uri="{9D8B030D-6E8A-4147-A177-3AD203B41FA5}">
                      <a16:colId xmlns:a16="http://schemas.microsoft.com/office/drawing/2014/main" val="503991533"/>
                    </a:ext>
                  </a:extLst>
                </a:gridCol>
                <a:gridCol w="2308460">
                  <a:extLst>
                    <a:ext uri="{9D8B030D-6E8A-4147-A177-3AD203B41FA5}">
                      <a16:colId xmlns:a16="http://schemas.microsoft.com/office/drawing/2014/main" val="3182686282"/>
                    </a:ext>
                  </a:extLst>
                </a:gridCol>
              </a:tblGrid>
              <a:tr h="566825">
                <a:tc>
                  <a:txBody>
                    <a:bodyPr/>
                    <a:lstStyle/>
                    <a:p>
                      <a:r>
                        <a:rPr lang="en-US" sz="1400" dirty="0"/>
                        <a:t>SAS No.</a:t>
                      </a:r>
                    </a:p>
                  </a:txBody>
                  <a:tcPr marL="66296" marR="66296" marT="34290" marB="34290" anchor="ctr"/>
                </a:tc>
                <a:tc>
                  <a:txBody>
                    <a:bodyPr/>
                    <a:lstStyle/>
                    <a:p>
                      <a:r>
                        <a:rPr lang="en-US" sz="1400" dirty="0"/>
                        <a:t>Topic</a:t>
                      </a:r>
                    </a:p>
                  </a:txBody>
                  <a:tcPr marL="66296" marR="66296" marT="34290" marB="34290" anchor="ctr"/>
                </a:tc>
                <a:tc>
                  <a:txBody>
                    <a:bodyPr/>
                    <a:lstStyle/>
                    <a:p>
                      <a:r>
                        <a:rPr lang="en-US" sz="1400" dirty="0"/>
                        <a:t>AU- C Section Affected</a:t>
                      </a:r>
                    </a:p>
                  </a:txBody>
                  <a:tcPr marL="66296" marR="66296" marT="34290" marB="34290" anchor="ctr"/>
                </a:tc>
                <a:tc>
                  <a:txBody>
                    <a:bodyPr/>
                    <a:lstStyle/>
                    <a:p>
                      <a:r>
                        <a:rPr lang="en-US" sz="1400" dirty="0"/>
                        <a:t>Effective Date</a:t>
                      </a:r>
                    </a:p>
                  </a:txBody>
                  <a:tcPr marL="66296" marR="66296" marT="34290" marB="34290" anchor="ctr"/>
                </a:tc>
                <a:extLst>
                  <a:ext uri="{0D108BD9-81ED-4DB2-BD59-A6C34878D82A}">
                    <a16:rowId xmlns:a16="http://schemas.microsoft.com/office/drawing/2014/main" val="539348824"/>
                  </a:ext>
                </a:extLst>
              </a:tr>
              <a:tr h="858957">
                <a:tc>
                  <a:txBody>
                    <a:bodyPr/>
                    <a:lstStyle/>
                    <a:p>
                      <a:r>
                        <a:rPr lang="en-US" sz="1400" b="1" u="sng" dirty="0">
                          <a:solidFill>
                            <a:schemeClr val="tx1"/>
                          </a:solidFill>
                        </a:rPr>
                        <a:t>142</a:t>
                      </a:r>
                    </a:p>
                  </a:txBody>
                  <a:tcPr marL="66296" marR="66296" marT="34290" marB="34290" anchor="ctr"/>
                </a:tc>
                <a:tc>
                  <a:txBody>
                    <a:bodyPr/>
                    <a:lstStyle/>
                    <a:p>
                      <a:r>
                        <a:rPr lang="en-US" sz="1400" b="1" dirty="0"/>
                        <a:t>Audit Evidence</a:t>
                      </a:r>
                    </a:p>
                  </a:txBody>
                  <a:tcPr marL="66296" marR="66296" marT="34290" marB="34290" anchor="ctr"/>
                </a:tc>
                <a:tc>
                  <a:txBody>
                    <a:bodyPr/>
                    <a:lstStyle/>
                    <a:p>
                      <a:r>
                        <a:rPr lang="en-US" sz="1400" b="1" dirty="0"/>
                        <a:t>500 and various other AU-Cs</a:t>
                      </a:r>
                    </a:p>
                  </a:txBody>
                  <a:tcPr marL="66296" marR="66296" marT="34290" marB="34290" anchor="ctr"/>
                </a:tc>
                <a:tc>
                  <a:txBody>
                    <a:bodyPr/>
                    <a:lstStyle/>
                    <a:p>
                      <a:r>
                        <a:rPr lang="en-US" sz="1400" b="1" dirty="0"/>
                        <a:t>Audits of periods ending on or after 12/15/2022</a:t>
                      </a:r>
                    </a:p>
                  </a:txBody>
                  <a:tcPr marL="66296" marR="66296" marT="34290" marB="34290" anchor="ctr"/>
                </a:tc>
                <a:extLst>
                  <a:ext uri="{0D108BD9-81ED-4DB2-BD59-A6C34878D82A}">
                    <a16:rowId xmlns:a16="http://schemas.microsoft.com/office/drawing/2014/main" val="1586088570"/>
                  </a:ext>
                </a:extLst>
              </a:tr>
              <a:tr h="858957">
                <a:tc>
                  <a:txBody>
                    <a:bodyPr/>
                    <a:lstStyle/>
                    <a:p>
                      <a:r>
                        <a:rPr lang="en-US" sz="1400" b="1" u="sng" dirty="0">
                          <a:solidFill>
                            <a:schemeClr val="tx1"/>
                          </a:solidFill>
                        </a:rPr>
                        <a:t>143</a:t>
                      </a:r>
                    </a:p>
                  </a:txBody>
                  <a:tcPr marL="66296" marR="66296" marT="34290" marB="34290" anchor="ctr"/>
                </a:tc>
                <a:tc>
                  <a:txBody>
                    <a:bodyPr/>
                    <a:lstStyle/>
                    <a:p>
                      <a:r>
                        <a:rPr lang="en-US" sz="1400" b="1" dirty="0"/>
                        <a:t>Auditing Accounting Estimates and Related Disclosures</a:t>
                      </a:r>
                    </a:p>
                  </a:txBody>
                  <a:tcPr marL="66296" marR="66296" marT="34290" marB="34290" anchor="ctr"/>
                </a:tc>
                <a:tc>
                  <a:txBody>
                    <a:bodyPr/>
                    <a:lstStyle/>
                    <a:p>
                      <a:r>
                        <a:rPr lang="en-US" sz="1400" b="1" dirty="0"/>
                        <a:t>540 and various other AU-Cs</a:t>
                      </a:r>
                    </a:p>
                  </a:txBody>
                  <a:tcPr marL="66296" marR="66296" marT="34290" marB="34290" anchor="ctr"/>
                </a:tc>
                <a:tc>
                  <a:txBody>
                    <a:bodyPr/>
                    <a:lstStyle/>
                    <a:p>
                      <a:r>
                        <a:rPr lang="en-US" sz="1400" b="1" dirty="0"/>
                        <a:t>Audits of periods ending on or after 12/15/2023</a:t>
                      </a:r>
                    </a:p>
                  </a:txBody>
                  <a:tcPr marL="66296" marR="66296" marT="34290" marB="34290" anchor="ctr"/>
                </a:tc>
                <a:extLst>
                  <a:ext uri="{0D108BD9-81ED-4DB2-BD59-A6C34878D82A}">
                    <a16:rowId xmlns:a16="http://schemas.microsoft.com/office/drawing/2014/main" val="4137837235"/>
                  </a:ext>
                </a:extLst>
              </a:tr>
              <a:tr h="858957">
                <a:tc>
                  <a:txBody>
                    <a:bodyPr/>
                    <a:lstStyle/>
                    <a:p>
                      <a:r>
                        <a:rPr lang="en-US" sz="1400" b="1" u="sng" dirty="0">
                          <a:solidFill>
                            <a:schemeClr val="tx1"/>
                          </a:solidFill>
                        </a:rPr>
                        <a:t>144</a:t>
                      </a:r>
                    </a:p>
                  </a:txBody>
                  <a:tcPr marL="66296" marR="66296" marT="34290" marB="34290" anchor="ctr"/>
                </a:tc>
                <a:tc>
                  <a:txBody>
                    <a:bodyPr/>
                    <a:lstStyle/>
                    <a:p>
                      <a:r>
                        <a:rPr lang="en-US" sz="1400" b="1" dirty="0"/>
                        <a:t>Use of Specialists and Use of Pricing Information</a:t>
                      </a:r>
                    </a:p>
                  </a:txBody>
                  <a:tcPr marL="66296" marR="66296" marT="34290" marB="34290" anchor="ctr"/>
                </a:tc>
                <a:tc>
                  <a:txBody>
                    <a:bodyPr/>
                    <a:lstStyle/>
                    <a:p>
                      <a:r>
                        <a:rPr lang="en-US" sz="1400" b="1" dirty="0"/>
                        <a:t>501, 540, and 620</a:t>
                      </a:r>
                    </a:p>
                  </a:txBody>
                  <a:tcPr marL="66296" marR="66296" marT="34290" marB="34290" anchor="ctr"/>
                </a:tc>
                <a:tc>
                  <a:txBody>
                    <a:bodyPr/>
                    <a:lstStyle/>
                    <a:p>
                      <a:r>
                        <a:rPr lang="en-US" sz="1400" b="1" dirty="0"/>
                        <a:t>Audits of periods ending on or after 12/15/2023</a:t>
                      </a:r>
                    </a:p>
                  </a:txBody>
                  <a:tcPr marL="66296" marR="66296" marT="34290" marB="34290" anchor="ctr"/>
                </a:tc>
                <a:extLst>
                  <a:ext uri="{0D108BD9-81ED-4DB2-BD59-A6C34878D82A}">
                    <a16:rowId xmlns:a16="http://schemas.microsoft.com/office/drawing/2014/main" val="523642607"/>
                  </a:ext>
                </a:extLst>
              </a:tr>
              <a:tr h="858957">
                <a:tc>
                  <a:txBody>
                    <a:bodyPr/>
                    <a:lstStyle/>
                    <a:p>
                      <a:r>
                        <a:rPr lang="en-US" sz="1400" b="1" u="sng" dirty="0">
                          <a:solidFill>
                            <a:schemeClr val="tx1"/>
                          </a:solidFill>
                        </a:rPr>
                        <a:t>145</a:t>
                      </a:r>
                    </a:p>
                  </a:txBody>
                  <a:tcPr marL="66296" marR="66296" marT="34290" marB="34290" anchor="ctr"/>
                </a:tc>
                <a:tc>
                  <a:txBody>
                    <a:bodyPr/>
                    <a:lstStyle/>
                    <a:p>
                      <a:r>
                        <a:rPr lang="en-US" sz="1400" b="1" dirty="0"/>
                        <a:t>Risk Assessment</a:t>
                      </a:r>
                    </a:p>
                  </a:txBody>
                  <a:tcPr marL="66296" marR="66296" marT="34290" marB="34290" anchor="ctr"/>
                </a:tc>
                <a:tc>
                  <a:txBody>
                    <a:bodyPr/>
                    <a:lstStyle/>
                    <a:p>
                      <a:r>
                        <a:rPr lang="en-US" sz="1400" b="1" dirty="0"/>
                        <a:t>315 and various other AU-Cs</a:t>
                      </a:r>
                    </a:p>
                  </a:txBody>
                  <a:tcPr marL="66296" marR="66296" marT="34290" marB="34290" anchor="ctr"/>
                </a:tc>
                <a:tc>
                  <a:txBody>
                    <a:bodyPr/>
                    <a:lstStyle/>
                    <a:p>
                      <a:r>
                        <a:rPr lang="en-US" sz="1400" b="1" dirty="0"/>
                        <a:t>Audits of periods ending on or after 12/15/2023</a:t>
                      </a:r>
                    </a:p>
                  </a:txBody>
                  <a:tcPr marL="66296" marR="66296" marT="34290" marB="34290" anchor="ctr"/>
                </a:tc>
                <a:extLst>
                  <a:ext uri="{0D108BD9-81ED-4DB2-BD59-A6C34878D82A}">
                    <a16:rowId xmlns:a16="http://schemas.microsoft.com/office/drawing/2014/main" val="1488937556"/>
                  </a:ext>
                </a:extLst>
              </a:tr>
            </a:tbl>
          </a:graphicData>
        </a:graphic>
      </p:graphicFrame>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80FBB8BA-9C6A-4A48-A369-70FBD2FA98DA}" type="slidenum">
              <a:rPr lang="en-US" smtClean="0"/>
              <a:pPr/>
              <a:t>3</a:t>
            </a:fld>
            <a:endParaRPr lang="en-US" dirty="0"/>
          </a:p>
        </p:txBody>
      </p:sp>
    </p:spTree>
    <p:extLst>
      <p:ext uri="{BB962C8B-B14F-4D97-AF65-F5344CB8AC3E}">
        <p14:creationId xmlns:p14="http://schemas.microsoft.com/office/powerpoint/2010/main" val="349536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 conforming amendment to perform substantive procedures for each relevant assertion of each significant class of transactions, account balance, and disclosure, regardless of the assessed level of control risk (rather than for all relevant assertions related to each material class of transactions, account balance, and disclosure, irrespective of the assessed risks of material misstatement, as previously required)</a:t>
            </a:r>
          </a:p>
        </p:txBody>
      </p:sp>
      <p:sp>
        <p:nvSpPr>
          <p:cNvPr id="3" name="Title 2"/>
          <p:cNvSpPr>
            <a:spLocks noGrp="1"/>
          </p:cNvSpPr>
          <p:nvPr>
            <p:ph type="title"/>
          </p:nvPr>
        </p:nvSpPr>
        <p:spPr/>
        <p:txBody>
          <a:bodyPr/>
          <a:lstStyle/>
          <a:p>
            <a:r>
              <a:rPr lang="en-US" dirty="0"/>
              <a:t>Conforming amendment</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30</a:t>
            </a:fld>
            <a:endParaRPr lang="en-US" dirty="0"/>
          </a:p>
        </p:txBody>
      </p:sp>
    </p:spTree>
    <p:extLst>
      <p:ext uri="{BB962C8B-B14F-4D97-AF65-F5344CB8AC3E}">
        <p14:creationId xmlns:p14="http://schemas.microsoft.com/office/powerpoint/2010/main" val="3562296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An identified risk of material misstatement</a:t>
            </a:r>
          </a:p>
          <a:p>
            <a:pPr marL="109728" indent="0">
              <a:buNone/>
            </a:pPr>
            <a:r>
              <a:rPr lang="en-US" dirty="0"/>
              <a:t>for which the assessment of inherent risk is close to the upper end of the spectrum of inherent risk due to the degree to which inherent risk factors affect the combination of the likelihood of a misstatement occurring and the magnitude of the potential misstatement should that misstatement occur, or that is to be treated as a significant risk in accordance with the requirements of other AU-C sections</a:t>
            </a:r>
          </a:p>
        </p:txBody>
      </p:sp>
      <p:sp>
        <p:nvSpPr>
          <p:cNvPr id="3" name="Title 2"/>
          <p:cNvSpPr>
            <a:spLocks noGrp="1"/>
          </p:cNvSpPr>
          <p:nvPr>
            <p:ph type="title"/>
          </p:nvPr>
        </p:nvSpPr>
        <p:spPr/>
        <p:txBody>
          <a:bodyPr/>
          <a:lstStyle/>
          <a:p>
            <a:r>
              <a:rPr lang="en-US" dirty="0"/>
              <a:t>Significant risks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31</a:t>
            </a:fld>
            <a:endParaRPr lang="en-US" dirty="0"/>
          </a:p>
        </p:txBody>
      </p:sp>
    </p:spTree>
    <p:extLst>
      <p:ext uri="{BB962C8B-B14F-4D97-AF65-F5344CB8AC3E}">
        <p14:creationId xmlns:p14="http://schemas.microsoft.com/office/powerpoint/2010/main" val="1385278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Documentation of key matters</a:t>
            </a:r>
          </a:p>
          <a:p>
            <a:r>
              <a:rPr lang="en-US" dirty="0"/>
              <a:t>Rationale for the significant judgments made in identifying and assessing the risks of material misstatement</a:t>
            </a:r>
          </a:p>
          <a:p>
            <a:r>
              <a:rPr lang="en-US" i="1" dirty="0"/>
              <a:t>Requires</a:t>
            </a:r>
            <a:r>
              <a:rPr lang="en-US" dirty="0"/>
              <a:t> that the auditor assess inherent risk and control risk separately</a:t>
            </a:r>
          </a:p>
          <a:p>
            <a:endParaRPr lang="en-US" dirty="0"/>
          </a:p>
        </p:txBody>
      </p:sp>
      <p:sp>
        <p:nvSpPr>
          <p:cNvPr id="3" name="Title 2"/>
          <p:cNvSpPr>
            <a:spLocks noGrp="1"/>
          </p:cNvSpPr>
          <p:nvPr>
            <p:ph type="title"/>
          </p:nvPr>
        </p:nvSpPr>
        <p:spPr/>
        <p:txBody>
          <a:bodyPr/>
          <a:lstStyle/>
          <a:p>
            <a:r>
              <a:rPr lang="en-US" dirty="0"/>
              <a:t>Audit Documentation</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32</a:t>
            </a:fld>
            <a:endParaRPr lang="en-US" dirty="0"/>
          </a:p>
        </p:txBody>
      </p:sp>
    </p:spTree>
    <p:extLst>
      <p:ext uri="{BB962C8B-B14F-4D97-AF65-F5344CB8AC3E}">
        <p14:creationId xmlns:p14="http://schemas.microsoft.com/office/powerpoint/2010/main" val="529564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Another convergence standard</a:t>
            </a:r>
          </a:p>
          <a:p>
            <a:r>
              <a:rPr lang="en-US" i="1" dirty="0"/>
              <a:t>Special Considerations — Audits of Group Financial Statements (Including the Work of Component Auditors and Audits of Referred-to Auditors)</a:t>
            </a:r>
          </a:p>
          <a:p>
            <a:r>
              <a:rPr lang="en-US" dirty="0"/>
              <a:t>Supersedes SAS No. 122, as amended, Section 600, </a:t>
            </a:r>
            <a:r>
              <a:rPr lang="en-US" i="1" dirty="0"/>
              <a:t>Special Considerations — Audits of Group Financial Statements (Including the Work of Component Auditors)</a:t>
            </a:r>
            <a:r>
              <a:rPr lang="en-US" dirty="0"/>
              <a:t>, and makes conforming amendments to other impacted SASs.</a:t>
            </a:r>
            <a:endParaRPr lang="en-US" i="1" dirty="0"/>
          </a:p>
          <a:p>
            <a:pPr lvl="1"/>
            <a:endParaRPr lang="en-US" dirty="0"/>
          </a:p>
        </p:txBody>
      </p:sp>
      <p:sp>
        <p:nvSpPr>
          <p:cNvPr id="3" name="Title 2"/>
          <p:cNvSpPr>
            <a:spLocks noGrp="1"/>
          </p:cNvSpPr>
          <p:nvPr>
            <p:ph type="title"/>
          </p:nvPr>
        </p:nvSpPr>
        <p:spPr/>
        <p:txBody>
          <a:bodyPr/>
          <a:lstStyle/>
          <a:p>
            <a:r>
              <a:rPr lang="en-US" dirty="0"/>
              <a:t>A few words about SAS 149</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33</a:t>
            </a:fld>
            <a:endParaRPr lang="en-US" dirty="0"/>
          </a:p>
        </p:txBody>
      </p:sp>
    </p:spTree>
    <p:extLst>
      <p:ext uri="{BB962C8B-B14F-4D97-AF65-F5344CB8AC3E}">
        <p14:creationId xmlns:p14="http://schemas.microsoft.com/office/powerpoint/2010/main" val="709780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SAS No. 149, in superseding Section 600 of SAS No. 122, shifts the auditor's approach in determining the components at which to perform audit work from identifying "significant components" to using professional judgment based on assessed risk</a:t>
            </a:r>
          </a:p>
          <a:p>
            <a:r>
              <a:rPr lang="en-US" dirty="0"/>
              <a:t>SAS No. 149 retains the two reporting options available to the group auditor</a:t>
            </a:r>
          </a:p>
          <a:p>
            <a:pPr lvl="1"/>
            <a:r>
              <a:rPr lang="en-US" dirty="0"/>
              <a:t>making reference to the audit of a component auditor</a:t>
            </a:r>
          </a:p>
          <a:p>
            <a:pPr lvl="1"/>
            <a:r>
              <a:rPr lang="en-US" dirty="0"/>
              <a:t>assuming responsibility for the work of component auditors</a:t>
            </a:r>
          </a:p>
        </p:txBody>
      </p:sp>
      <p:sp>
        <p:nvSpPr>
          <p:cNvPr id="3" name="Title 2"/>
          <p:cNvSpPr>
            <a:spLocks noGrp="1"/>
          </p:cNvSpPr>
          <p:nvPr>
            <p:ph type="title"/>
          </p:nvPr>
        </p:nvSpPr>
        <p:spPr/>
        <p:txBody>
          <a:bodyPr/>
          <a:lstStyle/>
          <a:p>
            <a:r>
              <a:rPr lang="en-US" dirty="0"/>
              <a:t>A few words about SAS 149</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34</a:t>
            </a:fld>
            <a:endParaRPr lang="en-US" dirty="0"/>
          </a:p>
        </p:txBody>
      </p:sp>
    </p:spTree>
    <p:extLst>
      <p:ext uri="{BB962C8B-B14F-4D97-AF65-F5344CB8AC3E}">
        <p14:creationId xmlns:p14="http://schemas.microsoft.com/office/powerpoint/2010/main" val="2469239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Introduces the term "referred-to auditor," and defines it as an auditor "who performs an audit of the financial statements of a component to which the group engagement partner determines to make reference in the auditor's report on the group financial statements." It also indicates that a referred-to auditor is not part of the engagement team</a:t>
            </a:r>
          </a:p>
          <a:p>
            <a:r>
              <a:rPr lang="en-US" dirty="0"/>
              <a:t>Revises the definition of component auditor to indicate that a component auditor is part of the engagement team</a:t>
            </a:r>
          </a:p>
        </p:txBody>
      </p:sp>
      <p:sp>
        <p:nvSpPr>
          <p:cNvPr id="3" name="Title 2"/>
          <p:cNvSpPr>
            <a:spLocks noGrp="1"/>
          </p:cNvSpPr>
          <p:nvPr>
            <p:ph type="title"/>
          </p:nvPr>
        </p:nvSpPr>
        <p:spPr/>
        <p:txBody>
          <a:bodyPr/>
          <a:lstStyle/>
          <a:p>
            <a:r>
              <a:rPr lang="en-US" dirty="0"/>
              <a:t>A few words about SAS 149</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35</a:t>
            </a:fld>
            <a:endParaRPr lang="en-US" dirty="0"/>
          </a:p>
        </p:txBody>
      </p:sp>
    </p:spTree>
    <p:extLst>
      <p:ext uri="{BB962C8B-B14F-4D97-AF65-F5344CB8AC3E}">
        <p14:creationId xmlns:p14="http://schemas.microsoft.com/office/powerpoint/2010/main" val="2659254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The ASB also issued Statement on Quality Management Standards (SQMS) No. 3, </a:t>
            </a:r>
            <a:r>
              <a:rPr lang="en-US" i="1" dirty="0"/>
              <a:t>Amendments to QM Sections 10, </a:t>
            </a:r>
            <a:r>
              <a:rPr lang="en-US" dirty="0"/>
              <a:t>A Firm's System of Quality Management</a:t>
            </a:r>
            <a:r>
              <a:rPr lang="en-US" i="1" dirty="0"/>
              <a:t>,</a:t>
            </a:r>
            <a:r>
              <a:rPr lang="en-US" dirty="0"/>
              <a:t> </a:t>
            </a:r>
            <a:r>
              <a:rPr lang="en-US" i="1" dirty="0"/>
              <a:t>and 20, </a:t>
            </a:r>
            <a:r>
              <a:rPr lang="en-US" dirty="0"/>
              <a:t>Engagement Quality Reviews, to conform certain terms used in the quality management standards to language used in SAS No. 149 and provide guidance on differentiating between a resource and an information source</a:t>
            </a:r>
          </a:p>
          <a:p>
            <a:r>
              <a:rPr lang="en-US" dirty="0"/>
              <a:t>Effective for audits of group financial statements for periods ending on or after Dec. 15, 2026, but now is the time for auditors to prepare. SQMS No. 3 is effective concurrently with the effective dates provided in QM Sections 10 and 20</a:t>
            </a:r>
          </a:p>
        </p:txBody>
      </p:sp>
      <p:sp>
        <p:nvSpPr>
          <p:cNvPr id="3" name="Title 2"/>
          <p:cNvSpPr>
            <a:spLocks noGrp="1"/>
          </p:cNvSpPr>
          <p:nvPr>
            <p:ph type="title"/>
          </p:nvPr>
        </p:nvSpPr>
        <p:spPr/>
        <p:txBody>
          <a:bodyPr/>
          <a:lstStyle/>
          <a:p>
            <a:r>
              <a:rPr lang="en-US" dirty="0"/>
              <a:t>A few words about SAS 149</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36</a:t>
            </a:fld>
            <a:endParaRPr lang="en-US" dirty="0"/>
          </a:p>
        </p:txBody>
      </p:sp>
    </p:spTree>
    <p:extLst>
      <p:ext uri="{BB962C8B-B14F-4D97-AF65-F5344CB8AC3E}">
        <p14:creationId xmlns:p14="http://schemas.microsoft.com/office/powerpoint/2010/main" val="1017055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Also known as the “Yellow Book”</a:t>
            </a:r>
          </a:p>
          <a:p>
            <a:r>
              <a:rPr lang="en-US" dirty="0"/>
              <a:t>2</a:t>
            </a:r>
            <a:r>
              <a:rPr lang="en-US" baseline="30000" dirty="0"/>
              <a:t>nd</a:t>
            </a:r>
            <a:r>
              <a:rPr lang="en-US" dirty="0"/>
              <a:t> set of auditing standards that typically apply to a government audit (the 1</a:t>
            </a:r>
            <a:r>
              <a:rPr lang="en-US" baseline="30000" dirty="0"/>
              <a:t>st</a:t>
            </a:r>
            <a:r>
              <a:rPr lang="en-US" dirty="0"/>
              <a:t> set being the AICPA GAAS that we just talked about)</a:t>
            </a:r>
          </a:p>
          <a:p>
            <a:r>
              <a:rPr lang="en-US" dirty="0"/>
              <a:t>Last full revision was the 2018 </a:t>
            </a:r>
          </a:p>
          <a:p>
            <a:r>
              <a:rPr lang="en-US" dirty="0"/>
              <a:t>However, the 2018 revision received a technical update in April 2021</a:t>
            </a:r>
          </a:p>
          <a:p>
            <a:endParaRPr lang="en-US" dirty="0"/>
          </a:p>
        </p:txBody>
      </p:sp>
      <p:sp>
        <p:nvSpPr>
          <p:cNvPr id="3" name="Title 2"/>
          <p:cNvSpPr>
            <a:spLocks noGrp="1"/>
          </p:cNvSpPr>
          <p:nvPr>
            <p:ph type="title"/>
          </p:nvPr>
        </p:nvSpPr>
        <p:spPr/>
        <p:txBody>
          <a:bodyPr>
            <a:normAutofit fontScale="90000"/>
          </a:bodyPr>
          <a:lstStyle/>
          <a:p>
            <a:r>
              <a:rPr lang="en-US" dirty="0"/>
              <a:t>Government Auditing Standards (GAS or GAGAS)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37</a:t>
            </a:fld>
            <a:endParaRPr lang="en-US" dirty="0"/>
          </a:p>
        </p:txBody>
      </p:sp>
    </p:spTree>
    <p:extLst>
      <p:ext uri="{BB962C8B-B14F-4D97-AF65-F5344CB8AC3E}">
        <p14:creationId xmlns:p14="http://schemas.microsoft.com/office/powerpoint/2010/main" val="129240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1.02 The concept of accountability for use of public resources and government authority is key to our nation’s governing processes. Management and officials entrusted with public resources are responsible for carrying out public functions and providing service to the public effectively, efficiently, economically, ethically, </a:t>
            </a:r>
            <a:r>
              <a:rPr lang="en-US" i="1" dirty="0"/>
              <a:t>and equitably</a:t>
            </a:r>
            <a:r>
              <a:rPr lang="en-US" dirty="0"/>
              <a:t> within the context of the statutory boundaries of the specific government program. </a:t>
            </a:r>
          </a:p>
        </p:txBody>
      </p:sp>
      <p:sp>
        <p:nvSpPr>
          <p:cNvPr id="3" name="Title 2"/>
          <p:cNvSpPr>
            <a:spLocks noGrp="1"/>
          </p:cNvSpPr>
          <p:nvPr>
            <p:ph type="title"/>
          </p:nvPr>
        </p:nvSpPr>
        <p:spPr/>
        <p:txBody>
          <a:bodyPr/>
          <a:lstStyle/>
          <a:p>
            <a:r>
              <a:rPr lang="en-US" dirty="0"/>
              <a:t>2021 Technical Update</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38</a:t>
            </a:fld>
            <a:endParaRPr lang="en-US" dirty="0"/>
          </a:p>
        </p:txBody>
      </p:sp>
    </p:spTree>
    <p:extLst>
      <p:ext uri="{BB962C8B-B14F-4D97-AF65-F5344CB8AC3E}">
        <p14:creationId xmlns:p14="http://schemas.microsoft.com/office/powerpoint/2010/main" val="652013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1.03 “….and (3) government services are provided effectively, efficiently, economically, ethically, </a:t>
            </a:r>
            <a:r>
              <a:rPr lang="en-US" i="1" dirty="0"/>
              <a:t>and equitably</a:t>
            </a:r>
          </a:p>
        </p:txBody>
      </p:sp>
      <p:sp>
        <p:nvSpPr>
          <p:cNvPr id="3" name="Title 2"/>
          <p:cNvSpPr>
            <a:spLocks noGrp="1"/>
          </p:cNvSpPr>
          <p:nvPr>
            <p:ph type="title"/>
          </p:nvPr>
        </p:nvSpPr>
        <p:spPr/>
        <p:txBody>
          <a:bodyPr/>
          <a:lstStyle/>
          <a:p>
            <a:r>
              <a:rPr lang="en-US" dirty="0"/>
              <a:t>2021 Technical Updates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39</a:t>
            </a:fld>
            <a:endParaRPr lang="en-US" dirty="0"/>
          </a:p>
        </p:txBody>
      </p:sp>
    </p:spTree>
    <p:extLst>
      <p:ext uri="{BB962C8B-B14F-4D97-AF65-F5344CB8AC3E}">
        <p14:creationId xmlns:p14="http://schemas.microsoft.com/office/powerpoint/2010/main" val="194400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2600CA-30E9-4CB9-AE47-A09BA8D33FF7}"/>
              </a:ext>
            </a:extLst>
          </p:cNvPr>
          <p:cNvSpPr>
            <a:spLocks noGrp="1"/>
          </p:cNvSpPr>
          <p:nvPr>
            <p:ph type="title"/>
          </p:nvPr>
        </p:nvSpPr>
        <p:spPr>
          <a:xfrm>
            <a:off x="499168" y="276045"/>
            <a:ext cx="7772400" cy="741873"/>
          </a:xfrm>
        </p:spPr>
        <p:txBody>
          <a:bodyPr/>
          <a:lstStyle/>
          <a:p>
            <a:r>
              <a:rPr lang="en-US" sz="3700" dirty="0"/>
              <a:t>AICPA ASB - Recent Auditing Standards</a:t>
            </a:r>
          </a:p>
        </p:txBody>
      </p:sp>
      <p:sp>
        <p:nvSpPr>
          <p:cNvPr id="7" name="Slide Number Placeholder 4">
            <a:extLst>
              <a:ext uri="{FF2B5EF4-FFF2-40B4-BE49-F238E27FC236}">
                <a16:creationId xmlns:a16="http://schemas.microsoft.com/office/drawing/2014/main" id="{1DA1117D-8318-416D-A80F-FA161692A2CD}"/>
              </a:ext>
            </a:extLst>
          </p:cNvPr>
          <p:cNvSpPr>
            <a:spLocks noGrp="1"/>
          </p:cNvSpPr>
          <p:nvPr>
            <p:ph type="sldNum" sz="quarter" idx="4"/>
          </p:nvPr>
        </p:nvSpPr>
        <p:spPr>
          <a:xfrm>
            <a:off x="241101" y="5692692"/>
            <a:ext cx="213868" cy="272400"/>
          </a:xfrm>
        </p:spPr>
        <p:txBody>
          <a:bodyPr/>
          <a:lstStyle/>
          <a:p>
            <a:fld id="{80FBB8BA-9C6A-4A48-A369-70FBD2FA98DA}" type="slidenum">
              <a:rPr lang="en-US"/>
              <a:pPr/>
              <a:t>4</a:t>
            </a:fld>
            <a:endParaRPr lang="en-US" dirty="0"/>
          </a:p>
        </p:txBody>
      </p:sp>
      <p:graphicFrame>
        <p:nvGraphicFramePr>
          <p:cNvPr id="9" name="Table Placeholder 8">
            <a:extLst>
              <a:ext uri="{FF2B5EF4-FFF2-40B4-BE49-F238E27FC236}">
                <a16:creationId xmlns:a16="http://schemas.microsoft.com/office/drawing/2014/main" id="{DF500815-0B6C-4E6A-9D75-3D4C628B3718}"/>
              </a:ext>
            </a:extLst>
          </p:cNvPr>
          <p:cNvGraphicFramePr>
            <a:graphicFrameLocks noGrp="1"/>
          </p:cNvGraphicFramePr>
          <p:nvPr>
            <p:ph sz="quarter" idx="10"/>
            <p:extLst>
              <p:ext uri="{D42A27DB-BD31-4B8C-83A1-F6EECF244321}">
                <p14:modId xmlns:p14="http://schemas.microsoft.com/office/powerpoint/2010/main" val="3049404393"/>
              </p:ext>
            </p:extLst>
          </p:nvPr>
        </p:nvGraphicFramePr>
        <p:xfrm>
          <a:off x="499169" y="1631672"/>
          <a:ext cx="8417125" cy="4197220"/>
        </p:xfrm>
        <a:graphic>
          <a:graphicData uri="http://schemas.openxmlformats.org/drawingml/2006/table">
            <a:tbl>
              <a:tblPr firstRow="1" bandRow="1">
                <a:tableStyleId>{7DF18680-E054-41AD-8BC1-D1AEF772440D}</a:tableStyleId>
              </a:tblPr>
              <a:tblGrid>
                <a:gridCol w="1122462">
                  <a:extLst>
                    <a:ext uri="{9D8B030D-6E8A-4147-A177-3AD203B41FA5}">
                      <a16:colId xmlns:a16="http://schemas.microsoft.com/office/drawing/2014/main" val="497086159"/>
                    </a:ext>
                  </a:extLst>
                </a:gridCol>
                <a:gridCol w="3228975">
                  <a:extLst>
                    <a:ext uri="{9D8B030D-6E8A-4147-A177-3AD203B41FA5}">
                      <a16:colId xmlns:a16="http://schemas.microsoft.com/office/drawing/2014/main" val="1324910399"/>
                    </a:ext>
                  </a:extLst>
                </a:gridCol>
                <a:gridCol w="1748327">
                  <a:extLst>
                    <a:ext uri="{9D8B030D-6E8A-4147-A177-3AD203B41FA5}">
                      <a16:colId xmlns:a16="http://schemas.microsoft.com/office/drawing/2014/main" val="503991533"/>
                    </a:ext>
                  </a:extLst>
                </a:gridCol>
                <a:gridCol w="2317361">
                  <a:extLst>
                    <a:ext uri="{9D8B030D-6E8A-4147-A177-3AD203B41FA5}">
                      <a16:colId xmlns:a16="http://schemas.microsoft.com/office/drawing/2014/main" val="3182686282"/>
                    </a:ext>
                  </a:extLst>
                </a:gridCol>
              </a:tblGrid>
              <a:tr h="509140">
                <a:tc>
                  <a:txBody>
                    <a:bodyPr/>
                    <a:lstStyle/>
                    <a:p>
                      <a:r>
                        <a:rPr lang="en-US" sz="1400" dirty="0"/>
                        <a:t>SAS No.</a:t>
                      </a:r>
                    </a:p>
                  </a:txBody>
                  <a:tcPr marL="66296" marR="66296" marT="34290" marB="34290" anchor="ctr"/>
                </a:tc>
                <a:tc>
                  <a:txBody>
                    <a:bodyPr/>
                    <a:lstStyle/>
                    <a:p>
                      <a:r>
                        <a:rPr lang="en-US" sz="1400" dirty="0"/>
                        <a:t>Topic</a:t>
                      </a:r>
                    </a:p>
                  </a:txBody>
                  <a:tcPr marL="66296" marR="66296" marT="34290" marB="34290" anchor="ctr"/>
                </a:tc>
                <a:tc>
                  <a:txBody>
                    <a:bodyPr/>
                    <a:lstStyle/>
                    <a:p>
                      <a:r>
                        <a:rPr lang="en-US" sz="1400" dirty="0"/>
                        <a:t>AU- C Section Affected</a:t>
                      </a:r>
                    </a:p>
                  </a:txBody>
                  <a:tcPr marL="66296" marR="66296" marT="34290" marB="34290" anchor="ctr"/>
                </a:tc>
                <a:tc>
                  <a:txBody>
                    <a:bodyPr/>
                    <a:lstStyle/>
                    <a:p>
                      <a:r>
                        <a:rPr lang="en-US" sz="1400" dirty="0"/>
                        <a:t>Effective Date</a:t>
                      </a:r>
                    </a:p>
                  </a:txBody>
                  <a:tcPr marL="66296" marR="66296" marT="34290" marB="34290" anchor="ctr"/>
                </a:tc>
                <a:extLst>
                  <a:ext uri="{0D108BD9-81ED-4DB2-BD59-A6C34878D82A}">
                    <a16:rowId xmlns:a16="http://schemas.microsoft.com/office/drawing/2014/main" val="539348824"/>
                  </a:ext>
                </a:extLst>
              </a:tr>
              <a:tr h="810239">
                <a:tc>
                  <a:txBody>
                    <a:bodyPr/>
                    <a:lstStyle/>
                    <a:p>
                      <a:r>
                        <a:rPr lang="en-US" sz="1400" b="1" u="sng" dirty="0">
                          <a:solidFill>
                            <a:schemeClr val="tx1"/>
                          </a:solidFill>
                        </a:rPr>
                        <a:t>146</a:t>
                      </a:r>
                    </a:p>
                  </a:txBody>
                  <a:tcPr marL="66296" marR="66296" marT="34290" marB="34290" anchor="ctr"/>
                </a:tc>
                <a:tc>
                  <a:txBody>
                    <a:bodyPr/>
                    <a:lstStyle/>
                    <a:p>
                      <a:r>
                        <a:rPr lang="en-US" sz="1400" b="1" dirty="0"/>
                        <a:t>Quality Management for an Engagement Conducted in Accordance With Generally Accepted Auditing Standards</a:t>
                      </a:r>
                    </a:p>
                  </a:txBody>
                  <a:tcPr marL="66296" marR="66296" marT="34290" marB="34290" anchor="ctr"/>
                </a:tc>
                <a:tc>
                  <a:txBody>
                    <a:bodyPr/>
                    <a:lstStyle/>
                    <a:p>
                      <a:r>
                        <a:rPr lang="en-US" sz="1400" b="1" dirty="0"/>
                        <a:t>220 and various other AU-Cs</a:t>
                      </a:r>
                    </a:p>
                  </a:txBody>
                  <a:tcPr marL="66296" marR="66296" marT="34290" marB="34290" anchor="ctr"/>
                </a:tc>
                <a:tc>
                  <a:txBody>
                    <a:bodyPr/>
                    <a:lstStyle/>
                    <a:p>
                      <a:r>
                        <a:rPr lang="en-US" sz="1400" b="1" dirty="0"/>
                        <a:t>Audits of periods beginning on or after 6/30/2025</a:t>
                      </a:r>
                    </a:p>
                  </a:txBody>
                  <a:tcPr marL="66296" marR="66296" marT="34290" marB="34290" anchor="ctr"/>
                </a:tc>
                <a:extLst>
                  <a:ext uri="{0D108BD9-81ED-4DB2-BD59-A6C34878D82A}">
                    <a16:rowId xmlns:a16="http://schemas.microsoft.com/office/drawing/2014/main" val="1586088570"/>
                  </a:ext>
                </a:extLst>
              </a:tr>
              <a:tr h="810239">
                <a:tc>
                  <a:txBody>
                    <a:bodyPr/>
                    <a:lstStyle/>
                    <a:p>
                      <a:r>
                        <a:rPr lang="en-US" sz="1400" b="1" u="sng" dirty="0">
                          <a:solidFill>
                            <a:schemeClr val="tx1"/>
                          </a:solidFill>
                        </a:rPr>
                        <a:t>147</a:t>
                      </a:r>
                    </a:p>
                  </a:txBody>
                  <a:tcPr marL="66296" marR="66296" marT="34290" marB="34290" anchor="ctr"/>
                </a:tc>
                <a:tc>
                  <a:txBody>
                    <a:bodyPr/>
                    <a:lstStyle/>
                    <a:p>
                      <a:r>
                        <a:rPr lang="en-US" sz="1400" b="1" dirty="0"/>
                        <a:t>Inquiries of the Predecessor Auditor Regarding Fraud and Noncompliance With Laws and Regulations</a:t>
                      </a:r>
                    </a:p>
                  </a:txBody>
                  <a:tcPr marL="66296" marR="66296" marT="34290" marB="34290" anchor="ctr"/>
                </a:tc>
                <a:tc>
                  <a:txBody>
                    <a:bodyPr/>
                    <a:lstStyle/>
                    <a:p>
                      <a:r>
                        <a:rPr lang="en-US" sz="1400" b="1" dirty="0"/>
                        <a:t>210</a:t>
                      </a:r>
                    </a:p>
                  </a:txBody>
                  <a:tcPr marL="66296" marR="66296" marT="34290" marB="34290" anchor="ctr"/>
                </a:tc>
                <a:tc>
                  <a:txBody>
                    <a:bodyPr/>
                    <a:lstStyle/>
                    <a:p>
                      <a:r>
                        <a:rPr lang="en-US" sz="1400" b="1" dirty="0"/>
                        <a:t>Audits of periods beginning on or after 6/30/2023</a:t>
                      </a:r>
                    </a:p>
                  </a:txBody>
                  <a:tcPr marL="66296" marR="66296" marT="34290" marB="34290" anchor="ctr"/>
                </a:tc>
                <a:extLst>
                  <a:ext uri="{0D108BD9-81ED-4DB2-BD59-A6C34878D82A}">
                    <a16:rowId xmlns:a16="http://schemas.microsoft.com/office/drawing/2014/main" val="4137837235"/>
                  </a:ext>
                </a:extLst>
              </a:tr>
              <a:tr h="622746">
                <a:tc>
                  <a:txBody>
                    <a:bodyPr/>
                    <a:lstStyle/>
                    <a:p>
                      <a:r>
                        <a:rPr lang="en-US" sz="1400" b="1" u="sng" dirty="0">
                          <a:solidFill>
                            <a:schemeClr val="tx1"/>
                          </a:solidFill>
                        </a:rPr>
                        <a:t>148</a:t>
                      </a:r>
                    </a:p>
                  </a:txBody>
                  <a:tcPr marL="66296" marR="66296" marT="34290" marB="34290" anchor="ctr"/>
                </a:tc>
                <a:tc>
                  <a:txBody>
                    <a:bodyPr/>
                    <a:lstStyle/>
                    <a:p>
                      <a:r>
                        <a:rPr lang="fr-FR" sz="1400" b="1" dirty="0"/>
                        <a:t>Amendments to AU-C Section 935</a:t>
                      </a:r>
                    </a:p>
                  </a:txBody>
                  <a:tcPr marL="66296" marR="66296" marT="34290" marB="34290" anchor="ctr"/>
                </a:tc>
                <a:tc>
                  <a:txBody>
                    <a:bodyPr/>
                    <a:lstStyle/>
                    <a:p>
                      <a:r>
                        <a:rPr lang="en-US" sz="1400" b="1" dirty="0"/>
                        <a:t>935</a:t>
                      </a:r>
                    </a:p>
                  </a:txBody>
                  <a:tcPr marL="66296" marR="66296" marT="34290" marB="34290" anchor="ctr"/>
                </a:tc>
                <a:tc>
                  <a:txBody>
                    <a:bodyPr/>
                    <a:lstStyle/>
                    <a:p>
                      <a:r>
                        <a:rPr lang="en-US" sz="1400" b="1" dirty="0"/>
                        <a:t>Various (to align with effective dates of SAS 142 and 145)</a:t>
                      </a:r>
                    </a:p>
                  </a:txBody>
                  <a:tcPr marL="66296" marR="66296" marT="34290" marB="34290" anchor="ctr"/>
                </a:tc>
                <a:extLst>
                  <a:ext uri="{0D108BD9-81ED-4DB2-BD59-A6C34878D82A}">
                    <a16:rowId xmlns:a16="http://schemas.microsoft.com/office/drawing/2014/main" val="523642607"/>
                  </a:ext>
                </a:extLst>
              </a:tr>
              <a:tr h="997733">
                <a:tc>
                  <a:txBody>
                    <a:bodyPr/>
                    <a:lstStyle/>
                    <a:p>
                      <a:r>
                        <a:rPr lang="en-US" sz="1400" b="1" u="sng" dirty="0">
                          <a:solidFill>
                            <a:schemeClr val="tx1"/>
                          </a:solidFill>
                        </a:rPr>
                        <a:t>149</a:t>
                      </a:r>
                    </a:p>
                  </a:txBody>
                  <a:tcPr marL="66296" marR="66296" marT="34290" marB="34290" anchor="ctr"/>
                </a:tc>
                <a:tc>
                  <a:txBody>
                    <a:bodyPr/>
                    <a:lstStyle/>
                    <a:p>
                      <a:r>
                        <a:rPr lang="en-US" sz="1400" b="1" dirty="0"/>
                        <a:t>Special Considerations – Audits of Group Financial Statements (Including the Work of Component Auditors and Audits of Referred-to Audits)</a:t>
                      </a:r>
                    </a:p>
                  </a:txBody>
                  <a:tcPr marL="66296" marR="66296" marT="34290" marB="34290" anchor="ctr"/>
                </a:tc>
                <a:tc>
                  <a:txBody>
                    <a:bodyPr/>
                    <a:lstStyle/>
                    <a:p>
                      <a:r>
                        <a:rPr lang="en-US" sz="1400" b="1" dirty="0"/>
                        <a:t>600 and various other AU-Cs</a:t>
                      </a:r>
                    </a:p>
                  </a:txBody>
                  <a:tcPr marL="66296" marR="66296" marT="34290" marB="34290" anchor="ctr"/>
                </a:tc>
                <a:tc>
                  <a:txBody>
                    <a:bodyPr/>
                    <a:lstStyle/>
                    <a:p>
                      <a:r>
                        <a:rPr lang="en-US" sz="1400" b="1" dirty="0"/>
                        <a:t>Audits of periods ending on or after 12/15/2026</a:t>
                      </a:r>
                    </a:p>
                  </a:txBody>
                  <a:tcPr marL="66296" marR="66296" marT="34290" marB="34290" anchor="ctr"/>
                </a:tc>
                <a:extLst>
                  <a:ext uri="{0D108BD9-81ED-4DB2-BD59-A6C34878D82A}">
                    <a16:rowId xmlns:a16="http://schemas.microsoft.com/office/drawing/2014/main" val="1488937556"/>
                  </a:ext>
                </a:extLst>
              </a:tr>
            </a:tbl>
          </a:graphicData>
        </a:graphic>
      </p:graphicFrame>
      <p:pic>
        <p:nvPicPr>
          <p:cNvPr id="6" name="Picture 5"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Tree>
    <p:extLst>
      <p:ext uri="{BB962C8B-B14F-4D97-AF65-F5344CB8AC3E}">
        <p14:creationId xmlns:p14="http://schemas.microsoft.com/office/powerpoint/2010/main" val="1217117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1.23 Examples of program effectiveness and results audit objectives include f. determining whether a program provides </a:t>
            </a:r>
            <a:r>
              <a:rPr lang="en-US" i="1" dirty="0"/>
              <a:t>equitable</a:t>
            </a:r>
            <a:r>
              <a:rPr lang="en-US" dirty="0"/>
              <a:t> access to or distribution of public resources within the context of statutory parameters</a:t>
            </a:r>
          </a:p>
        </p:txBody>
      </p:sp>
      <p:sp>
        <p:nvSpPr>
          <p:cNvPr id="3" name="Title 2"/>
          <p:cNvSpPr>
            <a:spLocks noGrp="1"/>
          </p:cNvSpPr>
          <p:nvPr>
            <p:ph type="title"/>
          </p:nvPr>
        </p:nvSpPr>
        <p:spPr/>
        <p:txBody>
          <a:bodyPr/>
          <a:lstStyle/>
          <a:p>
            <a:r>
              <a:rPr lang="en-US" dirty="0"/>
              <a:t>2021 Technical Updates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40</a:t>
            </a:fld>
            <a:endParaRPr lang="en-US" dirty="0"/>
          </a:p>
        </p:txBody>
      </p:sp>
    </p:spTree>
    <p:extLst>
      <p:ext uri="{BB962C8B-B14F-4D97-AF65-F5344CB8AC3E}">
        <p14:creationId xmlns:p14="http://schemas.microsoft.com/office/powerpoint/2010/main" val="610045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3.83 If auditors provided a </a:t>
            </a:r>
            <a:r>
              <a:rPr lang="en-US" dirty="0" err="1"/>
              <a:t>nonaudit</a:t>
            </a:r>
            <a:r>
              <a:rPr lang="en-US" dirty="0"/>
              <a:t> service in the period to be covered by the engagement, they should (1) determine if GAGAS expressly prohibits the </a:t>
            </a:r>
            <a:r>
              <a:rPr lang="en-US" dirty="0" err="1"/>
              <a:t>nonaudit</a:t>
            </a:r>
            <a:r>
              <a:rPr lang="en-US" dirty="0"/>
              <a:t> service; (2) if audited entity management requested the </a:t>
            </a:r>
            <a:r>
              <a:rPr lang="en-US" dirty="0" err="1"/>
              <a:t>nonaudit</a:t>
            </a:r>
            <a:r>
              <a:rPr lang="en-US" dirty="0"/>
              <a:t> service, determine whether the </a:t>
            </a:r>
            <a:r>
              <a:rPr lang="en-US" i="1" dirty="0"/>
              <a:t>skill</a:t>
            </a:r>
            <a:r>
              <a:rPr lang="en-US" dirty="0"/>
              <a:t>, knowledge, or experience of the individual responsible for overseeing the </a:t>
            </a:r>
            <a:r>
              <a:rPr lang="en-US" dirty="0" err="1"/>
              <a:t>nonaudit</a:t>
            </a:r>
            <a:r>
              <a:rPr lang="en-US" dirty="0"/>
              <a:t> service </a:t>
            </a:r>
            <a:r>
              <a:rPr lang="en-US" i="1" dirty="0"/>
              <a:t>was</a:t>
            </a:r>
            <a:r>
              <a:rPr lang="en-US" dirty="0"/>
              <a:t> sufficient; and (3) determine whether a threat to independence exists and address any threats noted in accordance with the conceptual framework.</a:t>
            </a:r>
          </a:p>
        </p:txBody>
      </p:sp>
      <p:sp>
        <p:nvSpPr>
          <p:cNvPr id="3" name="Title 2"/>
          <p:cNvSpPr>
            <a:spLocks noGrp="1"/>
          </p:cNvSpPr>
          <p:nvPr>
            <p:ph type="title"/>
          </p:nvPr>
        </p:nvSpPr>
        <p:spPr/>
        <p:txBody>
          <a:bodyPr/>
          <a:lstStyle/>
          <a:p>
            <a:r>
              <a:rPr lang="en-US" dirty="0"/>
              <a:t>2021 Technical Updates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41</a:t>
            </a:fld>
            <a:endParaRPr lang="en-US" dirty="0"/>
          </a:p>
        </p:txBody>
      </p:sp>
    </p:spTree>
    <p:extLst>
      <p:ext uri="{BB962C8B-B14F-4D97-AF65-F5344CB8AC3E}">
        <p14:creationId xmlns:p14="http://schemas.microsoft.com/office/powerpoint/2010/main" val="3457224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8.42 </a:t>
            </a:r>
            <a:r>
              <a:rPr lang="en-US" i="1" dirty="0"/>
              <a:t>If internal control is significant to the audit objectives, auditors determine which of the five components of internal control are significant to the audit objectives, as all components of internal control are generally relevant, but not all components may be significant to the audit objectives. This determination can also identify the underlying principles, control objectives, or specific controls that are significant to the audit objectives. Determining which internal control components, principles, control objectives, and/or specific controls are significant to the audit objectives is a matter of professional judgment. </a:t>
            </a:r>
          </a:p>
        </p:txBody>
      </p:sp>
      <p:sp>
        <p:nvSpPr>
          <p:cNvPr id="3" name="Title 2"/>
          <p:cNvSpPr>
            <a:spLocks noGrp="1"/>
          </p:cNvSpPr>
          <p:nvPr>
            <p:ph type="title"/>
          </p:nvPr>
        </p:nvSpPr>
        <p:spPr/>
        <p:txBody>
          <a:bodyPr/>
          <a:lstStyle/>
          <a:p>
            <a:r>
              <a:rPr lang="en-US" dirty="0"/>
              <a:t>2021 Technical Updates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42</a:t>
            </a:fld>
            <a:endParaRPr lang="en-US" dirty="0"/>
          </a:p>
        </p:txBody>
      </p:sp>
    </p:spTree>
    <p:extLst>
      <p:ext uri="{BB962C8B-B14F-4D97-AF65-F5344CB8AC3E}">
        <p14:creationId xmlns:p14="http://schemas.microsoft.com/office/powerpoint/2010/main" val="2478594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8.49 </a:t>
            </a:r>
            <a:r>
              <a:rPr lang="en-US" i="1" dirty="0"/>
              <a:t>If internal control is determined to be significant to the audit objectives, auditors should plan and perform audit procedures to assess internal control to the extent necessary to address the audit objectives.</a:t>
            </a:r>
          </a:p>
        </p:txBody>
      </p:sp>
      <p:sp>
        <p:nvSpPr>
          <p:cNvPr id="3" name="Title 2"/>
          <p:cNvSpPr>
            <a:spLocks noGrp="1"/>
          </p:cNvSpPr>
          <p:nvPr>
            <p:ph type="title"/>
          </p:nvPr>
        </p:nvSpPr>
        <p:spPr/>
        <p:txBody>
          <a:bodyPr/>
          <a:lstStyle/>
          <a:p>
            <a:r>
              <a:rPr lang="en-US" dirty="0"/>
              <a:t>2021 Technical Updates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43</a:t>
            </a:fld>
            <a:endParaRPr lang="en-US" dirty="0"/>
          </a:p>
        </p:txBody>
      </p:sp>
    </p:spTree>
    <p:extLst>
      <p:ext uri="{BB962C8B-B14F-4D97-AF65-F5344CB8AC3E}">
        <p14:creationId xmlns:p14="http://schemas.microsoft.com/office/powerpoint/2010/main" val="587061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9.30 </a:t>
            </a:r>
            <a:r>
              <a:rPr lang="en-US" i="1" dirty="0"/>
              <a:t>When reporting on the scope of their work on internal control, auditors should identify the scope of internal control assessed to the extent necessary for report users to reasonably interpret the findings, conclusions, and recommendations in the audit report.</a:t>
            </a:r>
          </a:p>
        </p:txBody>
      </p:sp>
      <p:sp>
        <p:nvSpPr>
          <p:cNvPr id="3" name="Title 2"/>
          <p:cNvSpPr>
            <a:spLocks noGrp="1"/>
          </p:cNvSpPr>
          <p:nvPr>
            <p:ph type="title"/>
          </p:nvPr>
        </p:nvSpPr>
        <p:spPr/>
        <p:txBody>
          <a:bodyPr/>
          <a:lstStyle/>
          <a:p>
            <a:r>
              <a:rPr lang="en-US" dirty="0"/>
              <a:t>2021 Technical Updates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44</a:t>
            </a:fld>
            <a:endParaRPr lang="en-US" dirty="0"/>
          </a:p>
        </p:txBody>
      </p:sp>
    </p:spTree>
    <p:extLst>
      <p:ext uri="{BB962C8B-B14F-4D97-AF65-F5344CB8AC3E}">
        <p14:creationId xmlns:p14="http://schemas.microsoft.com/office/powerpoint/2010/main" val="3757345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9.32 </a:t>
            </a:r>
            <a:r>
              <a:rPr lang="en-US" i="1" dirty="0"/>
              <a:t>Auditors may identify the control components, underlying principles, control objectives, or specific controls assessed in describing the scope of their work on internal control. Auditors may also identify the level of internal control assessment performed, as discussed in paragraph 8.50. Control components and underlying principles that are not considered significant to the audit objectives may be identified in the scope if, in the auditors’ professional judgment, doing so is necessary to preclude a misunderstanding of the breadth of the conclusions of the audit report and to clarify that control effectiveness has not been evaluated as a whole. Auditors may also identify and describe the five components of internal control so that report users understand the scope of the work within the context of the entity’s internal control system</a:t>
            </a:r>
          </a:p>
        </p:txBody>
      </p:sp>
      <p:sp>
        <p:nvSpPr>
          <p:cNvPr id="3" name="Title 2"/>
          <p:cNvSpPr>
            <a:spLocks noGrp="1"/>
          </p:cNvSpPr>
          <p:nvPr>
            <p:ph type="title"/>
          </p:nvPr>
        </p:nvSpPr>
        <p:spPr/>
        <p:txBody>
          <a:bodyPr/>
          <a:lstStyle/>
          <a:p>
            <a:r>
              <a:rPr lang="en-US" dirty="0"/>
              <a:t>2021 Technical Updates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45</a:t>
            </a:fld>
            <a:endParaRPr lang="en-US" dirty="0"/>
          </a:p>
        </p:txBody>
      </p:sp>
    </p:spTree>
    <p:extLst>
      <p:ext uri="{BB962C8B-B14F-4D97-AF65-F5344CB8AC3E}">
        <p14:creationId xmlns:p14="http://schemas.microsoft.com/office/powerpoint/2010/main" val="598947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Updates to enhance how audit organizations manage audit quality. Effective quality management can reasonably assure an audit organization that its people, audits, and reports adhere to professional standards and applicable laws.</a:t>
            </a:r>
          </a:p>
          <a:p>
            <a:r>
              <a:rPr lang="en-US" dirty="0"/>
              <a:t>Another updated area adds guidance for financial audits.</a:t>
            </a:r>
          </a:p>
          <a:p>
            <a:endParaRPr lang="en-US" dirty="0"/>
          </a:p>
        </p:txBody>
      </p:sp>
      <p:sp>
        <p:nvSpPr>
          <p:cNvPr id="3" name="Title 2"/>
          <p:cNvSpPr>
            <a:spLocks noGrp="1"/>
          </p:cNvSpPr>
          <p:nvPr>
            <p:ph type="title"/>
          </p:nvPr>
        </p:nvSpPr>
        <p:spPr/>
        <p:txBody>
          <a:bodyPr/>
          <a:lstStyle/>
          <a:p>
            <a:r>
              <a:rPr lang="en-US" dirty="0"/>
              <a:t>2023 Yellow Book Update ED</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46</a:t>
            </a:fld>
            <a:endParaRPr lang="en-US" dirty="0"/>
          </a:p>
        </p:txBody>
      </p:sp>
    </p:spTree>
    <p:extLst>
      <p:ext uri="{BB962C8B-B14F-4D97-AF65-F5344CB8AC3E}">
        <p14:creationId xmlns:p14="http://schemas.microsoft.com/office/powerpoint/2010/main" val="10789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proposed Yellow Book revision would replace extant chapter 5, "Quality Control and Peer Review," paragraphs 5.01 through 5.59, and add additional application guidance to chapter 6, "Standards for Financial Audits."</a:t>
            </a:r>
          </a:p>
        </p:txBody>
      </p:sp>
      <p:sp>
        <p:nvSpPr>
          <p:cNvPr id="3" name="Title 2"/>
          <p:cNvSpPr>
            <a:spLocks noGrp="1"/>
          </p:cNvSpPr>
          <p:nvPr>
            <p:ph type="title"/>
          </p:nvPr>
        </p:nvSpPr>
        <p:spPr/>
        <p:txBody>
          <a:bodyPr/>
          <a:lstStyle/>
          <a:p>
            <a:r>
              <a:rPr lang="en-US" dirty="0"/>
              <a:t>2023 Yellow Book Update ED</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47</a:t>
            </a:fld>
            <a:endParaRPr lang="en-US" dirty="0"/>
          </a:p>
        </p:txBody>
      </p:sp>
    </p:spTree>
    <p:extLst>
      <p:ext uri="{BB962C8B-B14F-4D97-AF65-F5344CB8AC3E}">
        <p14:creationId xmlns:p14="http://schemas.microsoft.com/office/powerpoint/2010/main" val="1931710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Directs audit organizations that are subject to selected standard setters' quality management standards to comply with those requirements and specific additional Yellow Book requirements to avoid the potential burden of audit organizations designing and maintaining separate systems of quality management.</a:t>
            </a:r>
          </a:p>
        </p:txBody>
      </p:sp>
      <p:sp>
        <p:nvSpPr>
          <p:cNvPr id="3" name="Title 2"/>
          <p:cNvSpPr>
            <a:spLocks noGrp="1"/>
          </p:cNvSpPr>
          <p:nvPr>
            <p:ph type="title"/>
          </p:nvPr>
        </p:nvSpPr>
        <p:spPr/>
        <p:txBody>
          <a:bodyPr/>
          <a:lstStyle/>
          <a:p>
            <a:r>
              <a:rPr lang="en-US" dirty="0"/>
              <a:t>2023 Yellow Book Update ED</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48</a:t>
            </a:fld>
            <a:endParaRPr lang="en-US" dirty="0"/>
          </a:p>
        </p:txBody>
      </p:sp>
    </p:spTree>
    <p:extLst>
      <p:ext uri="{BB962C8B-B14F-4D97-AF65-F5344CB8AC3E}">
        <p14:creationId xmlns:p14="http://schemas.microsoft.com/office/powerpoint/2010/main" val="3772757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Emphasizes the responsibility of leadership for quality management within an audit organization and requires senior leadership to take an active role in the system of quality management</a:t>
            </a:r>
          </a:p>
          <a:p>
            <a:r>
              <a:rPr lang="en-US" dirty="0"/>
              <a:t>Adds a quality management risk assessment process and an information and communication component to the framework for the system of quality management</a:t>
            </a:r>
          </a:p>
          <a:p>
            <a:endParaRPr lang="en-US" dirty="0"/>
          </a:p>
        </p:txBody>
      </p:sp>
      <p:sp>
        <p:nvSpPr>
          <p:cNvPr id="3" name="Title 2"/>
          <p:cNvSpPr>
            <a:spLocks noGrp="1"/>
          </p:cNvSpPr>
          <p:nvPr>
            <p:ph type="title"/>
          </p:nvPr>
        </p:nvSpPr>
        <p:spPr/>
        <p:txBody>
          <a:bodyPr/>
          <a:lstStyle/>
          <a:p>
            <a:r>
              <a:rPr lang="en-US" dirty="0"/>
              <a:t>2023 Yellow Book Update ED</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49</a:t>
            </a:fld>
            <a:endParaRPr lang="en-US" dirty="0"/>
          </a:p>
        </p:txBody>
      </p:sp>
    </p:spTree>
    <p:extLst>
      <p:ext uri="{BB962C8B-B14F-4D97-AF65-F5344CB8AC3E}">
        <p14:creationId xmlns:p14="http://schemas.microsoft.com/office/powerpoint/2010/main" val="412747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While risk assessment may seem boring, an inappropriate risk assessment will most likely lead to a substandard audit</a:t>
            </a:r>
          </a:p>
          <a:p>
            <a:r>
              <a:rPr lang="en-US" dirty="0"/>
              <a:t>A substandard audit will most likely lead to trouble</a:t>
            </a:r>
          </a:p>
          <a:p>
            <a:r>
              <a:rPr lang="en-US" dirty="0"/>
              <a:t>We hate trouble</a:t>
            </a:r>
          </a:p>
          <a:p>
            <a:r>
              <a:rPr lang="en-US" dirty="0"/>
              <a:t>The risk assessment standards have been given a renewed focus through the AICPA’s Enhanced Audit Quality Initiative, as well as through Peer Review </a:t>
            </a:r>
          </a:p>
        </p:txBody>
      </p:sp>
      <p:sp>
        <p:nvSpPr>
          <p:cNvPr id="3" name="Title 2"/>
          <p:cNvSpPr>
            <a:spLocks noGrp="1"/>
          </p:cNvSpPr>
          <p:nvPr>
            <p:ph type="title"/>
          </p:nvPr>
        </p:nvSpPr>
        <p:spPr/>
        <p:txBody>
          <a:bodyPr/>
          <a:lstStyle/>
          <a:p>
            <a:r>
              <a:rPr lang="en-US" dirty="0"/>
              <a:t>Auditor Risk Assessments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5</a:t>
            </a:fld>
            <a:endParaRPr lang="en-US" dirty="0"/>
          </a:p>
        </p:txBody>
      </p:sp>
    </p:spTree>
    <p:extLst>
      <p:ext uri="{BB962C8B-B14F-4D97-AF65-F5344CB8AC3E}">
        <p14:creationId xmlns:p14="http://schemas.microsoft.com/office/powerpoint/2010/main" val="2753540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Emphasizes monitoring of the entire system of quality management and includes a new requirement to investigate the underlying causes of identified quality management deficiencies</a:t>
            </a:r>
          </a:p>
          <a:p>
            <a:r>
              <a:rPr lang="en-US" dirty="0"/>
              <a:t>Promotes scalability of the standard for use by audit organizations differing in size and complexity</a:t>
            </a:r>
          </a:p>
        </p:txBody>
      </p:sp>
      <p:sp>
        <p:nvSpPr>
          <p:cNvPr id="3" name="Title 2"/>
          <p:cNvSpPr>
            <a:spLocks noGrp="1"/>
          </p:cNvSpPr>
          <p:nvPr>
            <p:ph type="title"/>
          </p:nvPr>
        </p:nvSpPr>
        <p:spPr/>
        <p:txBody>
          <a:bodyPr/>
          <a:lstStyle/>
          <a:p>
            <a:r>
              <a:rPr lang="en-US" dirty="0"/>
              <a:t>2023 Yellow Book Update ED</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50</a:t>
            </a:fld>
            <a:endParaRPr lang="en-US" dirty="0"/>
          </a:p>
        </p:txBody>
      </p:sp>
    </p:spTree>
    <p:extLst>
      <p:ext uri="{BB962C8B-B14F-4D97-AF65-F5344CB8AC3E}">
        <p14:creationId xmlns:p14="http://schemas.microsoft.com/office/powerpoint/2010/main" val="1052969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Provides for the use of engagement quality reviews, if the audit organization determines that engagement quality review is an appropriate response to address one or more quality risks</a:t>
            </a:r>
          </a:p>
          <a:p>
            <a:r>
              <a:rPr lang="en-US" dirty="0"/>
              <a:t>Proposes application guidance for key audit matters to provide clarity for financial audits of government entities and entities that receive government financial assistance</a:t>
            </a:r>
          </a:p>
        </p:txBody>
      </p:sp>
      <p:sp>
        <p:nvSpPr>
          <p:cNvPr id="3" name="Title 2"/>
          <p:cNvSpPr>
            <a:spLocks noGrp="1"/>
          </p:cNvSpPr>
          <p:nvPr>
            <p:ph type="title"/>
          </p:nvPr>
        </p:nvSpPr>
        <p:spPr/>
        <p:txBody>
          <a:bodyPr/>
          <a:lstStyle/>
          <a:p>
            <a:r>
              <a:rPr lang="en-US" dirty="0"/>
              <a:t>2023 Yellow Book Update ED</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51</a:t>
            </a:fld>
            <a:endParaRPr lang="en-US" dirty="0"/>
          </a:p>
        </p:txBody>
      </p:sp>
    </p:spTree>
    <p:extLst>
      <p:ext uri="{BB962C8B-B14F-4D97-AF65-F5344CB8AC3E}">
        <p14:creationId xmlns:p14="http://schemas.microsoft.com/office/powerpoint/2010/main" val="1818145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a:t>
            </a:r>
            <a:r>
              <a:rPr lang="en-US" baseline="30000" dirty="0"/>
              <a:t>rd</a:t>
            </a:r>
            <a:r>
              <a:rPr lang="en-US" dirty="0"/>
              <a:t> set of standards that may typically apply to your audits of state and local governments</a:t>
            </a:r>
          </a:p>
          <a:p>
            <a:r>
              <a:rPr lang="en-US" dirty="0"/>
              <a:t>Dictated by the expenditure of a certain level of federal financial awards in any one fiscal year</a:t>
            </a:r>
          </a:p>
          <a:p>
            <a:r>
              <a:rPr lang="en-US" dirty="0"/>
              <a:t>These also don’t change significantly from year to year</a:t>
            </a:r>
          </a:p>
          <a:p>
            <a:r>
              <a:rPr lang="en-US" dirty="0"/>
              <a:t>However, how you audit federal financial awards does change via the compliance supplement issued each year</a:t>
            </a:r>
          </a:p>
        </p:txBody>
      </p:sp>
      <p:sp>
        <p:nvSpPr>
          <p:cNvPr id="3" name="Title 2"/>
          <p:cNvSpPr>
            <a:spLocks noGrp="1"/>
          </p:cNvSpPr>
          <p:nvPr>
            <p:ph type="title"/>
          </p:nvPr>
        </p:nvSpPr>
        <p:spPr/>
        <p:txBody>
          <a:bodyPr/>
          <a:lstStyle/>
          <a:p>
            <a:r>
              <a:rPr lang="en-US" dirty="0"/>
              <a:t>Single Audit Update</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52</a:t>
            </a:fld>
            <a:endParaRPr lang="en-US" dirty="0"/>
          </a:p>
        </p:txBody>
      </p:sp>
    </p:spTree>
    <p:extLst>
      <p:ext uri="{BB962C8B-B14F-4D97-AF65-F5344CB8AC3E}">
        <p14:creationId xmlns:p14="http://schemas.microsoft.com/office/powerpoint/2010/main" val="734866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29870" lvl="1" indent="0">
              <a:buNone/>
            </a:pPr>
            <a:r>
              <a:rPr lang="en-US" sz="2400" dirty="0"/>
              <a:t>Historic federal funding (COVID-19 and IIJA funding) </a:t>
            </a:r>
          </a:p>
          <a:p>
            <a:pPr marL="515620" lvl="1" indent="-285750"/>
            <a:r>
              <a:rPr lang="en-US" sz="2400" dirty="0"/>
              <a:t>New IIJA programs and continued impact on existing programs receiving additional funding</a:t>
            </a:r>
            <a:endParaRPr lang="en-US" sz="2400" dirty="0">
              <a:cs typeface="Arial"/>
            </a:endParaRPr>
          </a:p>
          <a:p>
            <a:pPr marL="515620" lvl="1" indent="-285750"/>
            <a:r>
              <a:rPr lang="en-US" sz="2400" dirty="0"/>
              <a:t>“Higher risk” classification by OMB will continue which impacts major program determination</a:t>
            </a:r>
          </a:p>
          <a:p>
            <a:pPr marL="229870" lvl="1" indent="0">
              <a:buNone/>
            </a:pPr>
            <a:r>
              <a:rPr lang="en-US" sz="2400" dirty="0"/>
              <a:t>New recipients/increase in first-time single audits</a:t>
            </a:r>
          </a:p>
          <a:p>
            <a:pPr marL="229870" lvl="1" indent="0">
              <a:buNone/>
            </a:pPr>
            <a:r>
              <a:rPr lang="en-US" sz="2400" dirty="0"/>
              <a:t>COVID-19 waiver expiration</a:t>
            </a:r>
          </a:p>
          <a:p>
            <a:pPr marL="229870" lvl="1" indent="0">
              <a:buNone/>
            </a:pPr>
            <a:r>
              <a:rPr lang="en-US" sz="2400" dirty="0"/>
              <a:t>Continued workload compression</a:t>
            </a:r>
            <a:endParaRPr lang="en-US" sz="2400" dirty="0">
              <a:cs typeface="Arial"/>
            </a:endParaRPr>
          </a:p>
          <a:p>
            <a:pPr marL="229870" lvl="1" indent="0">
              <a:buNone/>
            </a:pPr>
            <a:r>
              <a:rPr lang="en-US" sz="2400" dirty="0"/>
              <a:t>Federal focus on oversight, accountability, and transparency</a:t>
            </a:r>
            <a:endParaRPr lang="en-US" sz="2400" dirty="0">
              <a:cs typeface="Arial"/>
            </a:endParaRPr>
          </a:p>
          <a:p>
            <a:pPr marL="229870" lvl="1" indent="0">
              <a:buNone/>
            </a:pPr>
            <a:r>
              <a:rPr lang="en-US" sz="2400" dirty="0"/>
              <a:t>Quality should always be a focus!</a:t>
            </a:r>
            <a:endParaRPr lang="en-US" sz="2400" dirty="0">
              <a:cs typeface="Arial"/>
            </a:endParaRPr>
          </a:p>
          <a:p>
            <a:endParaRPr lang="en-US" dirty="0"/>
          </a:p>
        </p:txBody>
      </p:sp>
      <p:sp>
        <p:nvSpPr>
          <p:cNvPr id="3" name="Title 2"/>
          <p:cNvSpPr>
            <a:spLocks noGrp="1"/>
          </p:cNvSpPr>
          <p:nvPr>
            <p:ph type="title"/>
          </p:nvPr>
        </p:nvSpPr>
        <p:spPr/>
        <p:txBody>
          <a:bodyPr>
            <a:normAutofit fontScale="90000"/>
          </a:bodyPr>
          <a:lstStyle/>
          <a:p>
            <a:r>
              <a:rPr lang="en-US" dirty="0"/>
              <a:t>Current Environment - Setting the Stage - Single Audits</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53</a:t>
            </a:fld>
            <a:endParaRPr lang="en-US" dirty="0"/>
          </a:p>
        </p:txBody>
      </p:sp>
    </p:spTree>
    <p:extLst>
      <p:ext uri="{BB962C8B-B14F-4D97-AF65-F5344CB8AC3E}">
        <p14:creationId xmlns:p14="http://schemas.microsoft.com/office/powerpoint/2010/main" val="1579577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9F19B2-83C1-40A5-8C07-C1B928A2060D}"/>
              </a:ext>
            </a:extLst>
          </p:cNvPr>
          <p:cNvSpPr>
            <a:spLocks noGrp="1"/>
          </p:cNvSpPr>
          <p:nvPr>
            <p:ph type="title"/>
          </p:nvPr>
        </p:nvSpPr>
        <p:spPr>
          <a:xfrm>
            <a:off x="255539" y="450657"/>
            <a:ext cx="8632921" cy="736646"/>
          </a:xfrm>
        </p:spPr>
        <p:txBody>
          <a:bodyPr anchor="t"/>
          <a:lstStyle/>
          <a:p>
            <a:r>
              <a:rPr lang="en-US" sz="3200" dirty="0"/>
              <a:t>Significant Stress Continues in “Single Audit” System</a:t>
            </a:r>
          </a:p>
        </p:txBody>
      </p:sp>
      <p:graphicFrame>
        <p:nvGraphicFramePr>
          <p:cNvPr id="8" name="Content Placeholder 7">
            <a:extLst>
              <a:ext uri="{FF2B5EF4-FFF2-40B4-BE49-F238E27FC236}">
                <a16:creationId xmlns:a16="http://schemas.microsoft.com/office/drawing/2014/main" id="{599CBE15-9EE7-BD2D-4A94-4F5FC23045E7}"/>
              </a:ext>
            </a:extLst>
          </p:cNvPr>
          <p:cNvGraphicFramePr>
            <a:graphicFrameLocks noGrp="1"/>
          </p:cNvGraphicFramePr>
          <p:nvPr>
            <p:ph sz="quarter" idx="14"/>
            <p:extLst>
              <p:ext uri="{D42A27DB-BD31-4B8C-83A1-F6EECF244321}">
                <p14:modId xmlns:p14="http://schemas.microsoft.com/office/powerpoint/2010/main" val="3247013612"/>
              </p:ext>
            </p:extLst>
          </p:nvPr>
        </p:nvGraphicFramePr>
        <p:xfrm>
          <a:off x="390243" y="1793684"/>
          <a:ext cx="8069725" cy="3807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e 10">
            <a:extLst>
              <a:ext uri="{FF2B5EF4-FFF2-40B4-BE49-F238E27FC236}">
                <a16:creationId xmlns:a16="http://schemas.microsoft.com/office/drawing/2014/main" id="{DBC3BC7B-B7A0-0728-78BE-7D03A8EF3DC4}"/>
              </a:ext>
            </a:extLst>
          </p:cNvPr>
          <p:cNvGraphicFramePr>
            <a:graphicFrameLocks noGrp="1"/>
          </p:cNvGraphicFramePr>
          <p:nvPr>
            <p:extLst>
              <p:ext uri="{D42A27DB-BD31-4B8C-83A1-F6EECF244321}">
                <p14:modId xmlns:p14="http://schemas.microsoft.com/office/powerpoint/2010/main" val="2441993634"/>
              </p:ext>
            </p:extLst>
          </p:nvPr>
        </p:nvGraphicFramePr>
        <p:xfrm>
          <a:off x="5188608" y="1785533"/>
          <a:ext cx="3485606" cy="2476500"/>
        </p:xfrm>
        <a:graphic>
          <a:graphicData uri="http://schemas.openxmlformats.org/drawingml/2006/table">
            <a:tbl>
              <a:tblPr firstRow="1" bandRow="1">
                <a:tableStyleId>{5C22544A-7EE6-4342-B048-85BDC9FD1C3A}</a:tableStyleId>
              </a:tblPr>
              <a:tblGrid>
                <a:gridCol w="1742803">
                  <a:extLst>
                    <a:ext uri="{9D8B030D-6E8A-4147-A177-3AD203B41FA5}">
                      <a16:colId xmlns:a16="http://schemas.microsoft.com/office/drawing/2014/main" val="38523281"/>
                    </a:ext>
                  </a:extLst>
                </a:gridCol>
                <a:gridCol w="1742803">
                  <a:extLst>
                    <a:ext uri="{9D8B030D-6E8A-4147-A177-3AD203B41FA5}">
                      <a16:colId xmlns:a16="http://schemas.microsoft.com/office/drawing/2014/main" val="249095704"/>
                    </a:ext>
                  </a:extLst>
                </a:gridCol>
              </a:tblGrid>
              <a:tr h="274320">
                <a:tc>
                  <a:txBody>
                    <a:bodyPr/>
                    <a:lstStyle/>
                    <a:p>
                      <a:r>
                        <a:rPr lang="en-US" sz="1400" dirty="0"/>
                        <a:t>Year</a:t>
                      </a:r>
                    </a:p>
                  </a:txBody>
                  <a:tcPr marL="68580" marR="68580" marT="34290" marB="34290"/>
                </a:tc>
                <a:tc>
                  <a:txBody>
                    <a:bodyPr/>
                    <a:lstStyle/>
                    <a:p>
                      <a:r>
                        <a:rPr lang="en-US" sz="1400" dirty="0"/>
                        <a:t># Single Audits* </a:t>
                      </a:r>
                    </a:p>
                  </a:txBody>
                  <a:tcPr marL="68580" marR="68580" marT="34290" marB="34290"/>
                </a:tc>
                <a:extLst>
                  <a:ext uri="{0D108BD9-81ED-4DB2-BD59-A6C34878D82A}">
                    <a16:rowId xmlns:a16="http://schemas.microsoft.com/office/drawing/2014/main" val="90937279"/>
                  </a:ext>
                </a:extLst>
              </a:tr>
              <a:tr h="274320">
                <a:tc>
                  <a:txBody>
                    <a:bodyPr/>
                    <a:lstStyle/>
                    <a:p>
                      <a:r>
                        <a:rPr lang="en-US" sz="1400" dirty="0"/>
                        <a:t>2019</a:t>
                      </a:r>
                    </a:p>
                  </a:txBody>
                  <a:tcPr marL="68580" marR="68580" marT="34290" marB="34290"/>
                </a:tc>
                <a:tc>
                  <a:txBody>
                    <a:bodyPr/>
                    <a:lstStyle/>
                    <a:p>
                      <a:r>
                        <a:rPr lang="en-US" sz="1400" dirty="0"/>
                        <a:t>37,290</a:t>
                      </a:r>
                    </a:p>
                  </a:txBody>
                  <a:tcPr marL="68580" marR="68580" marT="34290" marB="34290"/>
                </a:tc>
                <a:extLst>
                  <a:ext uri="{0D108BD9-81ED-4DB2-BD59-A6C34878D82A}">
                    <a16:rowId xmlns:a16="http://schemas.microsoft.com/office/drawing/2014/main" val="3481753056"/>
                  </a:ext>
                </a:extLst>
              </a:tr>
              <a:tr h="274320">
                <a:tc>
                  <a:txBody>
                    <a:bodyPr/>
                    <a:lstStyle/>
                    <a:p>
                      <a:r>
                        <a:rPr lang="en-US" sz="1400" dirty="0"/>
                        <a:t>2020</a:t>
                      </a:r>
                    </a:p>
                  </a:txBody>
                  <a:tcPr marL="68580" marR="68580" marT="34290" marB="34290"/>
                </a:tc>
                <a:tc>
                  <a:txBody>
                    <a:bodyPr/>
                    <a:lstStyle/>
                    <a:p>
                      <a:r>
                        <a:rPr lang="en-US" sz="1400" dirty="0"/>
                        <a:t>39,796</a:t>
                      </a:r>
                    </a:p>
                  </a:txBody>
                  <a:tcPr marL="68580" marR="68580" marT="34290" marB="34290"/>
                </a:tc>
                <a:extLst>
                  <a:ext uri="{0D108BD9-81ED-4DB2-BD59-A6C34878D82A}">
                    <a16:rowId xmlns:a16="http://schemas.microsoft.com/office/drawing/2014/main" val="1712318563"/>
                  </a:ext>
                </a:extLst>
              </a:tr>
              <a:tr h="274320">
                <a:tc>
                  <a:txBody>
                    <a:bodyPr/>
                    <a:lstStyle/>
                    <a:p>
                      <a:r>
                        <a:rPr lang="en-US" sz="1400" dirty="0"/>
                        <a:t>2021</a:t>
                      </a:r>
                    </a:p>
                  </a:txBody>
                  <a:tcPr marL="68580" marR="68580" marT="34290" marB="34290"/>
                </a:tc>
                <a:tc>
                  <a:txBody>
                    <a:bodyPr/>
                    <a:lstStyle/>
                    <a:p>
                      <a:r>
                        <a:rPr lang="en-US" sz="1400" dirty="0"/>
                        <a:t>44,027</a:t>
                      </a:r>
                    </a:p>
                  </a:txBody>
                  <a:tcPr marL="68580" marR="68580" marT="34290" marB="34290"/>
                </a:tc>
                <a:extLst>
                  <a:ext uri="{0D108BD9-81ED-4DB2-BD59-A6C34878D82A}">
                    <a16:rowId xmlns:a16="http://schemas.microsoft.com/office/drawing/2014/main" val="3290010907"/>
                  </a:ext>
                </a:extLst>
              </a:tr>
              <a:tr h="685800">
                <a:tc>
                  <a:txBody>
                    <a:bodyPr/>
                    <a:lstStyle/>
                    <a:p>
                      <a:r>
                        <a:rPr lang="en-US" sz="1400" dirty="0"/>
                        <a:t>2022 </a:t>
                      </a:r>
                    </a:p>
                  </a:txBody>
                  <a:tcPr marL="68580" marR="68580" marT="34290" marB="34290"/>
                </a:tc>
                <a:tc>
                  <a:txBody>
                    <a:bodyPr/>
                    <a:lstStyle/>
                    <a:p>
                      <a:r>
                        <a:rPr lang="en-US" sz="1400" dirty="0"/>
                        <a:t>Too early to say; likely higher than 2021 #s (as of now almost 30K already submitted)</a:t>
                      </a:r>
                    </a:p>
                  </a:txBody>
                  <a:tcPr marL="68580" marR="68580" marT="34290" marB="34290"/>
                </a:tc>
                <a:extLst>
                  <a:ext uri="{0D108BD9-81ED-4DB2-BD59-A6C34878D82A}">
                    <a16:rowId xmlns:a16="http://schemas.microsoft.com/office/drawing/2014/main" val="3947966836"/>
                  </a:ext>
                </a:extLst>
              </a:tr>
            </a:tbl>
          </a:graphicData>
        </a:graphic>
      </p:graphicFrame>
      <p:sp>
        <p:nvSpPr>
          <p:cNvPr id="11" name="TextBox 10">
            <a:extLst>
              <a:ext uri="{FF2B5EF4-FFF2-40B4-BE49-F238E27FC236}">
                <a16:creationId xmlns:a16="http://schemas.microsoft.com/office/drawing/2014/main" id="{A2B3B8A9-085C-E327-6908-F25F5E0603B0}"/>
              </a:ext>
            </a:extLst>
          </p:cNvPr>
          <p:cNvSpPr txBox="1"/>
          <p:nvPr/>
        </p:nvSpPr>
        <p:spPr>
          <a:xfrm>
            <a:off x="5278989" y="4447606"/>
            <a:ext cx="3180979" cy="1338828"/>
          </a:xfrm>
          <a:prstGeom prst="rect">
            <a:avLst/>
          </a:prstGeom>
          <a:noFill/>
        </p:spPr>
        <p:txBody>
          <a:bodyPr wrap="square" rtlCol="0">
            <a:spAutoFit/>
          </a:bodyPr>
          <a:lstStyle/>
          <a:p>
            <a:r>
              <a:rPr lang="en-US" sz="1350" dirty="0"/>
              <a:t>*</a:t>
            </a:r>
            <a:r>
              <a:rPr lang="en-US" sz="1350" b="1" dirty="0"/>
              <a:t>Above numbers do not include for-profit audits of federal funding (e.g., healthcare entities and shuttered venues) which likely would add another 10,000+ audits for 2021 and likely 2022</a:t>
            </a:r>
          </a:p>
        </p:txBody>
      </p:sp>
      <p:pic>
        <p:nvPicPr>
          <p:cNvPr id="7" name="Picture 6" descr="Logo final.jpg"/>
          <p:cNvPicPr>
            <a:picLocks noChangeAspect="1"/>
          </p:cNvPicPr>
          <p:nvPr/>
        </p:nvPicPr>
        <p:blipFill>
          <a:blip r:embed="rId8" cstate="print"/>
          <a:srcRect/>
          <a:stretch>
            <a:fillRect/>
          </a:stretch>
        </p:blipFill>
        <p:spPr bwMode="auto">
          <a:xfrm>
            <a:off x="190500" y="6070981"/>
            <a:ext cx="533400" cy="577735"/>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80FBB8BA-9C6A-4A48-A369-70FBD2FA98DA}" type="slidenum">
              <a:rPr lang="en-US" smtClean="0"/>
              <a:pPr/>
              <a:t>54</a:t>
            </a:fld>
            <a:endParaRPr lang="en-US" dirty="0"/>
          </a:p>
        </p:txBody>
      </p:sp>
    </p:spTree>
    <p:extLst>
      <p:ext uri="{BB962C8B-B14F-4D97-AF65-F5344CB8AC3E}">
        <p14:creationId xmlns:p14="http://schemas.microsoft.com/office/powerpoint/2010/main" val="2920752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Single Audit - Pandemic Funding </a:t>
            </a:r>
          </a:p>
        </p:txBody>
      </p:sp>
      <p:sp>
        <p:nvSpPr>
          <p:cNvPr id="3" name="Content Placeholder 2"/>
          <p:cNvSpPr>
            <a:spLocks noGrp="1"/>
          </p:cNvSpPr>
          <p:nvPr>
            <p:ph sz="quarter" idx="14"/>
          </p:nvPr>
        </p:nvSpPr>
        <p:spPr>
          <a:xfrm>
            <a:off x="499169" y="1276151"/>
            <a:ext cx="7772399" cy="4466167"/>
          </a:xfrm>
        </p:spPr>
        <p:txBody>
          <a:bodyPr/>
          <a:lstStyle/>
          <a:p>
            <a:r>
              <a:rPr lang="en-US" dirty="0"/>
              <a:t>Winding down, but still in play for many recipients</a:t>
            </a:r>
          </a:p>
          <a:p>
            <a:r>
              <a:rPr lang="en-US" dirty="0"/>
              <a:t>Of the pandemic funding programs still in play, the largest and most pervasive are:</a:t>
            </a:r>
          </a:p>
          <a:p>
            <a:pPr marL="342900" indent="-342900">
              <a:buFont typeface="Arial" panose="020B0604020202020204" pitchFamily="34" charset="0"/>
              <a:buChar char="•"/>
            </a:pPr>
            <a:r>
              <a:rPr lang="en-US" dirty="0"/>
              <a:t>CSLFRF</a:t>
            </a:r>
          </a:p>
          <a:p>
            <a:pPr marL="342900" indent="-342900">
              <a:buFont typeface="Arial" panose="020B0604020202020204" pitchFamily="34" charset="0"/>
              <a:buChar char="•"/>
            </a:pPr>
            <a:r>
              <a:rPr lang="en-US" dirty="0"/>
              <a:t>PRF</a:t>
            </a:r>
          </a:p>
          <a:p>
            <a:pPr marL="342900" indent="-342900">
              <a:buFont typeface="Arial" panose="020B0604020202020204" pitchFamily="34" charset="0"/>
              <a:buChar char="•"/>
            </a:pPr>
            <a:r>
              <a:rPr lang="en-US" dirty="0"/>
              <a:t>ESF </a:t>
            </a:r>
          </a:p>
          <a:p>
            <a:r>
              <a:rPr lang="en-US" dirty="0"/>
              <a:t>Auditors still need to focus on pandemic funding nuances and keep a focus on quality</a:t>
            </a:r>
          </a:p>
          <a:p>
            <a:r>
              <a:rPr lang="en-US" dirty="0"/>
              <a:t>Audits of for-profit recipients of this funding continue</a:t>
            </a:r>
          </a:p>
          <a:p>
            <a:endParaRPr lang="en-US" dirty="0"/>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fld id="{80FBB8BA-9C6A-4A48-A369-70FBD2FA98DA}" type="slidenum">
              <a:rPr lang="en-US" smtClean="0"/>
              <a:pPr/>
              <a:t>55</a:t>
            </a:fld>
            <a:endParaRPr lang="en-US" dirty="0"/>
          </a:p>
        </p:txBody>
      </p:sp>
    </p:spTree>
    <p:extLst>
      <p:ext uri="{BB962C8B-B14F-4D97-AF65-F5344CB8AC3E}">
        <p14:creationId xmlns:p14="http://schemas.microsoft.com/office/powerpoint/2010/main" val="1728107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Single Audit - Pandemic Funding Waiver Expirations</a:t>
            </a:r>
          </a:p>
        </p:txBody>
      </p:sp>
      <p:sp>
        <p:nvSpPr>
          <p:cNvPr id="3" name="Content Placeholder 2"/>
          <p:cNvSpPr>
            <a:spLocks noGrp="1"/>
          </p:cNvSpPr>
          <p:nvPr>
            <p:ph sz="quarter" idx="14"/>
          </p:nvPr>
        </p:nvSpPr>
        <p:spPr/>
        <p:txBody>
          <a:bodyPr/>
          <a:lstStyle/>
          <a:p>
            <a:r>
              <a:rPr lang="en-US" sz="2000" dirty="0"/>
              <a:t>National Emergency has ended and the Public Health Emergency ends on May 11</a:t>
            </a:r>
          </a:p>
          <a:p>
            <a:pPr marL="342900" indent="-342900">
              <a:buFont typeface="Arial" panose="020B0604020202020204" pitchFamily="34" charset="0"/>
              <a:buChar char="•"/>
            </a:pPr>
            <a:r>
              <a:rPr lang="en-US" sz="2000" dirty="0"/>
              <a:t>Many federal COVID-19 waivers were tied to these emergencies</a:t>
            </a:r>
          </a:p>
          <a:p>
            <a:r>
              <a:rPr lang="en-US" sz="2000" dirty="0"/>
              <a:t>The result?  Previous waivers provided to recipients for certain compliance requirements have expired or will expire soon</a:t>
            </a:r>
          </a:p>
          <a:p>
            <a:pPr marL="342900" indent="-342900">
              <a:buFont typeface="Arial" panose="020B0604020202020204" pitchFamily="34" charset="0"/>
              <a:buChar char="•"/>
            </a:pPr>
            <a:r>
              <a:rPr lang="en-US" sz="2000" dirty="0"/>
              <a:t>For example, HHS healthcare-related, USDA nutrition-related, HUD housing related, ED SFA</a:t>
            </a:r>
          </a:p>
          <a:p>
            <a:r>
              <a:rPr lang="en-US" sz="2000" dirty="0"/>
              <a:t>Be alert to guidance issued by agencies on expiring waivers since will impact single audit testing</a:t>
            </a:r>
          </a:p>
          <a:p>
            <a:endParaRPr lang="en-US" sz="2000" dirty="0"/>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fld id="{80FBB8BA-9C6A-4A48-A369-70FBD2FA98DA}" type="slidenum">
              <a:rPr lang="en-US" smtClean="0"/>
              <a:pPr/>
              <a:t>56</a:t>
            </a:fld>
            <a:endParaRPr lang="en-US" dirty="0"/>
          </a:p>
        </p:txBody>
      </p:sp>
    </p:spTree>
    <p:extLst>
      <p:ext uri="{BB962C8B-B14F-4D97-AF65-F5344CB8AC3E}">
        <p14:creationId xmlns:p14="http://schemas.microsoft.com/office/powerpoint/2010/main" val="4054591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C71D9-FE82-49E3-96F7-3A0C401D1EBE}"/>
              </a:ext>
            </a:extLst>
          </p:cNvPr>
          <p:cNvSpPr>
            <a:spLocks noGrp="1"/>
          </p:cNvSpPr>
          <p:nvPr>
            <p:ph type="title"/>
          </p:nvPr>
        </p:nvSpPr>
        <p:spPr>
          <a:xfrm>
            <a:off x="668641" y="1004127"/>
            <a:ext cx="6674065" cy="572362"/>
          </a:xfrm>
        </p:spPr>
        <p:txBody>
          <a:bodyPr/>
          <a:lstStyle/>
          <a:p>
            <a:r>
              <a:rPr lang="en-US" sz="2600" dirty="0"/>
              <a:t>Background on the Infrastructure Investment and Jobs Act </a:t>
            </a:r>
          </a:p>
        </p:txBody>
      </p:sp>
      <p:sp>
        <p:nvSpPr>
          <p:cNvPr id="6" name="Rectangle 357">
            <a:extLst>
              <a:ext uri="{FF2B5EF4-FFF2-40B4-BE49-F238E27FC236}">
                <a16:creationId xmlns:a16="http://schemas.microsoft.com/office/drawing/2014/main" id="{5D466AF1-D419-4E84-A188-3658C407A933}"/>
              </a:ext>
            </a:extLst>
          </p:cNvPr>
          <p:cNvSpPr>
            <a:spLocks noChangeArrowheads="1"/>
          </p:cNvSpPr>
          <p:nvPr/>
        </p:nvSpPr>
        <p:spPr bwMode="auto">
          <a:xfrm>
            <a:off x="738475" y="2093024"/>
            <a:ext cx="1849388" cy="1905028"/>
          </a:xfrm>
          <a:prstGeom prst="rect">
            <a:avLst/>
          </a:prstGeom>
          <a:solidFill>
            <a:srgbClr val="00338D"/>
          </a:solidFill>
          <a:ln>
            <a:noFill/>
          </a:ln>
        </p:spPr>
        <p:txBody>
          <a:bodyPr vert="horz" wrap="square" lIns="68580" tIns="34290" rIns="68580" bIns="34290" numCol="1" anchor="t" anchorCtr="0" compatLnSpc="1">
            <a:prstTxWarp prst="textNoShape">
              <a:avLst/>
            </a:prstTxWarp>
          </a:bodyPr>
          <a:lstStyle/>
          <a:p>
            <a:endParaRPr lang="en-US" sz="1350" dirty="0">
              <a:solidFill>
                <a:schemeClr val="bg1"/>
              </a:solidFill>
            </a:endParaRPr>
          </a:p>
          <a:p>
            <a:pPr algn="ctr"/>
            <a:r>
              <a:rPr lang="en-US" sz="1350" dirty="0">
                <a:solidFill>
                  <a:schemeClr val="bg1"/>
                </a:solidFill>
              </a:rPr>
              <a:t>Authorized $1.2 trillion for spending </a:t>
            </a:r>
          </a:p>
        </p:txBody>
      </p:sp>
      <p:sp>
        <p:nvSpPr>
          <p:cNvPr id="8" name="Rectangle 324">
            <a:extLst>
              <a:ext uri="{FF2B5EF4-FFF2-40B4-BE49-F238E27FC236}">
                <a16:creationId xmlns:a16="http://schemas.microsoft.com/office/drawing/2014/main" id="{CD22E871-96BE-4732-8420-05A0B19010B1}"/>
              </a:ext>
            </a:extLst>
          </p:cNvPr>
          <p:cNvSpPr>
            <a:spLocks noChangeArrowheads="1"/>
          </p:cNvSpPr>
          <p:nvPr/>
        </p:nvSpPr>
        <p:spPr bwMode="auto">
          <a:xfrm>
            <a:off x="2699583" y="2099696"/>
            <a:ext cx="1908920" cy="1905028"/>
          </a:xfrm>
          <a:prstGeom prst="rect">
            <a:avLst/>
          </a:prstGeom>
          <a:solidFill>
            <a:srgbClr val="005EB8"/>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bg1"/>
              </a:solidFill>
            </a:endParaRPr>
          </a:p>
          <a:p>
            <a:pPr algn="ctr"/>
            <a:r>
              <a:rPr lang="en-US" sz="1350" dirty="0">
                <a:solidFill>
                  <a:schemeClr val="bg1"/>
                </a:solidFill>
              </a:rPr>
              <a:t>Signed into law by President Biden on </a:t>
            </a:r>
            <a:r>
              <a:rPr lang="en-US" sz="1350" dirty="0">
                <a:solidFill>
                  <a:schemeClr val="bg1"/>
                </a:solidFill>
                <a:latin typeface="Arial"/>
              </a:rPr>
              <a:t>November 15, 2021</a:t>
            </a:r>
          </a:p>
          <a:p>
            <a:endParaRPr lang="en-US" sz="1350" dirty="0"/>
          </a:p>
        </p:txBody>
      </p:sp>
      <p:sp>
        <p:nvSpPr>
          <p:cNvPr id="4" name="TextBox 3">
            <a:extLst>
              <a:ext uri="{FF2B5EF4-FFF2-40B4-BE49-F238E27FC236}">
                <a16:creationId xmlns:a16="http://schemas.microsoft.com/office/drawing/2014/main" id="{FCAF450D-EFAF-45B0-824F-86A9546A54B3}"/>
              </a:ext>
            </a:extLst>
          </p:cNvPr>
          <p:cNvSpPr txBox="1"/>
          <p:nvPr/>
        </p:nvSpPr>
        <p:spPr>
          <a:xfrm>
            <a:off x="2718142" y="3319098"/>
            <a:ext cx="34289" cy="34289"/>
          </a:xfrm>
          <a:prstGeom prst="rect">
            <a:avLst/>
          </a:prstGeom>
        </p:spPr>
        <p:txBody>
          <a:bodyPr vert="horz" wrap="square" lIns="0" tIns="0" rIns="0" bIns="0" rtlCol="0" anchor="t" anchorCtr="0">
            <a:noAutofit/>
          </a:bodyPr>
          <a:lstStyle/>
          <a:p>
            <a:pPr>
              <a:spcAft>
                <a:spcPts val="450"/>
              </a:spcAft>
            </a:pPr>
            <a:endParaRPr lang="en-US" sz="1125" b="1">
              <a:solidFill>
                <a:schemeClr val="tx2"/>
              </a:solidFill>
            </a:endParaRPr>
          </a:p>
        </p:txBody>
      </p:sp>
      <p:sp>
        <p:nvSpPr>
          <p:cNvPr id="9" name="TextBox 8">
            <a:extLst>
              <a:ext uri="{FF2B5EF4-FFF2-40B4-BE49-F238E27FC236}">
                <a16:creationId xmlns:a16="http://schemas.microsoft.com/office/drawing/2014/main" id="{C711D5FD-5BF4-4EB0-BE65-47313504585A}"/>
              </a:ext>
            </a:extLst>
          </p:cNvPr>
          <p:cNvSpPr txBox="1"/>
          <p:nvPr/>
        </p:nvSpPr>
        <p:spPr>
          <a:xfrm>
            <a:off x="2718141" y="3319098"/>
            <a:ext cx="828090" cy="943707"/>
          </a:xfrm>
          <a:prstGeom prst="rect">
            <a:avLst/>
          </a:prstGeom>
        </p:spPr>
        <p:txBody>
          <a:bodyPr vert="horz" wrap="square" lIns="0" tIns="0" rIns="0" bIns="0" rtlCol="0" anchor="t" anchorCtr="0">
            <a:noAutofit/>
          </a:bodyPr>
          <a:lstStyle/>
          <a:p>
            <a:pPr>
              <a:spcAft>
                <a:spcPts val="450"/>
              </a:spcAft>
            </a:pPr>
            <a:endParaRPr lang="en-US" sz="1125" b="1">
              <a:solidFill>
                <a:schemeClr val="tx2"/>
              </a:solidFill>
            </a:endParaRPr>
          </a:p>
        </p:txBody>
      </p:sp>
      <p:sp>
        <p:nvSpPr>
          <p:cNvPr id="10" name="Rectangle 546">
            <a:extLst>
              <a:ext uri="{FF2B5EF4-FFF2-40B4-BE49-F238E27FC236}">
                <a16:creationId xmlns:a16="http://schemas.microsoft.com/office/drawing/2014/main" id="{3FDEFCA2-EEB8-491C-A7A6-D7DBD73F3686}"/>
              </a:ext>
            </a:extLst>
          </p:cNvPr>
          <p:cNvSpPr>
            <a:spLocks noChangeArrowheads="1"/>
          </p:cNvSpPr>
          <p:nvPr/>
        </p:nvSpPr>
        <p:spPr bwMode="auto">
          <a:xfrm>
            <a:off x="4791131" y="2099696"/>
            <a:ext cx="1908884" cy="1905028"/>
          </a:xfrm>
          <a:prstGeom prst="rect">
            <a:avLst/>
          </a:prstGeom>
          <a:solidFill>
            <a:srgbClr val="0091DA"/>
          </a:solidFill>
          <a:ln>
            <a:noFill/>
          </a:ln>
        </p:spPr>
        <p:txBody>
          <a:bodyPr vert="horz" wrap="square" lIns="68580" tIns="34290" rIns="68580" bIns="34290" numCol="1" anchor="t" anchorCtr="0" compatLnSpc="1">
            <a:prstTxWarp prst="textNoShape">
              <a:avLst/>
            </a:prstTxWarp>
          </a:bodyPr>
          <a:lstStyle/>
          <a:p>
            <a:pPr algn="ctr"/>
            <a:r>
              <a:rPr lang="en-US" sz="1350" dirty="0">
                <a:solidFill>
                  <a:schemeClr val="bg1"/>
                </a:solidFill>
                <a:latin typeface="Arial"/>
              </a:rPr>
              <a:t>Over $550 billion designated for ‘new’ federal programs for transportation, infrastructure, and broadband </a:t>
            </a:r>
          </a:p>
          <a:p>
            <a:endParaRPr lang="en-US" sz="1350" dirty="0"/>
          </a:p>
        </p:txBody>
      </p:sp>
      <p:sp>
        <p:nvSpPr>
          <p:cNvPr id="11" name="Rectangle 282">
            <a:extLst>
              <a:ext uri="{FF2B5EF4-FFF2-40B4-BE49-F238E27FC236}">
                <a16:creationId xmlns:a16="http://schemas.microsoft.com/office/drawing/2014/main" id="{9FDDA78A-E76B-4F18-B1BD-821CDDCAB835}"/>
              </a:ext>
            </a:extLst>
          </p:cNvPr>
          <p:cNvSpPr>
            <a:spLocks noChangeArrowheads="1"/>
          </p:cNvSpPr>
          <p:nvPr/>
        </p:nvSpPr>
        <p:spPr bwMode="auto">
          <a:xfrm>
            <a:off x="659930" y="4280037"/>
            <a:ext cx="8054648" cy="572363"/>
          </a:xfrm>
          <a:prstGeom prst="rect">
            <a:avLst/>
          </a:prstGeom>
          <a:solidFill>
            <a:schemeClr val="tx1"/>
          </a:solidFill>
          <a:ln>
            <a:noFill/>
          </a:ln>
        </p:spPr>
        <p:txBody>
          <a:bodyPr vert="horz" wrap="square" lIns="68580" tIns="34290" rIns="68580" bIns="34290" numCol="1" anchor="t" anchorCtr="0" compatLnSpc="1">
            <a:prstTxWarp prst="textNoShape">
              <a:avLst/>
            </a:prstTxWarp>
          </a:bodyPr>
          <a:lstStyle/>
          <a:p>
            <a:pPr algn="ctr"/>
            <a:r>
              <a:rPr lang="en-US" sz="1350" dirty="0">
                <a:solidFill>
                  <a:schemeClr val="bg1"/>
                </a:solidFill>
                <a:latin typeface="Arial"/>
              </a:rPr>
              <a:t>Probable that significant amounts of this federal funding will either be passed through States or received directly by both non-federal entities and for-profit entities</a:t>
            </a:r>
            <a:endParaRPr lang="en-US" sz="1350" dirty="0"/>
          </a:p>
        </p:txBody>
      </p:sp>
      <p:sp>
        <p:nvSpPr>
          <p:cNvPr id="12" name="Rectangle 214">
            <a:extLst>
              <a:ext uri="{FF2B5EF4-FFF2-40B4-BE49-F238E27FC236}">
                <a16:creationId xmlns:a16="http://schemas.microsoft.com/office/drawing/2014/main" id="{0BEDCE6D-8DC3-47DF-A23D-463F53C55A80}"/>
              </a:ext>
            </a:extLst>
          </p:cNvPr>
          <p:cNvSpPr>
            <a:spLocks noChangeArrowheads="1"/>
          </p:cNvSpPr>
          <p:nvPr/>
        </p:nvSpPr>
        <p:spPr bwMode="auto">
          <a:xfrm>
            <a:off x="6828511" y="2093024"/>
            <a:ext cx="1822367" cy="1864522"/>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1350" dirty="0">
              <a:solidFill>
                <a:schemeClr val="bg1"/>
              </a:solidFill>
              <a:latin typeface="Arial"/>
            </a:endParaRPr>
          </a:p>
          <a:p>
            <a:pPr algn="ctr"/>
            <a:r>
              <a:rPr lang="en-US" sz="1350" dirty="0">
                <a:solidFill>
                  <a:schemeClr val="bg1"/>
                </a:solidFill>
                <a:latin typeface="Arial"/>
              </a:rPr>
              <a:t>Each of the federal programs resulting from the IIJA have unique aspects</a:t>
            </a:r>
            <a:endParaRPr lang="en-US" sz="1350" baseline="-25000" dirty="0">
              <a:solidFill>
                <a:schemeClr val="bg1"/>
              </a:solidFill>
            </a:endParaRPr>
          </a:p>
        </p:txBody>
      </p:sp>
      <p:grpSp>
        <p:nvGrpSpPr>
          <p:cNvPr id="13" name="Group 12">
            <a:extLst>
              <a:ext uri="{FF2B5EF4-FFF2-40B4-BE49-F238E27FC236}">
                <a16:creationId xmlns:a16="http://schemas.microsoft.com/office/drawing/2014/main" id="{7A44528F-B7BA-469B-B857-1377B4801B6C}"/>
              </a:ext>
            </a:extLst>
          </p:cNvPr>
          <p:cNvGrpSpPr/>
          <p:nvPr/>
        </p:nvGrpSpPr>
        <p:grpSpPr>
          <a:xfrm>
            <a:off x="1459966" y="3336241"/>
            <a:ext cx="379809" cy="409576"/>
            <a:chOff x="3268242" y="2700338"/>
            <a:chExt cx="506412" cy="546101"/>
          </a:xfrm>
        </p:grpSpPr>
        <p:sp>
          <p:nvSpPr>
            <p:cNvPr id="14" name="Freeform 275">
              <a:extLst>
                <a:ext uri="{FF2B5EF4-FFF2-40B4-BE49-F238E27FC236}">
                  <a16:creationId xmlns:a16="http://schemas.microsoft.com/office/drawing/2014/main" id="{FFC331F4-6AD1-48DC-9EE8-8F723ECDDB4E}"/>
                </a:ext>
              </a:extLst>
            </p:cNvPr>
            <p:cNvSpPr>
              <a:spLocks noEditPoints="1"/>
            </p:cNvSpPr>
            <p:nvPr/>
          </p:nvSpPr>
          <p:spPr bwMode="auto">
            <a:xfrm>
              <a:off x="3412704" y="2700338"/>
              <a:ext cx="230187" cy="217488"/>
            </a:xfrm>
            <a:custGeom>
              <a:avLst/>
              <a:gdLst>
                <a:gd name="T0" fmla="*/ 145 w 145"/>
                <a:gd name="T1" fmla="*/ 54 h 137"/>
                <a:gd name="T2" fmla="*/ 95 w 145"/>
                <a:gd name="T3" fmla="*/ 45 h 137"/>
                <a:gd name="T4" fmla="*/ 71 w 145"/>
                <a:gd name="T5" fmla="*/ 0 h 137"/>
                <a:gd name="T6" fmla="*/ 52 w 145"/>
                <a:gd name="T7" fmla="*/ 45 h 137"/>
                <a:gd name="T8" fmla="*/ 0 w 145"/>
                <a:gd name="T9" fmla="*/ 54 h 137"/>
                <a:gd name="T10" fmla="*/ 38 w 145"/>
                <a:gd name="T11" fmla="*/ 87 h 137"/>
                <a:gd name="T12" fmla="*/ 28 w 145"/>
                <a:gd name="T13" fmla="*/ 137 h 137"/>
                <a:gd name="T14" fmla="*/ 71 w 145"/>
                <a:gd name="T15" fmla="*/ 113 h 137"/>
                <a:gd name="T16" fmla="*/ 116 w 145"/>
                <a:gd name="T17" fmla="*/ 137 h 137"/>
                <a:gd name="T18" fmla="*/ 109 w 145"/>
                <a:gd name="T19" fmla="*/ 87 h 137"/>
                <a:gd name="T20" fmla="*/ 145 w 145"/>
                <a:gd name="T21" fmla="*/ 54 h 137"/>
                <a:gd name="T22" fmla="*/ 145 w 145"/>
                <a:gd name="T23" fmla="*/ 54 h 137"/>
                <a:gd name="T24" fmla="*/ 145 w 145"/>
                <a:gd name="T25" fmla="*/ 54 h 137"/>
                <a:gd name="T26" fmla="*/ 71 w 145"/>
                <a:gd name="T27" fmla="*/ 102 h 137"/>
                <a:gd name="T28" fmla="*/ 42 w 145"/>
                <a:gd name="T29" fmla="*/ 116 h 137"/>
                <a:gd name="T30" fmla="*/ 50 w 145"/>
                <a:gd name="T31" fmla="*/ 83 h 137"/>
                <a:gd name="T32" fmla="*/ 26 w 145"/>
                <a:gd name="T33" fmla="*/ 61 h 137"/>
                <a:gd name="T34" fmla="*/ 59 w 145"/>
                <a:gd name="T35" fmla="*/ 57 h 137"/>
                <a:gd name="T36" fmla="*/ 71 w 145"/>
                <a:gd name="T37" fmla="*/ 28 h 137"/>
                <a:gd name="T38" fmla="*/ 88 w 145"/>
                <a:gd name="T39" fmla="*/ 57 h 137"/>
                <a:gd name="T40" fmla="*/ 119 w 145"/>
                <a:gd name="T41" fmla="*/ 61 h 137"/>
                <a:gd name="T42" fmla="*/ 95 w 145"/>
                <a:gd name="T43" fmla="*/ 83 h 137"/>
                <a:gd name="T44" fmla="*/ 100 w 145"/>
                <a:gd name="T45" fmla="*/ 116 h 137"/>
                <a:gd name="T46" fmla="*/ 71 w 145"/>
                <a:gd name="T47" fmla="*/ 102 h 137"/>
                <a:gd name="T48" fmla="*/ 71 w 145"/>
                <a:gd name="T49" fmla="*/ 102 h 137"/>
                <a:gd name="T50" fmla="*/ 71 w 145"/>
                <a:gd name="T51" fmla="*/ 10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37">
                  <a:moveTo>
                    <a:pt x="145" y="54"/>
                  </a:moveTo>
                  <a:lnTo>
                    <a:pt x="95" y="45"/>
                  </a:lnTo>
                  <a:lnTo>
                    <a:pt x="71" y="0"/>
                  </a:lnTo>
                  <a:lnTo>
                    <a:pt x="52" y="45"/>
                  </a:lnTo>
                  <a:lnTo>
                    <a:pt x="0" y="54"/>
                  </a:lnTo>
                  <a:lnTo>
                    <a:pt x="38" y="87"/>
                  </a:lnTo>
                  <a:lnTo>
                    <a:pt x="28" y="137"/>
                  </a:lnTo>
                  <a:lnTo>
                    <a:pt x="71" y="113"/>
                  </a:lnTo>
                  <a:lnTo>
                    <a:pt x="116" y="137"/>
                  </a:lnTo>
                  <a:lnTo>
                    <a:pt x="109" y="87"/>
                  </a:lnTo>
                  <a:lnTo>
                    <a:pt x="145" y="54"/>
                  </a:lnTo>
                  <a:lnTo>
                    <a:pt x="145" y="54"/>
                  </a:lnTo>
                  <a:lnTo>
                    <a:pt x="145" y="54"/>
                  </a:lnTo>
                  <a:close/>
                  <a:moveTo>
                    <a:pt x="71" y="102"/>
                  </a:moveTo>
                  <a:lnTo>
                    <a:pt x="42" y="116"/>
                  </a:lnTo>
                  <a:lnTo>
                    <a:pt x="50" y="83"/>
                  </a:lnTo>
                  <a:lnTo>
                    <a:pt x="26" y="61"/>
                  </a:lnTo>
                  <a:lnTo>
                    <a:pt x="59" y="57"/>
                  </a:lnTo>
                  <a:lnTo>
                    <a:pt x="71" y="28"/>
                  </a:lnTo>
                  <a:lnTo>
                    <a:pt x="88" y="57"/>
                  </a:lnTo>
                  <a:lnTo>
                    <a:pt x="119" y="61"/>
                  </a:lnTo>
                  <a:lnTo>
                    <a:pt x="95" y="83"/>
                  </a:lnTo>
                  <a:lnTo>
                    <a:pt x="100" y="116"/>
                  </a:lnTo>
                  <a:lnTo>
                    <a:pt x="71" y="102"/>
                  </a:lnTo>
                  <a:lnTo>
                    <a:pt x="71" y="102"/>
                  </a:lnTo>
                  <a:lnTo>
                    <a:pt x="71"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aseline="-25000"/>
            </a:p>
          </p:txBody>
        </p:sp>
        <p:sp>
          <p:nvSpPr>
            <p:cNvPr id="15" name="Freeform 276">
              <a:extLst>
                <a:ext uri="{FF2B5EF4-FFF2-40B4-BE49-F238E27FC236}">
                  <a16:creationId xmlns:a16="http://schemas.microsoft.com/office/drawing/2014/main" id="{10600774-9CDC-423F-B699-0E47893256D8}"/>
                </a:ext>
              </a:extLst>
            </p:cNvPr>
            <p:cNvSpPr>
              <a:spLocks noEditPoints="1"/>
            </p:cNvSpPr>
            <p:nvPr/>
          </p:nvSpPr>
          <p:spPr bwMode="auto">
            <a:xfrm>
              <a:off x="3352379" y="2936876"/>
              <a:ext cx="350837" cy="309563"/>
            </a:xfrm>
            <a:custGeom>
              <a:avLst/>
              <a:gdLst>
                <a:gd name="T0" fmla="*/ 90 w 93"/>
                <a:gd name="T1" fmla="*/ 46 h 82"/>
                <a:gd name="T2" fmla="*/ 82 w 93"/>
                <a:gd name="T3" fmla="*/ 3 h 82"/>
                <a:gd name="T4" fmla="*/ 41 w 93"/>
                <a:gd name="T5" fmla="*/ 0 h 82"/>
                <a:gd name="T6" fmla="*/ 12 w 93"/>
                <a:gd name="T7" fmla="*/ 0 h 82"/>
                <a:gd name="T8" fmla="*/ 0 w 93"/>
                <a:gd name="T9" fmla="*/ 42 h 82"/>
                <a:gd name="T10" fmla="*/ 7 w 93"/>
                <a:gd name="T11" fmla="*/ 49 h 82"/>
                <a:gd name="T12" fmla="*/ 6 w 93"/>
                <a:gd name="T13" fmla="*/ 59 h 82"/>
                <a:gd name="T14" fmla="*/ 15 w 93"/>
                <a:gd name="T15" fmla="*/ 67 h 82"/>
                <a:gd name="T16" fmla="*/ 24 w 93"/>
                <a:gd name="T17" fmla="*/ 74 h 82"/>
                <a:gd name="T18" fmla="*/ 33 w 93"/>
                <a:gd name="T19" fmla="*/ 80 h 82"/>
                <a:gd name="T20" fmla="*/ 43 w 93"/>
                <a:gd name="T21" fmla="*/ 77 h 82"/>
                <a:gd name="T22" fmla="*/ 46 w 93"/>
                <a:gd name="T23" fmla="*/ 78 h 82"/>
                <a:gd name="T24" fmla="*/ 52 w 93"/>
                <a:gd name="T25" fmla="*/ 81 h 82"/>
                <a:gd name="T26" fmla="*/ 60 w 93"/>
                <a:gd name="T27" fmla="*/ 74 h 82"/>
                <a:gd name="T28" fmla="*/ 62 w 93"/>
                <a:gd name="T29" fmla="*/ 75 h 82"/>
                <a:gd name="T30" fmla="*/ 70 w 93"/>
                <a:gd name="T31" fmla="*/ 69 h 82"/>
                <a:gd name="T32" fmla="*/ 74 w 93"/>
                <a:gd name="T33" fmla="*/ 70 h 82"/>
                <a:gd name="T34" fmla="*/ 82 w 93"/>
                <a:gd name="T35" fmla="*/ 64 h 82"/>
                <a:gd name="T36" fmla="*/ 89 w 93"/>
                <a:gd name="T37" fmla="*/ 63 h 82"/>
                <a:gd name="T38" fmla="*/ 87 w 93"/>
                <a:gd name="T39" fmla="*/ 48 h 82"/>
                <a:gd name="T40" fmla="*/ 86 w 93"/>
                <a:gd name="T41" fmla="*/ 60 h 82"/>
                <a:gd name="T42" fmla="*/ 70 w 93"/>
                <a:gd name="T43" fmla="*/ 44 h 82"/>
                <a:gd name="T44" fmla="*/ 78 w 93"/>
                <a:gd name="T45" fmla="*/ 61 h 82"/>
                <a:gd name="T46" fmla="*/ 74 w 93"/>
                <a:gd name="T47" fmla="*/ 66 h 82"/>
                <a:gd name="T48" fmla="*/ 60 w 93"/>
                <a:gd name="T49" fmla="*/ 51 h 82"/>
                <a:gd name="T50" fmla="*/ 65 w 93"/>
                <a:gd name="T51" fmla="*/ 64 h 82"/>
                <a:gd name="T52" fmla="*/ 65 w 93"/>
                <a:gd name="T53" fmla="*/ 70 h 82"/>
                <a:gd name="T54" fmla="*/ 60 w 93"/>
                <a:gd name="T55" fmla="*/ 70 h 82"/>
                <a:gd name="T56" fmla="*/ 45 w 93"/>
                <a:gd name="T57" fmla="*/ 60 h 82"/>
                <a:gd name="T58" fmla="*/ 56 w 93"/>
                <a:gd name="T59" fmla="*/ 73 h 82"/>
                <a:gd name="T60" fmla="*/ 52 w 93"/>
                <a:gd name="T61" fmla="*/ 77 h 82"/>
                <a:gd name="T62" fmla="*/ 45 w 93"/>
                <a:gd name="T63" fmla="*/ 73 h 82"/>
                <a:gd name="T64" fmla="*/ 37 w 93"/>
                <a:gd name="T65" fmla="*/ 67 h 82"/>
                <a:gd name="T66" fmla="*/ 36 w 93"/>
                <a:gd name="T67" fmla="*/ 62 h 82"/>
                <a:gd name="T68" fmla="*/ 30 w 93"/>
                <a:gd name="T69" fmla="*/ 61 h 82"/>
                <a:gd name="T70" fmla="*/ 27 w 93"/>
                <a:gd name="T71" fmla="*/ 54 h 82"/>
                <a:gd name="T72" fmla="*/ 19 w 93"/>
                <a:gd name="T73" fmla="*/ 53 h 82"/>
                <a:gd name="T74" fmla="*/ 10 w 93"/>
                <a:gd name="T75" fmla="*/ 46 h 82"/>
                <a:gd name="T76" fmla="*/ 13 w 93"/>
                <a:gd name="T77" fmla="*/ 4 h 82"/>
                <a:gd name="T78" fmla="*/ 21 w 93"/>
                <a:gd name="T79" fmla="*/ 34 h 82"/>
                <a:gd name="T80" fmla="*/ 42 w 93"/>
                <a:gd name="T81" fmla="*/ 19 h 82"/>
                <a:gd name="T82" fmla="*/ 67 w 93"/>
                <a:gd name="T83" fmla="*/ 33 h 82"/>
                <a:gd name="T84" fmla="*/ 86 w 93"/>
                <a:gd name="T8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82">
                  <a:moveTo>
                    <a:pt x="87" y="48"/>
                  </a:moveTo>
                  <a:cubicBezTo>
                    <a:pt x="90" y="46"/>
                    <a:pt x="90" y="46"/>
                    <a:pt x="90" y="46"/>
                  </a:cubicBezTo>
                  <a:cubicBezTo>
                    <a:pt x="92" y="45"/>
                    <a:pt x="93" y="43"/>
                    <a:pt x="92" y="41"/>
                  </a:cubicBezTo>
                  <a:cubicBezTo>
                    <a:pt x="82" y="3"/>
                    <a:pt x="82" y="3"/>
                    <a:pt x="82" y="3"/>
                  </a:cubicBezTo>
                  <a:cubicBezTo>
                    <a:pt x="82" y="1"/>
                    <a:pt x="80" y="0"/>
                    <a:pt x="78" y="0"/>
                  </a:cubicBezTo>
                  <a:cubicBezTo>
                    <a:pt x="41" y="0"/>
                    <a:pt x="41" y="0"/>
                    <a:pt x="41" y="0"/>
                  </a:cubicBezTo>
                  <a:cubicBezTo>
                    <a:pt x="35" y="0"/>
                    <a:pt x="35" y="0"/>
                    <a:pt x="35" y="0"/>
                  </a:cubicBezTo>
                  <a:cubicBezTo>
                    <a:pt x="12" y="0"/>
                    <a:pt x="12" y="0"/>
                    <a:pt x="12" y="0"/>
                  </a:cubicBezTo>
                  <a:cubicBezTo>
                    <a:pt x="11" y="0"/>
                    <a:pt x="10" y="1"/>
                    <a:pt x="10" y="2"/>
                  </a:cubicBezTo>
                  <a:cubicBezTo>
                    <a:pt x="0" y="42"/>
                    <a:pt x="0" y="42"/>
                    <a:pt x="0" y="42"/>
                  </a:cubicBezTo>
                  <a:cubicBezTo>
                    <a:pt x="0" y="43"/>
                    <a:pt x="0" y="44"/>
                    <a:pt x="1" y="44"/>
                  </a:cubicBezTo>
                  <a:cubicBezTo>
                    <a:pt x="1" y="44"/>
                    <a:pt x="3" y="46"/>
                    <a:pt x="7" y="49"/>
                  </a:cubicBezTo>
                  <a:cubicBezTo>
                    <a:pt x="6" y="50"/>
                    <a:pt x="6" y="50"/>
                    <a:pt x="6" y="50"/>
                  </a:cubicBezTo>
                  <a:cubicBezTo>
                    <a:pt x="3" y="52"/>
                    <a:pt x="3" y="56"/>
                    <a:pt x="6" y="59"/>
                  </a:cubicBezTo>
                  <a:cubicBezTo>
                    <a:pt x="8" y="61"/>
                    <a:pt x="12" y="61"/>
                    <a:pt x="14" y="59"/>
                  </a:cubicBezTo>
                  <a:cubicBezTo>
                    <a:pt x="12" y="62"/>
                    <a:pt x="12" y="65"/>
                    <a:pt x="15" y="67"/>
                  </a:cubicBezTo>
                  <a:cubicBezTo>
                    <a:pt x="17" y="69"/>
                    <a:pt x="20" y="70"/>
                    <a:pt x="23" y="68"/>
                  </a:cubicBezTo>
                  <a:cubicBezTo>
                    <a:pt x="22" y="70"/>
                    <a:pt x="23" y="72"/>
                    <a:pt x="24" y="74"/>
                  </a:cubicBezTo>
                  <a:cubicBezTo>
                    <a:pt x="26" y="76"/>
                    <a:pt x="30" y="76"/>
                    <a:pt x="32" y="74"/>
                  </a:cubicBezTo>
                  <a:cubicBezTo>
                    <a:pt x="31" y="76"/>
                    <a:pt x="32" y="78"/>
                    <a:pt x="33" y="80"/>
                  </a:cubicBezTo>
                  <a:cubicBezTo>
                    <a:pt x="36" y="82"/>
                    <a:pt x="38" y="82"/>
                    <a:pt x="41" y="79"/>
                  </a:cubicBezTo>
                  <a:cubicBezTo>
                    <a:pt x="43" y="77"/>
                    <a:pt x="43" y="77"/>
                    <a:pt x="43" y="77"/>
                  </a:cubicBezTo>
                  <a:cubicBezTo>
                    <a:pt x="43" y="77"/>
                    <a:pt x="44" y="77"/>
                    <a:pt x="44" y="76"/>
                  </a:cubicBezTo>
                  <a:cubicBezTo>
                    <a:pt x="45" y="77"/>
                    <a:pt x="46" y="78"/>
                    <a:pt x="46" y="78"/>
                  </a:cubicBezTo>
                  <a:cubicBezTo>
                    <a:pt x="50" y="80"/>
                    <a:pt x="51" y="81"/>
                    <a:pt x="51" y="81"/>
                  </a:cubicBezTo>
                  <a:cubicBezTo>
                    <a:pt x="52" y="81"/>
                    <a:pt x="52" y="81"/>
                    <a:pt x="52" y="81"/>
                  </a:cubicBezTo>
                  <a:cubicBezTo>
                    <a:pt x="54" y="81"/>
                    <a:pt x="56" y="80"/>
                    <a:pt x="57" y="79"/>
                  </a:cubicBezTo>
                  <a:cubicBezTo>
                    <a:pt x="59" y="78"/>
                    <a:pt x="59" y="76"/>
                    <a:pt x="60" y="74"/>
                  </a:cubicBezTo>
                  <a:cubicBezTo>
                    <a:pt x="60" y="75"/>
                    <a:pt x="61" y="75"/>
                    <a:pt x="62" y="75"/>
                  </a:cubicBezTo>
                  <a:cubicBezTo>
                    <a:pt x="62" y="75"/>
                    <a:pt x="62" y="75"/>
                    <a:pt x="62" y="75"/>
                  </a:cubicBezTo>
                  <a:cubicBezTo>
                    <a:pt x="64" y="75"/>
                    <a:pt x="66" y="74"/>
                    <a:pt x="68" y="73"/>
                  </a:cubicBezTo>
                  <a:cubicBezTo>
                    <a:pt x="69" y="72"/>
                    <a:pt x="70" y="70"/>
                    <a:pt x="70" y="69"/>
                  </a:cubicBezTo>
                  <a:cubicBezTo>
                    <a:pt x="71" y="69"/>
                    <a:pt x="72" y="70"/>
                    <a:pt x="74" y="70"/>
                  </a:cubicBezTo>
                  <a:cubicBezTo>
                    <a:pt x="74" y="70"/>
                    <a:pt x="74" y="70"/>
                    <a:pt x="74" y="70"/>
                  </a:cubicBezTo>
                  <a:cubicBezTo>
                    <a:pt x="76" y="70"/>
                    <a:pt x="78" y="69"/>
                    <a:pt x="79" y="68"/>
                  </a:cubicBezTo>
                  <a:cubicBezTo>
                    <a:pt x="81" y="67"/>
                    <a:pt x="82" y="65"/>
                    <a:pt x="82" y="64"/>
                  </a:cubicBezTo>
                  <a:cubicBezTo>
                    <a:pt x="83" y="64"/>
                    <a:pt x="84" y="65"/>
                    <a:pt x="84" y="65"/>
                  </a:cubicBezTo>
                  <a:cubicBezTo>
                    <a:pt x="86" y="65"/>
                    <a:pt x="88" y="64"/>
                    <a:pt x="89" y="63"/>
                  </a:cubicBezTo>
                  <a:cubicBezTo>
                    <a:pt x="92" y="60"/>
                    <a:pt x="93" y="55"/>
                    <a:pt x="90" y="51"/>
                  </a:cubicBezTo>
                  <a:cubicBezTo>
                    <a:pt x="87" y="48"/>
                    <a:pt x="87" y="48"/>
                    <a:pt x="87" y="48"/>
                  </a:cubicBezTo>
                  <a:cubicBezTo>
                    <a:pt x="87" y="48"/>
                    <a:pt x="87" y="48"/>
                    <a:pt x="87" y="48"/>
                  </a:cubicBezTo>
                  <a:close/>
                  <a:moveTo>
                    <a:pt x="86" y="60"/>
                  </a:moveTo>
                  <a:cubicBezTo>
                    <a:pt x="85" y="61"/>
                    <a:pt x="83" y="61"/>
                    <a:pt x="82" y="59"/>
                  </a:cubicBezTo>
                  <a:cubicBezTo>
                    <a:pt x="70" y="44"/>
                    <a:pt x="70" y="44"/>
                    <a:pt x="70" y="44"/>
                  </a:cubicBezTo>
                  <a:cubicBezTo>
                    <a:pt x="66" y="47"/>
                    <a:pt x="66" y="47"/>
                    <a:pt x="66" y="47"/>
                  </a:cubicBezTo>
                  <a:cubicBezTo>
                    <a:pt x="78" y="61"/>
                    <a:pt x="78" y="61"/>
                    <a:pt x="78" y="61"/>
                  </a:cubicBezTo>
                  <a:cubicBezTo>
                    <a:pt x="78" y="62"/>
                    <a:pt x="78" y="64"/>
                    <a:pt x="77" y="65"/>
                  </a:cubicBezTo>
                  <a:cubicBezTo>
                    <a:pt x="76" y="66"/>
                    <a:pt x="75" y="66"/>
                    <a:pt x="74" y="66"/>
                  </a:cubicBezTo>
                  <a:cubicBezTo>
                    <a:pt x="73" y="66"/>
                    <a:pt x="72" y="65"/>
                    <a:pt x="71" y="65"/>
                  </a:cubicBezTo>
                  <a:cubicBezTo>
                    <a:pt x="60" y="51"/>
                    <a:pt x="60" y="51"/>
                    <a:pt x="60" y="51"/>
                  </a:cubicBezTo>
                  <a:cubicBezTo>
                    <a:pt x="57" y="53"/>
                    <a:pt x="57" y="53"/>
                    <a:pt x="57" y="53"/>
                  </a:cubicBezTo>
                  <a:cubicBezTo>
                    <a:pt x="65" y="64"/>
                    <a:pt x="65" y="64"/>
                    <a:pt x="65" y="64"/>
                  </a:cubicBezTo>
                  <a:cubicBezTo>
                    <a:pt x="66" y="65"/>
                    <a:pt x="66" y="66"/>
                    <a:pt x="66" y="67"/>
                  </a:cubicBezTo>
                  <a:cubicBezTo>
                    <a:pt x="66" y="68"/>
                    <a:pt x="66" y="69"/>
                    <a:pt x="65" y="70"/>
                  </a:cubicBezTo>
                  <a:cubicBezTo>
                    <a:pt x="64" y="71"/>
                    <a:pt x="63" y="71"/>
                    <a:pt x="62" y="71"/>
                  </a:cubicBezTo>
                  <a:cubicBezTo>
                    <a:pt x="61" y="71"/>
                    <a:pt x="60" y="70"/>
                    <a:pt x="60" y="70"/>
                  </a:cubicBezTo>
                  <a:cubicBezTo>
                    <a:pt x="49" y="57"/>
                    <a:pt x="49" y="57"/>
                    <a:pt x="49" y="57"/>
                  </a:cubicBezTo>
                  <a:cubicBezTo>
                    <a:pt x="45" y="60"/>
                    <a:pt x="45" y="60"/>
                    <a:pt x="45" y="60"/>
                  </a:cubicBezTo>
                  <a:cubicBezTo>
                    <a:pt x="55" y="70"/>
                    <a:pt x="55" y="70"/>
                    <a:pt x="55" y="70"/>
                  </a:cubicBezTo>
                  <a:cubicBezTo>
                    <a:pt x="56" y="71"/>
                    <a:pt x="56" y="72"/>
                    <a:pt x="56" y="73"/>
                  </a:cubicBezTo>
                  <a:cubicBezTo>
                    <a:pt x="56" y="74"/>
                    <a:pt x="55" y="75"/>
                    <a:pt x="55" y="76"/>
                  </a:cubicBezTo>
                  <a:cubicBezTo>
                    <a:pt x="54" y="77"/>
                    <a:pt x="53" y="77"/>
                    <a:pt x="52" y="77"/>
                  </a:cubicBezTo>
                  <a:cubicBezTo>
                    <a:pt x="51" y="77"/>
                    <a:pt x="50" y="76"/>
                    <a:pt x="49" y="75"/>
                  </a:cubicBezTo>
                  <a:cubicBezTo>
                    <a:pt x="48" y="75"/>
                    <a:pt x="47" y="74"/>
                    <a:pt x="45" y="73"/>
                  </a:cubicBezTo>
                  <a:cubicBezTo>
                    <a:pt x="46" y="71"/>
                    <a:pt x="45" y="70"/>
                    <a:pt x="44" y="68"/>
                  </a:cubicBezTo>
                  <a:cubicBezTo>
                    <a:pt x="42" y="66"/>
                    <a:pt x="40" y="66"/>
                    <a:pt x="37" y="67"/>
                  </a:cubicBezTo>
                  <a:cubicBezTo>
                    <a:pt x="37" y="67"/>
                    <a:pt x="37" y="67"/>
                    <a:pt x="37" y="67"/>
                  </a:cubicBezTo>
                  <a:cubicBezTo>
                    <a:pt x="37" y="65"/>
                    <a:pt x="37" y="64"/>
                    <a:pt x="36" y="62"/>
                  </a:cubicBezTo>
                  <a:cubicBezTo>
                    <a:pt x="36" y="62"/>
                    <a:pt x="36" y="62"/>
                    <a:pt x="36" y="62"/>
                  </a:cubicBezTo>
                  <a:cubicBezTo>
                    <a:pt x="34" y="60"/>
                    <a:pt x="32" y="60"/>
                    <a:pt x="30" y="61"/>
                  </a:cubicBezTo>
                  <a:cubicBezTo>
                    <a:pt x="29" y="61"/>
                    <a:pt x="29" y="61"/>
                    <a:pt x="29" y="60"/>
                  </a:cubicBezTo>
                  <a:cubicBezTo>
                    <a:pt x="29" y="58"/>
                    <a:pt x="29" y="56"/>
                    <a:pt x="27" y="54"/>
                  </a:cubicBezTo>
                  <a:cubicBezTo>
                    <a:pt x="25" y="52"/>
                    <a:pt x="22" y="52"/>
                    <a:pt x="19" y="54"/>
                  </a:cubicBezTo>
                  <a:cubicBezTo>
                    <a:pt x="19" y="53"/>
                    <a:pt x="19" y="53"/>
                    <a:pt x="19" y="53"/>
                  </a:cubicBezTo>
                  <a:cubicBezTo>
                    <a:pt x="20" y="51"/>
                    <a:pt x="19" y="48"/>
                    <a:pt x="17" y="46"/>
                  </a:cubicBezTo>
                  <a:cubicBezTo>
                    <a:pt x="15" y="44"/>
                    <a:pt x="12" y="44"/>
                    <a:pt x="10" y="46"/>
                  </a:cubicBezTo>
                  <a:cubicBezTo>
                    <a:pt x="6" y="43"/>
                    <a:pt x="4" y="42"/>
                    <a:pt x="4" y="42"/>
                  </a:cubicBezTo>
                  <a:cubicBezTo>
                    <a:pt x="13" y="4"/>
                    <a:pt x="13" y="4"/>
                    <a:pt x="13" y="4"/>
                  </a:cubicBezTo>
                  <a:cubicBezTo>
                    <a:pt x="33" y="4"/>
                    <a:pt x="33" y="4"/>
                    <a:pt x="33" y="4"/>
                  </a:cubicBezTo>
                  <a:cubicBezTo>
                    <a:pt x="28" y="12"/>
                    <a:pt x="19" y="31"/>
                    <a:pt x="21" y="34"/>
                  </a:cubicBezTo>
                  <a:cubicBezTo>
                    <a:pt x="23" y="38"/>
                    <a:pt x="27" y="36"/>
                    <a:pt x="33" y="34"/>
                  </a:cubicBezTo>
                  <a:cubicBezTo>
                    <a:pt x="38" y="31"/>
                    <a:pt x="42" y="19"/>
                    <a:pt x="42" y="19"/>
                  </a:cubicBezTo>
                  <a:cubicBezTo>
                    <a:pt x="55" y="19"/>
                    <a:pt x="55" y="19"/>
                    <a:pt x="55" y="19"/>
                  </a:cubicBezTo>
                  <a:cubicBezTo>
                    <a:pt x="67" y="33"/>
                    <a:pt x="67" y="33"/>
                    <a:pt x="67" y="33"/>
                  </a:cubicBezTo>
                  <a:cubicBezTo>
                    <a:pt x="87" y="54"/>
                    <a:pt x="87" y="54"/>
                    <a:pt x="87" y="54"/>
                  </a:cubicBezTo>
                  <a:cubicBezTo>
                    <a:pt x="88" y="56"/>
                    <a:pt x="88" y="58"/>
                    <a:pt x="86"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aseline="-25000"/>
            </a:p>
          </p:txBody>
        </p:sp>
        <p:sp>
          <p:nvSpPr>
            <p:cNvPr id="16" name="Freeform 277">
              <a:extLst>
                <a:ext uri="{FF2B5EF4-FFF2-40B4-BE49-F238E27FC236}">
                  <a16:creationId xmlns:a16="http://schemas.microsoft.com/office/drawing/2014/main" id="{130EF84B-3C80-476C-8177-AE0B90ECDE81}"/>
                </a:ext>
              </a:extLst>
            </p:cNvPr>
            <p:cNvSpPr>
              <a:spLocks/>
            </p:cNvSpPr>
            <p:nvPr/>
          </p:nvSpPr>
          <p:spPr bwMode="auto">
            <a:xfrm>
              <a:off x="3268242" y="2917826"/>
              <a:ext cx="95250" cy="185738"/>
            </a:xfrm>
            <a:custGeom>
              <a:avLst/>
              <a:gdLst>
                <a:gd name="T0" fmla="*/ 60 w 60"/>
                <a:gd name="T1" fmla="*/ 12 h 117"/>
                <a:gd name="T2" fmla="*/ 26 w 60"/>
                <a:gd name="T3" fmla="*/ 0 h 117"/>
                <a:gd name="T4" fmla="*/ 0 w 60"/>
                <a:gd name="T5" fmla="*/ 107 h 117"/>
                <a:gd name="T6" fmla="*/ 31 w 60"/>
                <a:gd name="T7" fmla="*/ 117 h 117"/>
                <a:gd name="T8" fmla="*/ 60 w 60"/>
                <a:gd name="T9" fmla="*/ 12 h 117"/>
                <a:gd name="T10" fmla="*/ 60 w 60"/>
                <a:gd name="T11" fmla="*/ 12 h 117"/>
                <a:gd name="T12" fmla="*/ 60 w 60"/>
                <a:gd name="T13" fmla="*/ 12 h 117"/>
              </a:gdLst>
              <a:ahLst/>
              <a:cxnLst>
                <a:cxn ang="0">
                  <a:pos x="T0" y="T1"/>
                </a:cxn>
                <a:cxn ang="0">
                  <a:pos x="T2" y="T3"/>
                </a:cxn>
                <a:cxn ang="0">
                  <a:pos x="T4" y="T5"/>
                </a:cxn>
                <a:cxn ang="0">
                  <a:pos x="T6" y="T7"/>
                </a:cxn>
                <a:cxn ang="0">
                  <a:pos x="T8" y="T9"/>
                </a:cxn>
                <a:cxn ang="0">
                  <a:pos x="T10" y="T11"/>
                </a:cxn>
                <a:cxn ang="0">
                  <a:pos x="T12" y="T13"/>
                </a:cxn>
              </a:cxnLst>
              <a:rect l="0" t="0" r="r" b="b"/>
              <a:pathLst>
                <a:path w="60" h="117">
                  <a:moveTo>
                    <a:pt x="60" y="12"/>
                  </a:moveTo>
                  <a:lnTo>
                    <a:pt x="26" y="0"/>
                  </a:lnTo>
                  <a:lnTo>
                    <a:pt x="0" y="107"/>
                  </a:lnTo>
                  <a:lnTo>
                    <a:pt x="31" y="117"/>
                  </a:lnTo>
                  <a:lnTo>
                    <a:pt x="60" y="12"/>
                  </a:lnTo>
                  <a:lnTo>
                    <a:pt x="60" y="12"/>
                  </a:lnTo>
                  <a:lnTo>
                    <a:pt x="6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aseline="-25000"/>
            </a:p>
          </p:txBody>
        </p:sp>
        <p:sp>
          <p:nvSpPr>
            <p:cNvPr id="17" name="Freeform 278">
              <a:extLst>
                <a:ext uri="{FF2B5EF4-FFF2-40B4-BE49-F238E27FC236}">
                  <a16:creationId xmlns:a16="http://schemas.microsoft.com/office/drawing/2014/main" id="{A26D22D6-351B-4560-91AE-29968A27809E}"/>
                </a:ext>
              </a:extLst>
            </p:cNvPr>
            <p:cNvSpPr>
              <a:spLocks/>
            </p:cNvSpPr>
            <p:nvPr/>
          </p:nvSpPr>
          <p:spPr bwMode="auto">
            <a:xfrm>
              <a:off x="3684167" y="2917826"/>
              <a:ext cx="90487" cy="185738"/>
            </a:xfrm>
            <a:custGeom>
              <a:avLst/>
              <a:gdLst>
                <a:gd name="T0" fmla="*/ 0 w 57"/>
                <a:gd name="T1" fmla="*/ 14 h 117"/>
                <a:gd name="T2" fmla="*/ 31 w 57"/>
                <a:gd name="T3" fmla="*/ 0 h 117"/>
                <a:gd name="T4" fmla="*/ 57 w 57"/>
                <a:gd name="T5" fmla="*/ 107 h 117"/>
                <a:gd name="T6" fmla="*/ 24 w 57"/>
                <a:gd name="T7" fmla="*/ 117 h 117"/>
                <a:gd name="T8" fmla="*/ 0 w 57"/>
                <a:gd name="T9" fmla="*/ 14 h 117"/>
                <a:gd name="T10" fmla="*/ 0 w 57"/>
                <a:gd name="T11" fmla="*/ 14 h 117"/>
                <a:gd name="T12" fmla="*/ 0 w 57"/>
                <a:gd name="T13" fmla="*/ 14 h 117"/>
              </a:gdLst>
              <a:ahLst/>
              <a:cxnLst>
                <a:cxn ang="0">
                  <a:pos x="T0" y="T1"/>
                </a:cxn>
                <a:cxn ang="0">
                  <a:pos x="T2" y="T3"/>
                </a:cxn>
                <a:cxn ang="0">
                  <a:pos x="T4" y="T5"/>
                </a:cxn>
                <a:cxn ang="0">
                  <a:pos x="T6" y="T7"/>
                </a:cxn>
                <a:cxn ang="0">
                  <a:pos x="T8" y="T9"/>
                </a:cxn>
                <a:cxn ang="0">
                  <a:pos x="T10" y="T11"/>
                </a:cxn>
                <a:cxn ang="0">
                  <a:pos x="T12" y="T13"/>
                </a:cxn>
              </a:cxnLst>
              <a:rect l="0" t="0" r="r" b="b"/>
              <a:pathLst>
                <a:path w="57" h="117">
                  <a:moveTo>
                    <a:pt x="0" y="14"/>
                  </a:moveTo>
                  <a:lnTo>
                    <a:pt x="31" y="0"/>
                  </a:lnTo>
                  <a:lnTo>
                    <a:pt x="57" y="107"/>
                  </a:lnTo>
                  <a:lnTo>
                    <a:pt x="24" y="117"/>
                  </a:lnTo>
                  <a:lnTo>
                    <a:pt x="0" y="14"/>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baseline="-25000"/>
            </a:p>
          </p:txBody>
        </p:sp>
      </p:grpSp>
      <p:grpSp>
        <p:nvGrpSpPr>
          <p:cNvPr id="18" name="Group 322">
            <a:extLst>
              <a:ext uri="{FF2B5EF4-FFF2-40B4-BE49-F238E27FC236}">
                <a16:creationId xmlns:a16="http://schemas.microsoft.com/office/drawing/2014/main" id="{2B627DF9-5F24-4144-A1DD-8468EEA79859}"/>
              </a:ext>
            </a:extLst>
          </p:cNvPr>
          <p:cNvGrpSpPr>
            <a:grpSpLocks noChangeAspect="1"/>
          </p:cNvGrpSpPr>
          <p:nvPr/>
        </p:nvGrpSpPr>
        <p:grpSpPr bwMode="auto">
          <a:xfrm>
            <a:off x="5572573" y="3495806"/>
            <a:ext cx="399932" cy="320808"/>
            <a:chOff x="5640388" y="2998788"/>
            <a:chExt cx="280987" cy="225425"/>
          </a:xfrm>
          <a:solidFill>
            <a:schemeClr val="bg1"/>
          </a:solidFill>
        </p:grpSpPr>
        <p:sp>
          <p:nvSpPr>
            <p:cNvPr id="19" name="Freeform 242">
              <a:extLst>
                <a:ext uri="{FF2B5EF4-FFF2-40B4-BE49-F238E27FC236}">
                  <a16:creationId xmlns:a16="http://schemas.microsoft.com/office/drawing/2014/main" id="{4583D243-8DC0-43F8-B225-5DFBB1F618B0}"/>
                </a:ext>
              </a:extLst>
            </p:cNvPr>
            <p:cNvSpPr>
              <a:spLocks noChangeArrowheads="1"/>
            </p:cNvSpPr>
            <p:nvPr/>
          </p:nvSpPr>
          <p:spPr bwMode="auto">
            <a:xfrm>
              <a:off x="5749925" y="3160713"/>
              <a:ext cx="68263" cy="63500"/>
            </a:xfrm>
            <a:custGeom>
              <a:avLst/>
              <a:gdLst>
                <a:gd name="T0" fmla="*/ 188 w 189"/>
                <a:gd name="T1" fmla="*/ 84 h 178"/>
                <a:gd name="T2" fmla="*/ 94 w 189"/>
                <a:gd name="T3" fmla="*/ 177 h 178"/>
                <a:gd name="T4" fmla="*/ 0 w 189"/>
                <a:gd name="T5" fmla="*/ 84 h 178"/>
                <a:gd name="T6" fmla="*/ 94 w 189"/>
                <a:gd name="T7" fmla="*/ 0 h 178"/>
                <a:gd name="T8" fmla="*/ 188 w 189"/>
                <a:gd name="T9" fmla="*/ 84 h 178"/>
                <a:gd name="T10" fmla="*/ 188 w 189"/>
                <a:gd name="T11" fmla="*/ 84 h 178"/>
                <a:gd name="T12" fmla="*/ 188 w 189"/>
                <a:gd name="T13" fmla="*/ 84 h 178"/>
              </a:gdLst>
              <a:ahLst/>
              <a:cxnLst>
                <a:cxn ang="0">
                  <a:pos x="T0" y="T1"/>
                </a:cxn>
                <a:cxn ang="0">
                  <a:pos x="T2" y="T3"/>
                </a:cxn>
                <a:cxn ang="0">
                  <a:pos x="T4" y="T5"/>
                </a:cxn>
                <a:cxn ang="0">
                  <a:pos x="T6" y="T7"/>
                </a:cxn>
                <a:cxn ang="0">
                  <a:pos x="T8" y="T9"/>
                </a:cxn>
                <a:cxn ang="0">
                  <a:pos x="T10" y="T11"/>
                </a:cxn>
                <a:cxn ang="0">
                  <a:pos x="T12" y="T13"/>
                </a:cxn>
              </a:cxnLst>
              <a:rect l="0" t="0" r="r" b="b"/>
              <a:pathLst>
                <a:path w="189" h="178">
                  <a:moveTo>
                    <a:pt x="188" y="84"/>
                  </a:moveTo>
                  <a:cubicBezTo>
                    <a:pt x="188" y="136"/>
                    <a:pt x="146" y="177"/>
                    <a:pt x="94" y="177"/>
                  </a:cubicBezTo>
                  <a:cubicBezTo>
                    <a:pt x="42" y="177"/>
                    <a:pt x="0" y="136"/>
                    <a:pt x="0" y="84"/>
                  </a:cubicBezTo>
                  <a:cubicBezTo>
                    <a:pt x="0" y="31"/>
                    <a:pt x="42" y="0"/>
                    <a:pt x="94" y="0"/>
                  </a:cubicBezTo>
                  <a:cubicBezTo>
                    <a:pt x="146" y="0"/>
                    <a:pt x="188" y="31"/>
                    <a:pt x="188" y="84"/>
                  </a:cubicBezTo>
                  <a:close/>
                  <a:moveTo>
                    <a:pt x="188" y="84"/>
                  </a:moveTo>
                  <a:lnTo>
                    <a:pt x="188" y="84"/>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013">
                <a:solidFill>
                  <a:schemeClr val="bg1"/>
                </a:solidFill>
              </a:endParaRPr>
            </a:p>
          </p:txBody>
        </p:sp>
        <p:sp>
          <p:nvSpPr>
            <p:cNvPr id="20" name="Freeform 243">
              <a:extLst>
                <a:ext uri="{FF2B5EF4-FFF2-40B4-BE49-F238E27FC236}">
                  <a16:creationId xmlns:a16="http://schemas.microsoft.com/office/drawing/2014/main" id="{C123260E-C486-4163-82B4-146872CDAC73}"/>
                </a:ext>
              </a:extLst>
            </p:cNvPr>
            <p:cNvSpPr>
              <a:spLocks noChangeArrowheads="1"/>
            </p:cNvSpPr>
            <p:nvPr/>
          </p:nvSpPr>
          <p:spPr bwMode="auto">
            <a:xfrm>
              <a:off x="5692775" y="3070225"/>
              <a:ext cx="180975" cy="90488"/>
            </a:xfrm>
            <a:custGeom>
              <a:avLst/>
              <a:gdLst>
                <a:gd name="T0" fmla="*/ 469 w 501"/>
                <a:gd name="T1" fmla="*/ 114 h 250"/>
                <a:gd name="T2" fmla="*/ 458 w 501"/>
                <a:gd name="T3" fmla="*/ 114 h 250"/>
                <a:gd name="T4" fmla="*/ 52 w 501"/>
                <a:gd name="T5" fmla="*/ 114 h 250"/>
                <a:gd name="T6" fmla="*/ 31 w 501"/>
                <a:gd name="T7" fmla="*/ 135 h 250"/>
                <a:gd name="T8" fmla="*/ 21 w 501"/>
                <a:gd name="T9" fmla="*/ 145 h 250"/>
                <a:gd name="T10" fmla="*/ 21 w 501"/>
                <a:gd name="T11" fmla="*/ 229 h 250"/>
                <a:gd name="T12" fmla="*/ 94 w 501"/>
                <a:gd name="T13" fmla="*/ 229 h 250"/>
                <a:gd name="T14" fmla="*/ 125 w 501"/>
                <a:gd name="T15" fmla="*/ 197 h 250"/>
                <a:gd name="T16" fmla="*/ 385 w 501"/>
                <a:gd name="T17" fmla="*/ 197 h 250"/>
                <a:gd name="T18" fmla="*/ 406 w 501"/>
                <a:gd name="T19" fmla="*/ 218 h 250"/>
                <a:gd name="T20" fmla="*/ 489 w 501"/>
                <a:gd name="T21" fmla="*/ 218 h 250"/>
                <a:gd name="T22" fmla="*/ 500 w 501"/>
                <a:gd name="T23" fmla="*/ 177 h 250"/>
                <a:gd name="T24" fmla="*/ 489 w 501"/>
                <a:gd name="T25" fmla="*/ 145 h 250"/>
                <a:gd name="T26" fmla="*/ 469 w 501"/>
                <a:gd name="T27" fmla="*/ 114 h 250"/>
                <a:gd name="T28" fmla="*/ 469 w 501"/>
                <a:gd name="T29" fmla="*/ 114 h 250"/>
                <a:gd name="T30" fmla="*/ 469 w 501"/>
                <a:gd name="T31" fmla="*/ 11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250">
                  <a:moveTo>
                    <a:pt x="469" y="114"/>
                  </a:moveTo>
                  <a:cubicBezTo>
                    <a:pt x="458" y="114"/>
                    <a:pt x="458" y="114"/>
                    <a:pt x="458" y="114"/>
                  </a:cubicBezTo>
                  <a:cubicBezTo>
                    <a:pt x="333" y="0"/>
                    <a:pt x="156" y="10"/>
                    <a:pt x="52" y="114"/>
                  </a:cubicBezTo>
                  <a:cubicBezTo>
                    <a:pt x="31" y="135"/>
                    <a:pt x="31" y="135"/>
                    <a:pt x="31" y="135"/>
                  </a:cubicBezTo>
                  <a:cubicBezTo>
                    <a:pt x="21" y="145"/>
                    <a:pt x="21" y="145"/>
                    <a:pt x="21" y="145"/>
                  </a:cubicBezTo>
                  <a:cubicBezTo>
                    <a:pt x="0" y="177"/>
                    <a:pt x="0" y="208"/>
                    <a:pt x="21" y="229"/>
                  </a:cubicBezTo>
                  <a:cubicBezTo>
                    <a:pt x="42" y="249"/>
                    <a:pt x="73" y="249"/>
                    <a:pt x="94" y="229"/>
                  </a:cubicBezTo>
                  <a:cubicBezTo>
                    <a:pt x="125" y="197"/>
                    <a:pt x="125" y="197"/>
                    <a:pt x="125" y="197"/>
                  </a:cubicBezTo>
                  <a:cubicBezTo>
                    <a:pt x="198" y="125"/>
                    <a:pt x="312" y="125"/>
                    <a:pt x="385" y="197"/>
                  </a:cubicBezTo>
                  <a:cubicBezTo>
                    <a:pt x="406" y="218"/>
                    <a:pt x="406" y="218"/>
                    <a:pt x="406" y="218"/>
                  </a:cubicBezTo>
                  <a:cubicBezTo>
                    <a:pt x="427" y="239"/>
                    <a:pt x="469" y="239"/>
                    <a:pt x="489" y="218"/>
                  </a:cubicBezTo>
                  <a:cubicBezTo>
                    <a:pt x="500" y="208"/>
                    <a:pt x="500" y="197"/>
                    <a:pt x="500" y="177"/>
                  </a:cubicBezTo>
                  <a:cubicBezTo>
                    <a:pt x="500" y="166"/>
                    <a:pt x="500" y="156"/>
                    <a:pt x="489" y="145"/>
                  </a:cubicBezTo>
                  <a:lnTo>
                    <a:pt x="469" y="114"/>
                  </a:lnTo>
                  <a:close/>
                  <a:moveTo>
                    <a:pt x="469" y="114"/>
                  </a:moveTo>
                  <a:lnTo>
                    <a:pt x="469" y="114"/>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013">
                <a:solidFill>
                  <a:schemeClr val="bg1"/>
                </a:solidFill>
              </a:endParaRPr>
            </a:p>
          </p:txBody>
        </p:sp>
        <p:sp>
          <p:nvSpPr>
            <p:cNvPr id="21" name="Freeform 244">
              <a:extLst>
                <a:ext uri="{FF2B5EF4-FFF2-40B4-BE49-F238E27FC236}">
                  <a16:creationId xmlns:a16="http://schemas.microsoft.com/office/drawing/2014/main" id="{06AD99AD-7C5D-4E0D-BF98-F49F11DF0E97}"/>
                </a:ext>
              </a:extLst>
            </p:cNvPr>
            <p:cNvSpPr>
              <a:spLocks noChangeArrowheads="1"/>
            </p:cNvSpPr>
            <p:nvPr/>
          </p:nvSpPr>
          <p:spPr bwMode="auto">
            <a:xfrm>
              <a:off x="5640388" y="2998788"/>
              <a:ext cx="280987" cy="112712"/>
            </a:xfrm>
            <a:custGeom>
              <a:avLst/>
              <a:gdLst>
                <a:gd name="T0" fmla="*/ 760 w 782"/>
                <a:gd name="T1" fmla="*/ 208 h 313"/>
                <a:gd name="T2" fmla="*/ 750 w 782"/>
                <a:gd name="T3" fmla="*/ 187 h 313"/>
                <a:gd name="T4" fmla="*/ 740 w 782"/>
                <a:gd name="T5" fmla="*/ 187 h 313"/>
                <a:gd name="T6" fmla="*/ 729 w 782"/>
                <a:gd name="T7" fmla="*/ 177 h 313"/>
                <a:gd name="T8" fmla="*/ 719 w 782"/>
                <a:gd name="T9" fmla="*/ 166 h 313"/>
                <a:gd name="T10" fmla="*/ 63 w 782"/>
                <a:gd name="T11" fmla="*/ 177 h 313"/>
                <a:gd name="T12" fmla="*/ 52 w 782"/>
                <a:gd name="T13" fmla="*/ 187 h 313"/>
                <a:gd name="T14" fmla="*/ 21 w 782"/>
                <a:gd name="T15" fmla="*/ 218 h 313"/>
                <a:gd name="T16" fmla="*/ 21 w 782"/>
                <a:gd name="T17" fmla="*/ 291 h 313"/>
                <a:gd name="T18" fmla="*/ 94 w 782"/>
                <a:gd name="T19" fmla="*/ 291 h 313"/>
                <a:gd name="T20" fmla="*/ 125 w 782"/>
                <a:gd name="T21" fmla="*/ 260 h 313"/>
                <a:gd name="T22" fmla="*/ 136 w 782"/>
                <a:gd name="T23" fmla="*/ 250 h 313"/>
                <a:gd name="T24" fmla="*/ 667 w 782"/>
                <a:gd name="T25" fmla="*/ 250 h 313"/>
                <a:gd name="T26" fmla="*/ 688 w 782"/>
                <a:gd name="T27" fmla="*/ 281 h 313"/>
                <a:gd name="T28" fmla="*/ 760 w 782"/>
                <a:gd name="T29" fmla="*/ 281 h 313"/>
                <a:gd name="T30" fmla="*/ 760 w 782"/>
                <a:gd name="T31" fmla="*/ 208 h 313"/>
                <a:gd name="T32" fmla="*/ 760 w 782"/>
                <a:gd name="T33" fmla="*/ 208 h 313"/>
                <a:gd name="T34" fmla="*/ 760 w 782"/>
                <a:gd name="T35" fmla="*/ 20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313">
                  <a:moveTo>
                    <a:pt x="760" y="208"/>
                  </a:moveTo>
                  <a:cubicBezTo>
                    <a:pt x="750" y="187"/>
                    <a:pt x="750" y="187"/>
                    <a:pt x="750" y="187"/>
                  </a:cubicBezTo>
                  <a:lnTo>
                    <a:pt x="740" y="187"/>
                  </a:lnTo>
                  <a:cubicBezTo>
                    <a:pt x="729" y="177"/>
                    <a:pt x="729" y="177"/>
                    <a:pt x="729" y="177"/>
                  </a:cubicBezTo>
                  <a:cubicBezTo>
                    <a:pt x="729" y="166"/>
                    <a:pt x="729" y="166"/>
                    <a:pt x="719" y="166"/>
                  </a:cubicBezTo>
                  <a:cubicBezTo>
                    <a:pt x="531" y="0"/>
                    <a:pt x="240" y="0"/>
                    <a:pt x="63" y="177"/>
                  </a:cubicBezTo>
                  <a:lnTo>
                    <a:pt x="52" y="187"/>
                  </a:lnTo>
                  <a:cubicBezTo>
                    <a:pt x="21" y="218"/>
                    <a:pt x="21" y="218"/>
                    <a:pt x="21" y="218"/>
                  </a:cubicBezTo>
                  <a:cubicBezTo>
                    <a:pt x="0" y="239"/>
                    <a:pt x="0" y="270"/>
                    <a:pt x="21" y="291"/>
                  </a:cubicBezTo>
                  <a:cubicBezTo>
                    <a:pt x="42" y="312"/>
                    <a:pt x="73" y="312"/>
                    <a:pt x="94" y="291"/>
                  </a:cubicBezTo>
                  <a:cubicBezTo>
                    <a:pt x="125" y="260"/>
                    <a:pt x="125" y="260"/>
                    <a:pt x="125" y="260"/>
                  </a:cubicBezTo>
                  <a:cubicBezTo>
                    <a:pt x="125" y="260"/>
                    <a:pt x="125" y="250"/>
                    <a:pt x="136" y="250"/>
                  </a:cubicBezTo>
                  <a:cubicBezTo>
                    <a:pt x="282" y="114"/>
                    <a:pt x="510" y="114"/>
                    <a:pt x="667" y="250"/>
                  </a:cubicBezTo>
                  <a:cubicBezTo>
                    <a:pt x="688" y="281"/>
                    <a:pt x="688" y="281"/>
                    <a:pt x="688" y="281"/>
                  </a:cubicBezTo>
                  <a:cubicBezTo>
                    <a:pt x="708" y="302"/>
                    <a:pt x="740" y="302"/>
                    <a:pt x="760" y="281"/>
                  </a:cubicBezTo>
                  <a:cubicBezTo>
                    <a:pt x="781" y="260"/>
                    <a:pt x="781" y="229"/>
                    <a:pt x="760" y="208"/>
                  </a:cubicBezTo>
                  <a:close/>
                  <a:moveTo>
                    <a:pt x="760" y="208"/>
                  </a:moveTo>
                  <a:lnTo>
                    <a:pt x="760" y="208"/>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1013">
                <a:solidFill>
                  <a:schemeClr val="bg1"/>
                </a:solidFill>
              </a:endParaRPr>
            </a:p>
          </p:txBody>
        </p:sp>
      </p:grpSp>
      <p:sp>
        <p:nvSpPr>
          <p:cNvPr id="22" name="AutoShape 42">
            <a:extLst>
              <a:ext uri="{FF2B5EF4-FFF2-40B4-BE49-F238E27FC236}">
                <a16:creationId xmlns:a16="http://schemas.microsoft.com/office/drawing/2014/main" id="{9A49F531-26CE-47D6-A1E7-D99FB421291B}"/>
              </a:ext>
            </a:extLst>
          </p:cNvPr>
          <p:cNvSpPr>
            <a:spLocks/>
          </p:cNvSpPr>
          <p:nvPr/>
        </p:nvSpPr>
        <p:spPr bwMode="auto">
          <a:xfrm>
            <a:off x="3519105" y="3484576"/>
            <a:ext cx="262424" cy="291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bg1"/>
          </a:solidFill>
          <a:ln>
            <a:noFill/>
          </a:ln>
          <a:effectLst/>
        </p:spPr>
        <p:txBody>
          <a:bodyPr lIns="21431" tIns="21431" rIns="21431" bIns="21431" anchor="ctr"/>
          <a:lstStyle/>
          <a:p>
            <a:pPr defTabSz="192881">
              <a:defRPr/>
            </a:pPr>
            <a:endParaRPr lang="es-ES" sz="1013" kern="0">
              <a:solidFill>
                <a:srgbClr val="44CEB9"/>
              </a:solidFill>
              <a:cs typeface="Arial Unicode MS" panose="020B0604020202020204" pitchFamily="34" charset="-128"/>
              <a:sym typeface="Gill Sans" charset="0"/>
            </a:endParaRPr>
          </a:p>
        </p:txBody>
      </p:sp>
      <p:grpSp>
        <p:nvGrpSpPr>
          <p:cNvPr id="23" name="Group 22">
            <a:extLst>
              <a:ext uri="{FF2B5EF4-FFF2-40B4-BE49-F238E27FC236}">
                <a16:creationId xmlns:a16="http://schemas.microsoft.com/office/drawing/2014/main" id="{25A2730E-D057-40AC-9012-55FDFE7C9A08}"/>
              </a:ext>
            </a:extLst>
          </p:cNvPr>
          <p:cNvGrpSpPr/>
          <p:nvPr/>
        </p:nvGrpSpPr>
        <p:grpSpPr>
          <a:xfrm>
            <a:off x="7523055" y="3448161"/>
            <a:ext cx="435769" cy="381000"/>
            <a:chOff x="7537197" y="5462592"/>
            <a:chExt cx="581025" cy="508000"/>
          </a:xfrm>
        </p:grpSpPr>
        <p:sp>
          <p:nvSpPr>
            <p:cNvPr id="24" name="Freeform 743">
              <a:extLst>
                <a:ext uri="{FF2B5EF4-FFF2-40B4-BE49-F238E27FC236}">
                  <a16:creationId xmlns:a16="http://schemas.microsoft.com/office/drawing/2014/main" id="{CFBBD9E9-E992-4477-97E3-26FCA3489A0B}"/>
                </a:ext>
              </a:extLst>
            </p:cNvPr>
            <p:cNvSpPr>
              <a:spLocks/>
            </p:cNvSpPr>
            <p:nvPr/>
          </p:nvSpPr>
          <p:spPr bwMode="auto">
            <a:xfrm>
              <a:off x="7732460" y="5718180"/>
              <a:ext cx="219075" cy="68262"/>
            </a:xfrm>
            <a:custGeom>
              <a:avLst/>
              <a:gdLst>
                <a:gd name="T0" fmla="*/ 29 w 58"/>
                <a:gd name="T1" fmla="*/ 9 h 18"/>
                <a:gd name="T2" fmla="*/ 0 w 58"/>
                <a:gd name="T3" fmla="*/ 0 h 18"/>
                <a:gd name="T4" fmla="*/ 0 w 58"/>
                <a:gd name="T5" fmla="*/ 1 h 18"/>
                <a:gd name="T6" fmla="*/ 0 w 58"/>
                <a:gd name="T7" fmla="*/ 7 h 18"/>
                <a:gd name="T8" fmla="*/ 29 w 58"/>
                <a:gd name="T9" fmla="*/ 18 h 18"/>
                <a:gd name="T10" fmla="*/ 58 w 58"/>
                <a:gd name="T11" fmla="*/ 7 h 18"/>
                <a:gd name="T12" fmla="*/ 58 w 58"/>
                <a:gd name="T13" fmla="*/ 1 h 18"/>
                <a:gd name="T14" fmla="*/ 58 w 58"/>
                <a:gd name="T15" fmla="*/ 0 h 18"/>
                <a:gd name="T16" fmla="*/ 29 w 58"/>
                <a:gd name="T1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
                  <a:moveTo>
                    <a:pt x="29" y="9"/>
                  </a:moveTo>
                  <a:cubicBezTo>
                    <a:pt x="13" y="9"/>
                    <a:pt x="2" y="5"/>
                    <a:pt x="0" y="0"/>
                  </a:cubicBezTo>
                  <a:cubicBezTo>
                    <a:pt x="0" y="1"/>
                    <a:pt x="0" y="1"/>
                    <a:pt x="0" y="1"/>
                  </a:cubicBezTo>
                  <a:cubicBezTo>
                    <a:pt x="0" y="7"/>
                    <a:pt x="0" y="7"/>
                    <a:pt x="0" y="7"/>
                  </a:cubicBezTo>
                  <a:cubicBezTo>
                    <a:pt x="0" y="13"/>
                    <a:pt x="12" y="18"/>
                    <a:pt x="29" y="18"/>
                  </a:cubicBezTo>
                  <a:cubicBezTo>
                    <a:pt x="46" y="18"/>
                    <a:pt x="58" y="13"/>
                    <a:pt x="58" y="7"/>
                  </a:cubicBezTo>
                  <a:cubicBezTo>
                    <a:pt x="58" y="1"/>
                    <a:pt x="58" y="1"/>
                    <a:pt x="58" y="1"/>
                  </a:cubicBezTo>
                  <a:cubicBezTo>
                    <a:pt x="58" y="1"/>
                    <a:pt x="58" y="1"/>
                    <a:pt x="58" y="0"/>
                  </a:cubicBezTo>
                  <a:cubicBezTo>
                    <a:pt x="56" y="5"/>
                    <a:pt x="45" y="9"/>
                    <a:pt x="2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744">
              <a:extLst>
                <a:ext uri="{FF2B5EF4-FFF2-40B4-BE49-F238E27FC236}">
                  <a16:creationId xmlns:a16="http://schemas.microsoft.com/office/drawing/2014/main" id="{8FEE84DC-0962-429E-BBA7-928F2D914AB9}"/>
                </a:ext>
              </a:extLst>
            </p:cNvPr>
            <p:cNvSpPr>
              <a:spLocks/>
            </p:cNvSpPr>
            <p:nvPr/>
          </p:nvSpPr>
          <p:spPr bwMode="auto">
            <a:xfrm>
              <a:off x="7732460" y="5659442"/>
              <a:ext cx="219075" cy="66675"/>
            </a:xfrm>
            <a:custGeom>
              <a:avLst/>
              <a:gdLst>
                <a:gd name="T0" fmla="*/ 29 w 58"/>
                <a:gd name="T1" fmla="*/ 10 h 18"/>
                <a:gd name="T2" fmla="*/ 0 w 58"/>
                <a:gd name="T3" fmla="*/ 0 h 18"/>
                <a:gd name="T4" fmla="*/ 0 w 58"/>
                <a:gd name="T5" fmla="*/ 1 h 18"/>
                <a:gd name="T6" fmla="*/ 0 w 58"/>
                <a:gd name="T7" fmla="*/ 8 h 18"/>
                <a:gd name="T8" fmla="*/ 29 w 58"/>
                <a:gd name="T9" fmla="*/ 18 h 18"/>
                <a:gd name="T10" fmla="*/ 58 w 58"/>
                <a:gd name="T11" fmla="*/ 8 h 18"/>
                <a:gd name="T12" fmla="*/ 58 w 58"/>
                <a:gd name="T13" fmla="*/ 1 h 18"/>
                <a:gd name="T14" fmla="*/ 58 w 58"/>
                <a:gd name="T15" fmla="*/ 0 h 18"/>
                <a:gd name="T16" fmla="*/ 29 w 58"/>
                <a:gd name="T1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
                  <a:moveTo>
                    <a:pt x="29" y="10"/>
                  </a:moveTo>
                  <a:cubicBezTo>
                    <a:pt x="13" y="10"/>
                    <a:pt x="2" y="5"/>
                    <a:pt x="0" y="0"/>
                  </a:cubicBezTo>
                  <a:cubicBezTo>
                    <a:pt x="0" y="1"/>
                    <a:pt x="0" y="1"/>
                    <a:pt x="0" y="1"/>
                  </a:cubicBezTo>
                  <a:cubicBezTo>
                    <a:pt x="0" y="2"/>
                    <a:pt x="0" y="7"/>
                    <a:pt x="0" y="8"/>
                  </a:cubicBezTo>
                  <a:cubicBezTo>
                    <a:pt x="0" y="14"/>
                    <a:pt x="12" y="18"/>
                    <a:pt x="29" y="18"/>
                  </a:cubicBezTo>
                  <a:cubicBezTo>
                    <a:pt x="46" y="18"/>
                    <a:pt x="58" y="14"/>
                    <a:pt x="58" y="8"/>
                  </a:cubicBezTo>
                  <a:cubicBezTo>
                    <a:pt x="58" y="7"/>
                    <a:pt x="58" y="2"/>
                    <a:pt x="58" y="1"/>
                  </a:cubicBezTo>
                  <a:cubicBezTo>
                    <a:pt x="58" y="0"/>
                    <a:pt x="58" y="0"/>
                    <a:pt x="58" y="0"/>
                  </a:cubicBezTo>
                  <a:cubicBezTo>
                    <a:pt x="56" y="5"/>
                    <a:pt x="45" y="10"/>
                    <a:pt x="2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745">
              <a:extLst>
                <a:ext uri="{FF2B5EF4-FFF2-40B4-BE49-F238E27FC236}">
                  <a16:creationId xmlns:a16="http://schemas.microsoft.com/office/drawing/2014/main" id="{E33755AD-FF0D-4163-97EA-3666FD2D3049}"/>
                </a:ext>
              </a:extLst>
            </p:cNvPr>
            <p:cNvSpPr>
              <a:spLocks/>
            </p:cNvSpPr>
            <p:nvPr/>
          </p:nvSpPr>
          <p:spPr bwMode="auto">
            <a:xfrm>
              <a:off x="7732460" y="5572130"/>
              <a:ext cx="219075" cy="104775"/>
            </a:xfrm>
            <a:custGeom>
              <a:avLst/>
              <a:gdLst>
                <a:gd name="T0" fmla="*/ 29 w 58"/>
                <a:gd name="T1" fmla="*/ 0 h 28"/>
                <a:gd name="T2" fmla="*/ 0 w 58"/>
                <a:gd name="T3" fmla="*/ 11 h 28"/>
                <a:gd name="T4" fmla="*/ 0 w 58"/>
                <a:gd name="T5" fmla="*/ 17 h 28"/>
                <a:gd name="T6" fmla="*/ 29 w 58"/>
                <a:gd name="T7" fmla="*/ 28 h 28"/>
                <a:gd name="T8" fmla="*/ 58 w 58"/>
                <a:gd name="T9" fmla="*/ 17 h 28"/>
                <a:gd name="T10" fmla="*/ 58 w 58"/>
                <a:gd name="T11" fmla="*/ 11 h 28"/>
                <a:gd name="T12" fmla="*/ 29 w 58"/>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8" h="28">
                  <a:moveTo>
                    <a:pt x="29" y="0"/>
                  </a:moveTo>
                  <a:cubicBezTo>
                    <a:pt x="12" y="0"/>
                    <a:pt x="0" y="5"/>
                    <a:pt x="0" y="11"/>
                  </a:cubicBezTo>
                  <a:cubicBezTo>
                    <a:pt x="0" y="17"/>
                    <a:pt x="0" y="17"/>
                    <a:pt x="0" y="17"/>
                  </a:cubicBezTo>
                  <a:cubicBezTo>
                    <a:pt x="0" y="23"/>
                    <a:pt x="12" y="28"/>
                    <a:pt x="29" y="28"/>
                  </a:cubicBezTo>
                  <a:cubicBezTo>
                    <a:pt x="46" y="28"/>
                    <a:pt x="58" y="23"/>
                    <a:pt x="58" y="17"/>
                  </a:cubicBezTo>
                  <a:cubicBezTo>
                    <a:pt x="58" y="11"/>
                    <a:pt x="58" y="11"/>
                    <a:pt x="58" y="11"/>
                  </a:cubicBezTo>
                  <a:cubicBezTo>
                    <a:pt x="58" y="5"/>
                    <a:pt x="46"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Oval 746">
              <a:extLst>
                <a:ext uri="{FF2B5EF4-FFF2-40B4-BE49-F238E27FC236}">
                  <a16:creationId xmlns:a16="http://schemas.microsoft.com/office/drawing/2014/main" id="{3CAB381A-C026-4006-9DC5-EFDF203A4AB0}"/>
                </a:ext>
              </a:extLst>
            </p:cNvPr>
            <p:cNvSpPr>
              <a:spLocks noChangeArrowheads="1"/>
            </p:cNvSpPr>
            <p:nvPr/>
          </p:nvSpPr>
          <p:spPr bwMode="auto">
            <a:xfrm>
              <a:off x="7665785" y="5462592"/>
              <a:ext cx="85725" cy="873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Oval 747">
              <a:extLst>
                <a:ext uri="{FF2B5EF4-FFF2-40B4-BE49-F238E27FC236}">
                  <a16:creationId xmlns:a16="http://schemas.microsoft.com/office/drawing/2014/main" id="{803524FF-E807-413C-A622-D67AD1D38E5A}"/>
                </a:ext>
              </a:extLst>
            </p:cNvPr>
            <p:cNvSpPr>
              <a:spLocks noChangeArrowheads="1"/>
            </p:cNvSpPr>
            <p:nvPr/>
          </p:nvSpPr>
          <p:spPr bwMode="auto">
            <a:xfrm>
              <a:off x="8000747" y="5462592"/>
              <a:ext cx="117475" cy="1174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Oval 748">
              <a:extLst>
                <a:ext uri="{FF2B5EF4-FFF2-40B4-BE49-F238E27FC236}">
                  <a16:creationId xmlns:a16="http://schemas.microsoft.com/office/drawing/2014/main" id="{01269303-2456-493F-BFF9-650F6A72A5E8}"/>
                </a:ext>
              </a:extLst>
            </p:cNvPr>
            <p:cNvSpPr>
              <a:spLocks noChangeArrowheads="1"/>
            </p:cNvSpPr>
            <p:nvPr/>
          </p:nvSpPr>
          <p:spPr bwMode="auto">
            <a:xfrm>
              <a:off x="7940422" y="5816605"/>
              <a:ext cx="79375" cy="79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 name="Oval 749">
              <a:extLst>
                <a:ext uri="{FF2B5EF4-FFF2-40B4-BE49-F238E27FC236}">
                  <a16:creationId xmlns:a16="http://schemas.microsoft.com/office/drawing/2014/main" id="{798D02DE-F5CF-4F79-B08E-D1DBB64468E5}"/>
                </a:ext>
              </a:extLst>
            </p:cNvPr>
            <p:cNvSpPr>
              <a:spLocks noChangeArrowheads="1"/>
            </p:cNvSpPr>
            <p:nvPr/>
          </p:nvSpPr>
          <p:spPr bwMode="auto">
            <a:xfrm>
              <a:off x="7751510" y="5854705"/>
              <a:ext cx="120650" cy="1158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Oval 750">
              <a:extLst>
                <a:ext uri="{FF2B5EF4-FFF2-40B4-BE49-F238E27FC236}">
                  <a16:creationId xmlns:a16="http://schemas.microsoft.com/office/drawing/2014/main" id="{739698A7-E8FD-4D60-B4D1-414CE597D949}"/>
                </a:ext>
              </a:extLst>
            </p:cNvPr>
            <p:cNvSpPr>
              <a:spLocks noChangeArrowheads="1"/>
            </p:cNvSpPr>
            <p:nvPr/>
          </p:nvSpPr>
          <p:spPr bwMode="auto">
            <a:xfrm>
              <a:off x="7537197" y="5805492"/>
              <a:ext cx="117475" cy="11588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751">
              <a:extLst>
                <a:ext uri="{FF2B5EF4-FFF2-40B4-BE49-F238E27FC236}">
                  <a16:creationId xmlns:a16="http://schemas.microsoft.com/office/drawing/2014/main" id="{70A7675F-DC78-40CF-9E40-09E2082A46FF}"/>
                </a:ext>
              </a:extLst>
            </p:cNvPr>
            <p:cNvSpPr>
              <a:spLocks/>
            </p:cNvSpPr>
            <p:nvPr/>
          </p:nvSpPr>
          <p:spPr bwMode="auto">
            <a:xfrm>
              <a:off x="7627685" y="5767392"/>
              <a:ext cx="104775" cy="79375"/>
            </a:xfrm>
            <a:custGeom>
              <a:avLst/>
              <a:gdLst>
                <a:gd name="T0" fmla="*/ 7 w 66"/>
                <a:gd name="T1" fmla="*/ 50 h 50"/>
                <a:gd name="T2" fmla="*/ 0 w 66"/>
                <a:gd name="T3" fmla="*/ 38 h 50"/>
                <a:gd name="T4" fmla="*/ 59 w 66"/>
                <a:gd name="T5" fmla="*/ 0 h 50"/>
                <a:gd name="T6" fmla="*/ 66 w 66"/>
                <a:gd name="T7" fmla="*/ 10 h 50"/>
                <a:gd name="T8" fmla="*/ 7 w 66"/>
                <a:gd name="T9" fmla="*/ 50 h 50"/>
                <a:gd name="T10" fmla="*/ 7 w 66"/>
                <a:gd name="T11" fmla="*/ 50 h 50"/>
                <a:gd name="T12" fmla="*/ 7 w 66"/>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66" h="50">
                  <a:moveTo>
                    <a:pt x="7" y="50"/>
                  </a:moveTo>
                  <a:lnTo>
                    <a:pt x="0" y="38"/>
                  </a:lnTo>
                  <a:lnTo>
                    <a:pt x="59" y="0"/>
                  </a:lnTo>
                  <a:lnTo>
                    <a:pt x="66" y="10"/>
                  </a:lnTo>
                  <a:lnTo>
                    <a:pt x="7" y="50"/>
                  </a:lnTo>
                  <a:lnTo>
                    <a:pt x="7" y="50"/>
                  </a:lnTo>
                  <a:lnTo>
                    <a:pt x="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752">
              <a:extLst>
                <a:ext uri="{FF2B5EF4-FFF2-40B4-BE49-F238E27FC236}">
                  <a16:creationId xmlns:a16="http://schemas.microsoft.com/office/drawing/2014/main" id="{76C411BB-B50F-4CAD-9930-D0FB45FEE7D6}"/>
                </a:ext>
              </a:extLst>
            </p:cNvPr>
            <p:cNvSpPr>
              <a:spLocks/>
            </p:cNvSpPr>
            <p:nvPr/>
          </p:nvSpPr>
          <p:spPr bwMode="auto">
            <a:xfrm>
              <a:off x="7805485" y="5816605"/>
              <a:ext cx="25400" cy="55562"/>
            </a:xfrm>
            <a:custGeom>
              <a:avLst/>
              <a:gdLst>
                <a:gd name="T0" fmla="*/ 14 w 16"/>
                <a:gd name="T1" fmla="*/ 35 h 35"/>
                <a:gd name="T2" fmla="*/ 0 w 16"/>
                <a:gd name="T3" fmla="*/ 35 h 35"/>
                <a:gd name="T4" fmla="*/ 2 w 16"/>
                <a:gd name="T5" fmla="*/ 0 h 35"/>
                <a:gd name="T6" fmla="*/ 16 w 16"/>
                <a:gd name="T7" fmla="*/ 0 h 35"/>
                <a:gd name="T8" fmla="*/ 14 w 16"/>
                <a:gd name="T9" fmla="*/ 35 h 35"/>
                <a:gd name="T10" fmla="*/ 14 w 16"/>
                <a:gd name="T11" fmla="*/ 35 h 35"/>
                <a:gd name="T12" fmla="*/ 14 w 1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14" y="35"/>
                  </a:moveTo>
                  <a:lnTo>
                    <a:pt x="0" y="35"/>
                  </a:lnTo>
                  <a:lnTo>
                    <a:pt x="2" y="0"/>
                  </a:lnTo>
                  <a:lnTo>
                    <a:pt x="16" y="0"/>
                  </a:lnTo>
                  <a:lnTo>
                    <a:pt x="14" y="35"/>
                  </a:lnTo>
                  <a:lnTo>
                    <a:pt x="14" y="35"/>
                  </a:lnTo>
                  <a:lnTo>
                    <a:pt x="1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 name="Freeform 753">
              <a:extLst>
                <a:ext uri="{FF2B5EF4-FFF2-40B4-BE49-F238E27FC236}">
                  <a16:creationId xmlns:a16="http://schemas.microsoft.com/office/drawing/2014/main" id="{28743EAD-C5A7-4F1F-8F44-B6614A0E3462}"/>
                </a:ext>
              </a:extLst>
            </p:cNvPr>
            <p:cNvSpPr>
              <a:spLocks/>
            </p:cNvSpPr>
            <p:nvPr/>
          </p:nvSpPr>
          <p:spPr bwMode="auto">
            <a:xfrm>
              <a:off x="7921372" y="5786442"/>
              <a:ext cx="57150" cy="68262"/>
            </a:xfrm>
            <a:custGeom>
              <a:avLst/>
              <a:gdLst>
                <a:gd name="T0" fmla="*/ 26 w 36"/>
                <a:gd name="T1" fmla="*/ 43 h 43"/>
                <a:gd name="T2" fmla="*/ 0 w 36"/>
                <a:gd name="T3" fmla="*/ 10 h 43"/>
                <a:gd name="T4" fmla="*/ 12 w 36"/>
                <a:gd name="T5" fmla="*/ 0 h 43"/>
                <a:gd name="T6" fmla="*/ 36 w 36"/>
                <a:gd name="T7" fmla="*/ 33 h 43"/>
                <a:gd name="T8" fmla="*/ 26 w 36"/>
                <a:gd name="T9" fmla="*/ 43 h 43"/>
                <a:gd name="T10" fmla="*/ 26 w 36"/>
                <a:gd name="T11" fmla="*/ 43 h 43"/>
                <a:gd name="T12" fmla="*/ 26 w 36"/>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36" h="43">
                  <a:moveTo>
                    <a:pt x="26" y="43"/>
                  </a:moveTo>
                  <a:lnTo>
                    <a:pt x="0" y="10"/>
                  </a:lnTo>
                  <a:lnTo>
                    <a:pt x="12" y="0"/>
                  </a:lnTo>
                  <a:lnTo>
                    <a:pt x="36" y="33"/>
                  </a:lnTo>
                  <a:lnTo>
                    <a:pt x="26" y="43"/>
                  </a:lnTo>
                  <a:lnTo>
                    <a:pt x="26" y="43"/>
                  </a:lnTo>
                  <a:lnTo>
                    <a:pt x="26"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 name="Freeform 754">
              <a:extLst>
                <a:ext uri="{FF2B5EF4-FFF2-40B4-BE49-F238E27FC236}">
                  <a16:creationId xmlns:a16="http://schemas.microsoft.com/office/drawing/2014/main" id="{AC74B5DA-DDBE-49D9-BDAE-3C99FD6BBAD3}"/>
                </a:ext>
              </a:extLst>
            </p:cNvPr>
            <p:cNvSpPr>
              <a:spLocks/>
            </p:cNvSpPr>
            <p:nvPr/>
          </p:nvSpPr>
          <p:spPr bwMode="auto">
            <a:xfrm>
              <a:off x="7959472" y="5541967"/>
              <a:ext cx="71438" cy="57150"/>
            </a:xfrm>
            <a:custGeom>
              <a:avLst/>
              <a:gdLst>
                <a:gd name="T0" fmla="*/ 10 w 45"/>
                <a:gd name="T1" fmla="*/ 36 h 36"/>
                <a:gd name="T2" fmla="*/ 0 w 45"/>
                <a:gd name="T3" fmla="*/ 26 h 36"/>
                <a:gd name="T4" fmla="*/ 36 w 45"/>
                <a:gd name="T5" fmla="*/ 0 h 36"/>
                <a:gd name="T6" fmla="*/ 45 w 45"/>
                <a:gd name="T7" fmla="*/ 10 h 36"/>
                <a:gd name="T8" fmla="*/ 10 w 45"/>
                <a:gd name="T9" fmla="*/ 36 h 36"/>
                <a:gd name="T10" fmla="*/ 10 w 45"/>
                <a:gd name="T11" fmla="*/ 36 h 36"/>
                <a:gd name="T12" fmla="*/ 10 w 4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5" h="36">
                  <a:moveTo>
                    <a:pt x="10" y="36"/>
                  </a:moveTo>
                  <a:lnTo>
                    <a:pt x="0" y="26"/>
                  </a:lnTo>
                  <a:lnTo>
                    <a:pt x="36" y="0"/>
                  </a:lnTo>
                  <a:lnTo>
                    <a:pt x="45" y="10"/>
                  </a:lnTo>
                  <a:lnTo>
                    <a:pt x="10" y="36"/>
                  </a:lnTo>
                  <a:lnTo>
                    <a:pt x="10" y="36"/>
                  </a:lnTo>
                  <a:lnTo>
                    <a:pt x="1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 name="Freeform 755">
              <a:extLst>
                <a:ext uri="{FF2B5EF4-FFF2-40B4-BE49-F238E27FC236}">
                  <a16:creationId xmlns:a16="http://schemas.microsoft.com/office/drawing/2014/main" id="{FBC1769F-08A4-4567-876C-176E51C0A9B5}"/>
                </a:ext>
              </a:extLst>
            </p:cNvPr>
            <p:cNvSpPr>
              <a:spLocks/>
            </p:cNvSpPr>
            <p:nvPr/>
          </p:nvSpPr>
          <p:spPr bwMode="auto">
            <a:xfrm>
              <a:off x="7714997" y="5522917"/>
              <a:ext cx="60325" cy="57150"/>
            </a:xfrm>
            <a:custGeom>
              <a:avLst/>
              <a:gdLst>
                <a:gd name="T0" fmla="*/ 26 w 38"/>
                <a:gd name="T1" fmla="*/ 36 h 36"/>
                <a:gd name="T2" fmla="*/ 0 w 38"/>
                <a:gd name="T3" fmla="*/ 7 h 36"/>
                <a:gd name="T4" fmla="*/ 11 w 38"/>
                <a:gd name="T5" fmla="*/ 0 h 36"/>
                <a:gd name="T6" fmla="*/ 38 w 38"/>
                <a:gd name="T7" fmla="*/ 26 h 36"/>
                <a:gd name="T8" fmla="*/ 26 w 38"/>
                <a:gd name="T9" fmla="*/ 36 h 36"/>
                <a:gd name="T10" fmla="*/ 26 w 38"/>
                <a:gd name="T11" fmla="*/ 36 h 36"/>
                <a:gd name="T12" fmla="*/ 26 w 3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26" y="36"/>
                  </a:moveTo>
                  <a:lnTo>
                    <a:pt x="0" y="7"/>
                  </a:lnTo>
                  <a:lnTo>
                    <a:pt x="11" y="0"/>
                  </a:lnTo>
                  <a:lnTo>
                    <a:pt x="38" y="26"/>
                  </a:lnTo>
                  <a:lnTo>
                    <a:pt x="26" y="36"/>
                  </a:lnTo>
                  <a:lnTo>
                    <a:pt x="26" y="36"/>
                  </a:lnTo>
                  <a:lnTo>
                    <a:pt x="2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pic>
        <p:nvPicPr>
          <p:cNvPr id="37" name="Picture 36"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2" name="Slide Number Placeholder 1"/>
          <p:cNvSpPr>
            <a:spLocks noGrp="1"/>
          </p:cNvSpPr>
          <p:nvPr>
            <p:ph type="sldNum" sz="quarter" idx="4"/>
          </p:nvPr>
        </p:nvSpPr>
        <p:spPr/>
        <p:txBody>
          <a:bodyPr/>
          <a:lstStyle/>
          <a:p>
            <a:fld id="{80FBB8BA-9C6A-4A48-A369-70FBD2FA98DA}" type="slidenum">
              <a:rPr lang="en-US" smtClean="0"/>
              <a:pPr/>
              <a:t>57</a:t>
            </a:fld>
            <a:endParaRPr lang="en-US" dirty="0"/>
          </a:p>
        </p:txBody>
      </p:sp>
    </p:spTree>
    <p:extLst>
      <p:ext uri="{BB962C8B-B14F-4D97-AF65-F5344CB8AC3E}">
        <p14:creationId xmlns:p14="http://schemas.microsoft.com/office/powerpoint/2010/main" val="264990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Expectations for 2023 </a:t>
            </a:r>
            <a:r>
              <a:rPr lang="en-US" sz="3200" i="1" dirty="0"/>
              <a:t>Compliance Supplement</a:t>
            </a:r>
            <a:endParaRPr lang="en-US" sz="3200" dirty="0"/>
          </a:p>
        </p:txBody>
      </p:sp>
      <p:sp>
        <p:nvSpPr>
          <p:cNvPr id="3" name="Content Placeholder 2"/>
          <p:cNvSpPr>
            <a:spLocks noGrp="1"/>
          </p:cNvSpPr>
          <p:nvPr>
            <p:ph sz="quarter" idx="10"/>
          </p:nvPr>
        </p:nvSpPr>
        <p:spPr/>
        <p:txBody>
          <a:bodyPr/>
          <a:lstStyle/>
          <a:p>
            <a:r>
              <a:rPr lang="en-US" dirty="0"/>
              <a:t>Expected by mid-May 2023</a:t>
            </a:r>
          </a:p>
          <a:p>
            <a:r>
              <a:rPr lang="en-US" dirty="0"/>
              <a:t>Several new programs and changes to many more programs than usual</a:t>
            </a:r>
          </a:p>
          <a:p>
            <a:pPr marL="342900" indent="-342900">
              <a:buFont typeface="Arial" panose="020B0604020202020204" pitchFamily="34" charset="0"/>
              <a:buChar char="•"/>
            </a:pPr>
            <a:r>
              <a:rPr lang="en-US" dirty="0"/>
              <a:t>Performance reporting updates</a:t>
            </a:r>
          </a:p>
          <a:p>
            <a:pPr marL="342900" indent="-342900">
              <a:buFont typeface="Arial" panose="020B0604020202020204" pitchFamily="34" charset="0"/>
              <a:buChar char="•"/>
            </a:pPr>
            <a:r>
              <a:rPr lang="en-US" dirty="0"/>
              <a:t>Changes due to law or regulation changes</a:t>
            </a:r>
          </a:p>
          <a:p>
            <a:pPr marL="342900" indent="-342900">
              <a:buFont typeface="Arial" panose="020B0604020202020204" pitchFamily="34" charset="0"/>
              <a:buChar char="•"/>
            </a:pPr>
            <a:r>
              <a:rPr lang="en-US" dirty="0"/>
              <a:t>Changes to introduce IIJA provisions</a:t>
            </a:r>
          </a:p>
          <a:p>
            <a:r>
              <a:rPr lang="en-US" dirty="0"/>
              <a:t>Part 3 will have minimal changes</a:t>
            </a:r>
          </a:p>
          <a:p>
            <a:pPr marL="342900" indent="-342900">
              <a:buFont typeface="Arial" panose="020B0604020202020204" pitchFamily="34" charset="0"/>
              <a:buChar char="•"/>
            </a:pPr>
            <a:r>
              <a:rPr lang="en-US" dirty="0"/>
              <a:t>Build America Buy America Act guidance added to Procurement and Cash Management guidance tweaked</a:t>
            </a:r>
          </a:p>
          <a:p>
            <a:r>
              <a:rPr lang="en-US" dirty="0"/>
              <a:t>Highway Planning and Construction Cluster</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fld id="{80FBB8BA-9C6A-4A48-A369-70FBD2FA98DA}" type="slidenum">
              <a:rPr lang="en-US" smtClean="0"/>
              <a:pPr/>
              <a:t>58</a:t>
            </a:fld>
            <a:endParaRPr lang="en-US" dirty="0"/>
          </a:p>
        </p:txBody>
      </p:sp>
    </p:spTree>
    <p:extLst>
      <p:ext uri="{BB962C8B-B14F-4D97-AF65-F5344CB8AC3E}">
        <p14:creationId xmlns:p14="http://schemas.microsoft.com/office/powerpoint/2010/main" val="300514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Expectations for 2023 </a:t>
            </a:r>
            <a:r>
              <a:rPr lang="en-US" sz="3200" i="1" dirty="0"/>
              <a:t>Compliance Supplement</a:t>
            </a:r>
            <a:endParaRPr lang="en-US" sz="3200" dirty="0"/>
          </a:p>
        </p:txBody>
      </p:sp>
      <p:pic>
        <p:nvPicPr>
          <p:cNvPr id="5" name="Content Placeholder 4"/>
          <p:cNvPicPr>
            <a:picLocks noGrp="1" noChangeAspect="1"/>
          </p:cNvPicPr>
          <p:nvPr>
            <p:ph sz="quarter" idx="10"/>
          </p:nvPr>
        </p:nvPicPr>
        <p:blipFill>
          <a:blip r:embed="rId3"/>
          <a:stretch>
            <a:fillRect/>
          </a:stretch>
        </p:blipFill>
        <p:spPr>
          <a:xfrm>
            <a:off x="897147" y="2216339"/>
            <a:ext cx="6671922" cy="4038462"/>
          </a:xfrm>
          <a:prstGeom prst="rect">
            <a:avLst/>
          </a:prstGeom>
        </p:spPr>
      </p:pic>
      <p:sp>
        <p:nvSpPr>
          <p:cNvPr id="6" name="TextBox 5"/>
          <p:cNvSpPr txBox="1"/>
          <p:nvPr/>
        </p:nvSpPr>
        <p:spPr>
          <a:xfrm>
            <a:off x="897147" y="1570008"/>
            <a:ext cx="6676845" cy="646331"/>
          </a:xfrm>
          <a:prstGeom prst="rect">
            <a:avLst/>
          </a:prstGeom>
          <a:noFill/>
        </p:spPr>
        <p:txBody>
          <a:bodyPr wrap="square" rtlCol="0">
            <a:spAutoFit/>
          </a:bodyPr>
          <a:lstStyle/>
          <a:p>
            <a:r>
              <a:rPr lang="en-US"/>
              <a:t>Continues to include listing of higher risk programs in Appendix IV; programs expected</a:t>
            </a:r>
            <a:endParaRPr lang="en-US" dirty="0"/>
          </a:p>
        </p:txBody>
      </p:sp>
      <p:pic>
        <p:nvPicPr>
          <p:cNvPr id="7" name="Picture 6" descr="Logo final.jpg"/>
          <p:cNvPicPr>
            <a:picLocks noChangeAspect="1"/>
          </p:cNvPicPr>
          <p:nvPr/>
        </p:nvPicPr>
        <p:blipFill>
          <a:blip r:embed="rId4" cstate="print"/>
          <a:srcRect/>
          <a:stretch>
            <a:fillRect/>
          </a:stretch>
        </p:blipFill>
        <p:spPr bwMode="auto">
          <a:xfrm>
            <a:off x="190500" y="6070981"/>
            <a:ext cx="533400" cy="577735"/>
          </a:xfrm>
          <a:prstGeom prst="rect">
            <a:avLst/>
          </a:prstGeom>
          <a:noFill/>
          <a:ln w="9525">
            <a:noFill/>
            <a:miter lim="800000"/>
            <a:headEnd/>
            <a:tailEnd/>
          </a:ln>
        </p:spPr>
      </p:pic>
      <p:sp>
        <p:nvSpPr>
          <p:cNvPr id="3" name="Slide Number Placeholder 2"/>
          <p:cNvSpPr>
            <a:spLocks noGrp="1"/>
          </p:cNvSpPr>
          <p:nvPr>
            <p:ph type="sldNum" sz="quarter" idx="4"/>
          </p:nvPr>
        </p:nvSpPr>
        <p:spPr/>
        <p:txBody>
          <a:bodyPr/>
          <a:lstStyle/>
          <a:p>
            <a:fld id="{80FBB8BA-9C6A-4A48-A369-70FBD2FA98DA}" type="slidenum">
              <a:rPr lang="en-US" smtClean="0"/>
              <a:pPr/>
              <a:t>59</a:t>
            </a:fld>
            <a:endParaRPr lang="en-US" dirty="0"/>
          </a:p>
        </p:txBody>
      </p:sp>
    </p:spTree>
    <p:extLst>
      <p:ext uri="{BB962C8B-B14F-4D97-AF65-F5344CB8AC3E}">
        <p14:creationId xmlns:p14="http://schemas.microsoft.com/office/powerpoint/2010/main" val="342577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0140"/>
            <a:ext cx="8229600" cy="4525963"/>
          </a:xfrm>
        </p:spPr>
        <p:txBody>
          <a:bodyPr>
            <a:normAutofit fontScale="92500"/>
          </a:bodyPr>
          <a:lstStyle/>
          <a:p>
            <a:r>
              <a:rPr lang="en-US" dirty="0"/>
              <a:t>You can’t properly apply the risk assessment standards if you don’t understand the audit risk model</a:t>
            </a:r>
          </a:p>
          <a:p>
            <a:r>
              <a:rPr lang="en-US" dirty="0"/>
              <a:t>While many think they understand the model, the results of Peer Review, IG desk reviews, and other audit quality sampling projects say otherwise</a:t>
            </a:r>
          </a:p>
          <a:p>
            <a:r>
              <a:rPr lang="en-US" dirty="0"/>
              <a:t>Now is the time to reinforce your understanding of each element of the model, and how the model is used in determining the nature, timing and extent of both the risk assessment auditing procedures and the further auditing procedures</a:t>
            </a:r>
          </a:p>
        </p:txBody>
      </p:sp>
      <p:sp>
        <p:nvSpPr>
          <p:cNvPr id="3" name="Title 2"/>
          <p:cNvSpPr>
            <a:spLocks noGrp="1"/>
          </p:cNvSpPr>
          <p:nvPr>
            <p:ph type="title"/>
          </p:nvPr>
        </p:nvSpPr>
        <p:spPr/>
        <p:txBody>
          <a:bodyPr>
            <a:normAutofit fontScale="90000"/>
          </a:bodyPr>
          <a:lstStyle/>
          <a:p>
            <a:r>
              <a:rPr lang="en-US" dirty="0"/>
              <a:t>Basic concept of auditor risk assessments</a:t>
            </a:r>
          </a:p>
        </p:txBody>
      </p:sp>
      <p:pic>
        <p:nvPicPr>
          <p:cNvPr id="4" name="Picture 3" descr="Logo final.jpg"/>
          <p:cNvPicPr>
            <a:picLocks noChangeAspect="1"/>
          </p:cNvPicPr>
          <p:nvPr/>
        </p:nvPicPr>
        <p:blipFill>
          <a:blip r:embed="rId3" cstate="print"/>
          <a:srcRect/>
          <a:stretch>
            <a:fillRect/>
          </a:stretch>
        </p:blipFill>
        <p:spPr bwMode="auto">
          <a:xfrm>
            <a:off x="190500" y="6119737"/>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6</a:t>
            </a:fld>
            <a:endParaRPr lang="en-US" dirty="0"/>
          </a:p>
        </p:txBody>
      </p:sp>
    </p:spTree>
    <p:extLst>
      <p:ext uri="{BB962C8B-B14F-4D97-AF65-F5344CB8AC3E}">
        <p14:creationId xmlns:p14="http://schemas.microsoft.com/office/powerpoint/2010/main" val="354104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FE7C-7F65-48AC-960F-A802CA4C1283}"/>
              </a:ext>
            </a:extLst>
          </p:cNvPr>
          <p:cNvSpPr>
            <a:spLocks noGrp="1"/>
          </p:cNvSpPr>
          <p:nvPr>
            <p:ph type="title"/>
          </p:nvPr>
        </p:nvSpPr>
        <p:spPr>
          <a:xfrm>
            <a:off x="422717" y="338635"/>
            <a:ext cx="6257109" cy="594360"/>
          </a:xfrm>
        </p:spPr>
        <p:txBody>
          <a:bodyPr/>
          <a:lstStyle/>
          <a:p>
            <a:r>
              <a:rPr lang="en-US" dirty="0"/>
              <a:t>Other Single Audit Developments - SEFA  Challenges Continue</a:t>
            </a:r>
          </a:p>
        </p:txBody>
      </p:sp>
      <p:sp>
        <p:nvSpPr>
          <p:cNvPr id="3" name="Text Placeholder 2">
            <a:extLst>
              <a:ext uri="{FF2B5EF4-FFF2-40B4-BE49-F238E27FC236}">
                <a16:creationId xmlns:a16="http://schemas.microsoft.com/office/drawing/2014/main" id="{82A2D480-25FF-4636-9AE8-C40B015418D5}"/>
              </a:ext>
            </a:extLst>
          </p:cNvPr>
          <p:cNvSpPr>
            <a:spLocks noGrp="1"/>
          </p:cNvSpPr>
          <p:nvPr>
            <p:ph type="body" sz="quarter" idx="13"/>
          </p:nvPr>
        </p:nvSpPr>
        <p:spPr>
          <a:xfrm>
            <a:off x="511080" y="1466491"/>
            <a:ext cx="6080384" cy="4467466"/>
          </a:xfrm>
        </p:spPr>
        <p:txBody>
          <a:bodyPr>
            <a:normAutofit fontScale="85000" lnSpcReduction="20000"/>
          </a:bodyPr>
          <a:lstStyle/>
          <a:p>
            <a:r>
              <a:rPr lang="en-US" dirty="0">
                <a:solidFill>
                  <a:schemeClr val="tx1"/>
                </a:solidFill>
              </a:rPr>
              <a:t>Out-of-Period issues </a:t>
            </a:r>
          </a:p>
          <a:p>
            <a:pPr marL="342900" indent="-342900">
              <a:buFont typeface="Arial" panose="020B0604020202020204" pitchFamily="34" charset="0"/>
              <a:buChar char="•"/>
            </a:pPr>
            <a:r>
              <a:rPr lang="en-US" dirty="0">
                <a:solidFill>
                  <a:schemeClr val="tx1"/>
                </a:solidFill>
              </a:rPr>
              <a:t>PRF amounts reported on the SEFA align with report submissions to the PRF Reporting Portal</a:t>
            </a:r>
          </a:p>
          <a:p>
            <a:pPr marL="342900" indent="-342900">
              <a:buFont typeface="Arial" panose="020B0604020202020204" pitchFamily="34" charset="0"/>
              <a:buChar char="•"/>
            </a:pPr>
            <a:r>
              <a:rPr lang="en-US" dirty="0">
                <a:solidFill>
                  <a:schemeClr val="tx1"/>
                </a:solidFill>
              </a:rPr>
              <a:t>ESF/HEERF allowed institutions to go back to prior periods for expenditures/lost revenue</a:t>
            </a:r>
          </a:p>
          <a:p>
            <a:pPr marL="342900" indent="-342900">
              <a:buFont typeface="Arial" panose="020B0604020202020204" pitchFamily="34" charset="0"/>
              <a:buChar char="•"/>
            </a:pPr>
            <a:r>
              <a:rPr lang="en-US" dirty="0">
                <a:solidFill>
                  <a:schemeClr val="tx1"/>
                </a:solidFill>
              </a:rPr>
              <a:t>SVOG allowed pre-award costs back to March 2020</a:t>
            </a:r>
          </a:p>
          <a:p>
            <a:r>
              <a:rPr lang="en-US" dirty="0">
                <a:solidFill>
                  <a:schemeClr val="tx1"/>
                </a:solidFill>
              </a:rPr>
              <a:t>Determining completeness - certain COVID funding may be handled by departments unaccustomed to federal funding (e.g., 32.009)</a:t>
            </a:r>
          </a:p>
          <a:p>
            <a:r>
              <a:rPr lang="en-US" dirty="0">
                <a:solidFill>
                  <a:schemeClr val="tx1"/>
                </a:solidFill>
              </a:rPr>
              <a:t>Identification of COVID-19 funding on face of SEFA</a:t>
            </a:r>
          </a:p>
          <a:p>
            <a:r>
              <a:rPr lang="en-US" dirty="0">
                <a:solidFill>
                  <a:schemeClr val="tx1"/>
                </a:solidFill>
              </a:rPr>
              <a:t>Determining when awards exist</a:t>
            </a:r>
          </a:p>
          <a:p>
            <a:endParaRPr lang="en-US" dirty="0"/>
          </a:p>
          <a:p>
            <a:endParaRPr lang="en-US" dirty="0"/>
          </a:p>
        </p:txBody>
      </p:sp>
      <p:sp>
        <p:nvSpPr>
          <p:cNvPr id="8" name="TextBox 7">
            <a:extLst>
              <a:ext uri="{FF2B5EF4-FFF2-40B4-BE49-F238E27FC236}">
                <a16:creationId xmlns:a16="http://schemas.microsoft.com/office/drawing/2014/main" id="{F3EDC15E-1787-4F58-9853-92520FF8ECF3}"/>
              </a:ext>
            </a:extLst>
          </p:cNvPr>
          <p:cNvSpPr txBox="1"/>
          <p:nvPr/>
        </p:nvSpPr>
        <p:spPr>
          <a:xfrm>
            <a:off x="6960142" y="1936691"/>
            <a:ext cx="2085975" cy="3139321"/>
          </a:xfrm>
          <a:prstGeom prst="rect">
            <a:avLst/>
          </a:prstGeom>
          <a:solidFill>
            <a:schemeClr val="accent1">
              <a:lumMod val="20000"/>
              <a:lumOff val="80000"/>
            </a:schemeClr>
          </a:solidFill>
        </p:spPr>
        <p:txBody>
          <a:bodyPr wrap="square" rtlCol="0">
            <a:spAutoFit/>
          </a:bodyPr>
          <a:lstStyle/>
          <a:p>
            <a:r>
              <a:rPr lang="en-US" b="1" dirty="0"/>
              <a:t>Use this GAQC nonauthoritative tool as a resource: </a:t>
            </a:r>
            <a:r>
              <a:rPr lang="en-US" b="1" dirty="0">
                <a:hlinkClick r:id="rId3"/>
              </a:rPr>
              <a:t>Guidance on the Reporting of Certain COVID-19 Awards on an Accrual Basis SEFA</a:t>
            </a:r>
            <a:endParaRPr lang="en-US" b="1" dirty="0"/>
          </a:p>
          <a:p>
            <a:endParaRPr lang="en-US" dirty="0"/>
          </a:p>
        </p:txBody>
      </p:sp>
      <p:pic>
        <p:nvPicPr>
          <p:cNvPr id="6" name="Picture 5" descr="Logo final.jpg"/>
          <p:cNvPicPr>
            <a:picLocks noChangeAspect="1"/>
          </p:cNvPicPr>
          <p:nvPr/>
        </p:nvPicPr>
        <p:blipFill>
          <a:blip r:embed="rId4" cstate="print"/>
          <a:srcRect/>
          <a:stretch>
            <a:fillRect/>
          </a:stretch>
        </p:blipFill>
        <p:spPr bwMode="auto">
          <a:xfrm>
            <a:off x="190500" y="6070981"/>
            <a:ext cx="533400" cy="577735"/>
          </a:xfrm>
          <a:prstGeom prst="rect">
            <a:avLst/>
          </a:prstGeom>
          <a:noFill/>
          <a:ln w="9525">
            <a:noFill/>
            <a:miter lim="800000"/>
            <a:headEnd/>
            <a:tailEnd/>
          </a:ln>
        </p:spPr>
      </p:pic>
      <p:sp>
        <p:nvSpPr>
          <p:cNvPr id="4" name="Slide Number Placeholder 3"/>
          <p:cNvSpPr>
            <a:spLocks noGrp="1"/>
          </p:cNvSpPr>
          <p:nvPr>
            <p:ph type="sldNum" sz="quarter" idx="4"/>
          </p:nvPr>
        </p:nvSpPr>
        <p:spPr/>
        <p:txBody>
          <a:bodyPr/>
          <a:lstStyle/>
          <a:p>
            <a:fld id="{80FBB8BA-9C6A-4A48-A369-70FBD2FA98DA}" type="slidenum">
              <a:rPr lang="en-US" smtClean="0"/>
              <a:pPr/>
              <a:t>60</a:t>
            </a:fld>
            <a:endParaRPr lang="en-US" dirty="0"/>
          </a:p>
        </p:txBody>
      </p:sp>
    </p:spTree>
    <p:extLst>
      <p:ext uri="{BB962C8B-B14F-4D97-AF65-F5344CB8AC3E}">
        <p14:creationId xmlns:p14="http://schemas.microsoft.com/office/powerpoint/2010/main" val="26271199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FE7C-7F65-48AC-960F-A802CA4C1283}"/>
              </a:ext>
            </a:extLst>
          </p:cNvPr>
          <p:cNvSpPr>
            <a:spLocks noGrp="1"/>
          </p:cNvSpPr>
          <p:nvPr>
            <p:ph type="title"/>
          </p:nvPr>
        </p:nvSpPr>
        <p:spPr>
          <a:xfrm>
            <a:off x="396266" y="519342"/>
            <a:ext cx="6286192" cy="594360"/>
          </a:xfrm>
        </p:spPr>
        <p:txBody>
          <a:bodyPr/>
          <a:lstStyle/>
          <a:p>
            <a:r>
              <a:rPr lang="en-US" dirty="0"/>
              <a:t>Other Single Audit Developments - Reporting on Schedules under AU-C 805</a:t>
            </a:r>
            <a:endParaRPr lang="en-US" sz="2200" dirty="0"/>
          </a:p>
        </p:txBody>
      </p:sp>
      <p:sp>
        <p:nvSpPr>
          <p:cNvPr id="3" name="Text Placeholder 2">
            <a:extLst>
              <a:ext uri="{FF2B5EF4-FFF2-40B4-BE49-F238E27FC236}">
                <a16:creationId xmlns:a16="http://schemas.microsoft.com/office/drawing/2014/main" id="{82A2D480-25FF-4636-9AE8-C40B015418D5}"/>
              </a:ext>
            </a:extLst>
          </p:cNvPr>
          <p:cNvSpPr>
            <a:spLocks noGrp="1"/>
          </p:cNvSpPr>
          <p:nvPr>
            <p:ph type="body" sz="quarter" idx="13"/>
          </p:nvPr>
        </p:nvSpPr>
        <p:spPr>
          <a:xfrm>
            <a:off x="499170" y="2014536"/>
            <a:ext cx="6080384" cy="3848401"/>
          </a:xfrm>
        </p:spPr>
        <p:txBody>
          <a:bodyPr>
            <a:normAutofit fontScale="92500" lnSpcReduction="10000"/>
          </a:bodyPr>
          <a:lstStyle/>
          <a:p>
            <a:r>
              <a:rPr lang="en-US" dirty="0">
                <a:solidFill>
                  <a:schemeClr val="tx1"/>
                </a:solidFill>
              </a:rPr>
              <a:t>Pandemic funding has significantly increased usage of AU-C 805</a:t>
            </a:r>
            <a:r>
              <a:rPr lang="en-US" dirty="0"/>
              <a:t>, </a:t>
            </a:r>
            <a:r>
              <a:rPr lang="en-US" i="1" dirty="0">
                <a:hlinkClick r:id="rId3"/>
              </a:rPr>
              <a:t>Audits of Single Financial Statements and Specific Elements, Accounts, or Items of a Financial Statement</a:t>
            </a:r>
            <a:r>
              <a:rPr lang="en-US" i="1" dirty="0"/>
              <a:t>; </a:t>
            </a:r>
            <a:r>
              <a:rPr lang="en-US" dirty="0">
                <a:solidFill>
                  <a:schemeClr val="tx1"/>
                </a:solidFill>
              </a:rPr>
              <a:t>for example</a:t>
            </a:r>
            <a:r>
              <a:rPr lang="en-US" dirty="0"/>
              <a:t>:</a:t>
            </a:r>
            <a:endParaRPr lang="en-US" i="1" dirty="0"/>
          </a:p>
          <a:p>
            <a:pPr marL="342900" indent="-342900">
              <a:buFont typeface="Arial" panose="020B0604020202020204" pitchFamily="34" charset="0"/>
              <a:buChar char="•"/>
            </a:pPr>
            <a:r>
              <a:rPr lang="en-US" dirty="0">
                <a:solidFill>
                  <a:schemeClr val="tx1"/>
                </a:solidFill>
              </a:rPr>
              <a:t>More program-specific audits being performed</a:t>
            </a:r>
          </a:p>
          <a:p>
            <a:pPr marL="342900" indent="-342900">
              <a:buFont typeface="Arial" panose="020B0604020202020204" pitchFamily="34" charset="0"/>
              <a:buChar char="•"/>
            </a:pPr>
            <a:r>
              <a:rPr lang="en-US" dirty="0">
                <a:solidFill>
                  <a:schemeClr val="tx1"/>
                </a:solidFill>
              </a:rPr>
              <a:t>GAGAS financial audit option for for-profit PRF recipients</a:t>
            </a:r>
          </a:p>
          <a:p>
            <a:r>
              <a:rPr lang="en-US" dirty="0">
                <a:solidFill>
                  <a:schemeClr val="tx1"/>
                </a:solidFill>
              </a:rPr>
              <a:t>Remember that the auditor is required to comply with all AU-C sections relevant to the audit</a:t>
            </a:r>
          </a:p>
          <a:p>
            <a:endParaRPr lang="en-US" dirty="0"/>
          </a:p>
          <a:p>
            <a:pPr marL="342900" indent="-3429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5730FE35-B3A1-BE3F-6199-E4041CF552A5}"/>
              </a:ext>
            </a:extLst>
          </p:cNvPr>
          <p:cNvSpPr txBox="1"/>
          <p:nvPr/>
        </p:nvSpPr>
        <p:spPr>
          <a:xfrm>
            <a:off x="7120468" y="2014536"/>
            <a:ext cx="1816498" cy="2585323"/>
          </a:xfrm>
          <a:prstGeom prst="rect">
            <a:avLst/>
          </a:prstGeom>
          <a:noFill/>
        </p:spPr>
        <p:txBody>
          <a:bodyPr wrap="square" rtlCol="0">
            <a:spAutoFit/>
          </a:bodyPr>
          <a:lstStyle/>
          <a:p>
            <a:r>
              <a:rPr lang="en-US" b="1" dirty="0">
                <a:solidFill>
                  <a:schemeClr val="bg1"/>
                </a:solidFill>
              </a:rPr>
              <a:t>Access a related new GAQC article, </a:t>
            </a:r>
            <a:r>
              <a:rPr lang="en-US" b="1" i="1" dirty="0">
                <a:solidFill>
                  <a:schemeClr val="bg1"/>
                </a:solidFill>
                <a:hlinkClick r:id="rId4">
                  <a:extLst>
                    <a:ext uri="{A12FA001-AC4F-418D-AE19-62706E023703}">
                      <ahyp:hlinkClr xmlns:ahyp="http://schemas.microsoft.com/office/drawing/2018/hyperlinkcolor" val="tx"/>
                    </a:ext>
                  </a:extLst>
                </a:hlinkClick>
              </a:rPr>
              <a:t>Governmental Audits of Single Financial Statements or Elements </a:t>
            </a:r>
            <a:endParaRPr lang="en-US" b="1" i="1" dirty="0">
              <a:solidFill>
                <a:schemeClr val="bg1"/>
              </a:solidFill>
            </a:endParaRPr>
          </a:p>
        </p:txBody>
      </p:sp>
      <p:pic>
        <p:nvPicPr>
          <p:cNvPr id="6" name="Picture 5" descr="Logo final.jpg"/>
          <p:cNvPicPr>
            <a:picLocks noChangeAspect="1"/>
          </p:cNvPicPr>
          <p:nvPr/>
        </p:nvPicPr>
        <p:blipFill>
          <a:blip r:embed="rId5"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4"/>
          </p:nvPr>
        </p:nvSpPr>
        <p:spPr/>
        <p:txBody>
          <a:bodyPr/>
          <a:lstStyle/>
          <a:p>
            <a:fld id="{80FBB8BA-9C6A-4A48-A369-70FBD2FA98DA}" type="slidenum">
              <a:rPr lang="en-US" smtClean="0"/>
              <a:pPr/>
              <a:t>61</a:t>
            </a:fld>
            <a:endParaRPr lang="en-US" dirty="0"/>
          </a:p>
        </p:txBody>
      </p:sp>
    </p:spTree>
    <p:extLst>
      <p:ext uri="{BB962C8B-B14F-4D97-AF65-F5344CB8AC3E}">
        <p14:creationId xmlns:p14="http://schemas.microsoft.com/office/powerpoint/2010/main" val="2448346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FE7C-7F65-48AC-960F-A802CA4C1283}"/>
              </a:ext>
            </a:extLst>
          </p:cNvPr>
          <p:cNvSpPr>
            <a:spLocks noGrp="1"/>
          </p:cNvSpPr>
          <p:nvPr>
            <p:ph type="title"/>
          </p:nvPr>
        </p:nvSpPr>
        <p:spPr>
          <a:xfrm>
            <a:off x="293362" y="381319"/>
            <a:ext cx="6286192" cy="594360"/>
          </a:xfrm>
        </p:spPr>
        <p:txBody>
          <a:bodyPr/>
          <a:lstStyle/>
          <a:p>
            <a:r>
              <a:rPr lang="en-US" dirty="0"/>
              <a:t>Other Single Audit Developments - Responding to Letters from Federal Agencies</a:t>
            </a:r>
            <a:endParaRPr lang="en-US" sz="2200" dirty="0"/>
          </a:p>
        </p:txBody>
      </p:sp>
      <p:sp>
        <p:nvSpPr>
          <p:cNvPr id="3" name="Text Placeholder 2">
            <a:extLst>
              <a:ext uri="{FF2B5EF4-FFF2-40B4-BE49-F238E27FC236}">
                <a16:creationId xmlns:a16="http://schemas.microsoft.com/office/drawing/2014/main" id="{82A2D480-25FF-4636-9AE8-C40B015418D5}"/>
              </a:ext>
            </a:extLst>
          </p:cNvPr>
          <p:cNvSpPr>
            <a:spLocks noGrp="1"/>
          </p:cNvSpPr>
          <p:nvPr>
            <p:ph type="body" sz="quarter" idx="13"/>
          </p:nvPr>
        </p:nvSpPr>
        <p:spPr>
          <a:xfrm>
            <a:off x="499170" y="2163125"/>
            <a:ext cx="6080384" cy="3919422"/>
          </a:xfrm>
        </p:spPr>
        <p:txBody>
          <a:bodyPr>
            <a:normAutofit fontScale="47500" lnSpcReduction="20000"/>
          </a:bodyPr>
          <a:lstStyle/>
          <a:p>
            <a:r>
              <a:rPr lang="en-US" sz="3300" dirty="0">
                <a:solidFill>
                  <a:schemeClr val="tx1"/>
                </a:solidFill>
              </a:rPr>
              <a:t>Have seen an increase in auditor receiving letters and other requests from federal agencies</a:t>
            </a:r>
          </a:p>
          <a:p>
            <a:pPr marL="342900" indent="-342900">
              <a:buFont typeface="Arial" panose="020B0604020202020204" pitchFamily="34" charset="0"/>
              <a:buChar char="•"/>
            </a:pPr>
            <a:r>
              <a:rPr lang="en-US" sz="3300" dirty="0">
                <a:solidFill>
                  <a:schemeClr val="tx1"/>
                </a:solidFill>
              </a:rPr>
              <a:t>Letters from Education on the SFA program</a:t>
            </a:r>
          </a:p>
          <a:p>
            <a:pPr marL="342900" indent="-342900">
              <a:buFont typeface="Arial" panose="020B0604020202020204" pitchFamily="34" charset="0"/>
              <a:buChar char="•"/>
            </a:pPr>
            <a:r>
              <a:rPr lang="en-US" sz="3300" dirty="0">
                <a:solidFill>
                  <a:schemeClr val="tx1"/>
                </a:solidFill>
              </a:rPr>
              <a:t>Letters from HHS regarding the PRF program</a:t>
            </a:r>
          </a:p>
          <a:p>
            <a:r>
              <a:rPr lang="en-US" sz="3300" dirty="0">
                <a:solidFill>
                  <a:schemeClr val="tx1"/>
                </a:solidFill>
              </a:rPr>
              <a:t>When requests involve access to audit documentation, refer to Interpretation No. 1, </a:t>
            </a:r>
            <a:r>
              <a:rPr lang="en-US" sz="3300" i="1" dirty="0">
                <a:solidFill>
                  <a:schemeClr val="tx1"/>
                </a:solidFill>
                <a:hlinkClick r:id="rId3"/>
              </a:rPr>
              <a:t>Providing Access to or Copies of Audit Documentation to a Regulator </a:t>
            </a:r>
            <a:r>
              <a:rPr lang="en-US" sz="3300" dirty="0">
                <a:solidFill>
                  <a:schemeClr val="tx1"/>
                </a:solidFill>
              </a:rPr>
              <a:t>(AU-C sec. 9230 par. .01-.15),</a:t>
            </a:r>
          </a:p>
          <a:p>
            <a:r>
              <a:rPr lang="en-US" sz="3300" dirty="0">
                <a:solidFill>
                  <a:schemeClr val="tx1"/>
                </a:solidFill>
              </a:rPr>
              <a:t>Consult within firm/organization to determine protocols for such requests</a:t>
            </a:r>
          </a:p>
          <a:p>
            <a:pPr marL="342900" indent="-342900">
              <a:buFont typeface="Arial" panose="020B0604020202020204" pitchFamily="34" charset="0"/>
              <a:buChar char="•"/>
            </a:pPr>
            <a:endParaRPr lang="en-US" dirty="0"/>
          </a:p>
          <a:p>
            <a:r>
              <a:rPr lang="en-US" dirty="0"/>
              <a:t> </a:t>
            </a:r>
          </a:p>
          <a:p>
            <a:endParaRPr lang="en-US" dirty="0"/>
          </a:p>
          <a:p>
            <a:pPr marL="342900" indent="-342900">
              <a:buFont typeface="Arial" panose="020B0604020202020204" pitchFamily="34" charset="0"/>
              <a:buChar char="•"/>
            </a:pPr>
            <a:endParaRPr lang="en-US" dirty="0"/>
          </a:p>
        </p:txBody>
      </p:sp>
      <p:pic>
        <p:nvPicPr>
          <p:cNvPr id="6" name="Picture 5" descr="Logo final.jpg"/>
          <p:cNvPicPr>
            <a:picLocks noChangeAspect="1"/>
          </p:cNvPicPr>
          <p:nvPr/>
        </p:nvPicPr>
        <p:blipFill>
          <a:blip r:embed="rId4" cstate="print"/>
          <a:srcRect/>
          <a:stretch>
            <a:fillRect/>
          </a:stretch>
        </p:blipFill>
        <p:spPr bwMode="auto">
          <a:xfrm>
            <a:off x="190500" y="6070981"/>
            <a:ext cx="533400" cy="577735"/>
          </a:xfrm>
          <a:prstGeom prst="rect">
            <a:avLst/>
          </a:prstGeom>
          <a:noFill/>
          <a:ln w="9525">
            <a:noFill/>
            <a:miter lim="800000"/>
            <a:headEnd/>
            <a:tailEnd/>
          </a:ln>
        </p:spPr>
      </p:pic>
      <p:sp>
        <p:nvSpPr>
          <p:cNvPr id="4" name="Slide Number Placeholder 3"/>
          <p:cNvSpPr>
            <a:spLocks noGrp="1"/>
          </p:cNvSpPr>
          <p:nvPr>
            <p:ph type="sldNum" sz="quarter" idx="4"/>
          </p:nvPr>
        </p:nvSpPr>
        <p:spPr/>
        <p:txBody>
          <a:bodyPr/>
          <a:lstStyle/>
          <a:p>
            <a:fld id="{80FBB8BA-9C6A-4A48-A369-70FBD2FA98DA}" type="slidenum">
              <a:rPr lang="en-US" smtClean="0"/>
              <a:pPr/>
              <a:t>62</a:t>
            </a:fld>
            <a:endParaRPr lang="en-US" dirty="0"/>
          </a:p>
        </p:txBody>
      </p:sp>
    </p:spTree>
    <p:extLst>
      <p:ext uri="{BB962C8B-B14F-4D97-AF65-F5344CB8AC3E}">
        <p14:creationId xmlns:p14="http://schemas.microsoft.com/office/powerpoint/2010/main" val="525387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C551-BFDB-4C3E-87B7-812DF4151BAC}"/>
              </a:ext>
            </a:extLst>
          </p:cNvPr>
          <p:cNvSpPr>
            <a:spLocks noGrp="1"/>
          </p:cNvSpPr>
          <p:nvPr>
            <p:ph type="title"/>
          </p:nvPr>
        </p:nvSpPr>
        <p:spPr>
          <a:xfrm>
            <a:off x="302616" y="452257"/>
            <a:ext cx="6080384" cy="594360"/>
          </a:xfrm>
        </p:spPr>
        <p:txBody>
          <a:bodyPr anchor="t"/>
          <a:lstStyle/>
          <a:p>
            <a:r>
              <a:rPr lang="en-US" dirty="0"/>
              <a:t>Federal Audit Clearinghouse - Changes Coming!</a:t>
            </a:r>
          </a:p>
        </p:txBody>
      </p:sp>
      <p:sp>
        <p:nvSpPr>
          <p:cNvPr id="3" name="Text Placeholder 2">
            <a:extLst>
              <a:ext uri="{FF2B5EF4-FFF2-40B4-BE49-F238E27FC236}">
                <a16:creationId xmlns:a16="http://schemas.microsoft.com/office/drawing/2014/main" id="{B7FB7DD3-7CF6-43C7-9FE5-BE32098F4971}"/>
              </a:ext>
            </a:extLst>
          </p:cNvPr>
          <p:cNvSpPr>
            <a:spLocks noGrp="1"/>
          </p:cNvSpPr>
          <p:nvPr>
            <p:ph type="body" sz="quarter" idx="13"/>
          </p:nvPr>
        </p:nvSpPr>
        <p:spPr>
          <a:xfrm>
            <a:off x="302616" y="1549361"/>
            <a:ext cx="6080384" cy="3759278"/>
          </a:xfrm>
        </p:spPr>
        <p:txBody>
          <a:bodyPr>
            <a:normAutofit fontScale="70000" lnSpcReduction="20000"/>
          </a:bodyPr>
          <a:lstStyle/>
          <a:p>
            <a:r>
              <a:rPr lang="en-US" dirty="0">
                <a:solidFill>
                  <a:schemeClr val="tx1"/>
                </a:solidFill>
              </a:rPr>
              <a:t>The provider of the FAC will change from Census to GSA by October 1, 2023.  Web address will be:  </a:t>
            </a:r>
            <a:r>
              <a:rPr lang="en-US" dirty="0">
                <a:solidFill>
                  <a:schemeClr val="tx1"/>
                </a:solidFill>
                <a:hlinkClick r:id="rId3"/>
              </a:rPr>
              <a:t>https://www.fac.gov/</a:t>
            </a:r>
            <a:r>
              <a:rPr lang="en-US" dirty="0">
                <a:solidFill>
                  <a:schemeClr val="tx1"/>
                </a:solidFill>
              </a:rPr>
              <a:t> </a:t>
            </a:r>
          </a:p>
          <a:p>
            <a:r>
              <a:rPr lang="en-US" dirty="0">
                <a:solidFill>
                  <a:schemeClr val="tx1"/>
                </a:solidFill>
              </a:rPr>
              <a:t>Single audits with a fiscal period ending in 2022 (or earlier) should be submitted to Census FAC (</a:t>
            </a:r>
            <a:r>
              <a:rPr lang="en-US" dirty="0">
                <a:solidFill>
                  <a:schemeClr val="tx1"/>
                </a:solidFill>
                <a:hlinkClick r:id="rId4"/>
              </a:rPr>
              <a:t>https://facweb.census.gov/</a:t>
            </a:r>
            <a:r>
              <a:rPr lang="en-US" dirty="0">
                <a:solidFill>
                  <a:schemeClr val="tx1"/>
                </a:solidFill>
              </a:rPr>
              <a:t>) </a:t>
            </a:r>
          </a:p>
          <a:p>
            <a:pPr marL="342900" indent="-342900">
              <a:buFont typeface="Arial" panose="020B0604020202020204" pitchFamily="34" charset="0"/>
              <a:buChar char="•"/>
            </a:pPr>
            <a:r>
              <a:rPr lang="en-US" dirty="0">
                <a:solidFill>
                  <a:schemeClr val="tx1"/>
                </a:solidFill>
              </a:rPr>
              <a:t>Any draft not fully submitted to the Census FAC by October 1, 2023, may need to be completely re-started at the new GSA FAC</a:t>
            </a:r>
          </a:p>
          <a:p>
            <a:r>
              <a:rPr lang="en-US" dirty="0">
                <a:solidFill>
                  <a:schemeClr val="tx1"/>
                </a:solidFill>
              </a:rPr>
              <a:t>Single audits with a fiscal period ending in 2023 will be submitted to the new GSA FAC beginning on October 1, 2023.</a:t>
            </a:r>
          </a:p>
          <a:p>
            <a:r>
              <a:rPr lang="en-US" dirty="0">
                <a:solidFill>
                  <a:schemeClr val="tx1"/>
                </a:solidFill>
              </a:rPr>
              <a:t>GAQC is monitoring this timeline and will request that OMB issue guidance on late 2023 submissions that may result from the October launch date of the new FAC </a:t>
            </a:r>
          </a:p>
          <a:p>
            <a:pPr marL="342900" indent="-342900">
              <a:buFont typeface="Arial" panose="020B0604020202020204" pitchFamily="34" charset="0"/>
              <a:buChar char="•"/>
            </a:pPr>
            <a:r>
              <a:rPr lang="en-US" dirty="0">
                <a:solidFill>
                  <a:schemeClr val="tx1"/>
                </a:solidFill>
              </a:rPr>
              <a:t>Relates to the 30-day part of submission requirement</a:t>
            </a:r>
          </a:p>
        </p:txBody>
      </p:sp>
      <p:sp>
        <p:nvSpPr>
          <p:cNvPr id="6" name="TextBox 5">
            <a:extLst>
              <a:ext uri="{FF2B5EF4-FFF2-40B4-BE49-F238E27FC236}">
                <a16:creationId xmlns:a16="http://schemas.microsoft.com/office/drawing/2014/main" id="{D78EFFF7-8024-4044-B285-C4E37A377AFA}"/>
              </a:ext>
            </a:extLst>
          </p:cNvPr>
          <p:cNvSpPr txBox="1"/>
          <p:nvPr/>
        </p:nvSpPr>
        <p:spPr>
          <a:xfrm>
            <a:off x="6996547" y="1635339"/>
            <a:ext cx="2036618" cy="3139321"/>
          </a:xfrm>
          <a:prstGeom prst="rect">
            <a:avLst/>
          </a:prstGeom>
          <a:noFill/>
        </p:spPr>
        <p:txBody>
          <a:bodyPr wrap="square" rtlCol="0">
            <a:spAutoFit/>
          </a:bodyPr>
          <a:lstStyle/>
          <a:p>
            <a:r>
              <a:rPr lang="en-US" b="1" dirty="0">
                <a:solidFill>
                  <a:schemeClr val="bg1"/>
                </a:solidFill>
              </a:rPr>
              <a:t>Auditors and auditees with earlier 2023 fiscal year end single audits should develop policies to ensure submission occurs once the new FAC opens </a:t>
            </a:r>
          </a:p>
        </p:txBody>
      </p:sp>
      <p:pic>
        <p:nvPicPr>
          <p:cNvPr id="7" name="Picture 6" descr="Logo final.jpg"/>
          <p:cNvPicPr>
            <a:picLocks noChangeAspect="1"/>
          </p:cNvPicPr>
          <p:nvPr/>
        </p:nvPicPr>
        <p:blipFill>
          <a:blip r:embed="rId5" cstate="print"/>
          <a:srcRect/>
          <a:stretch>
            <a:fillRect/>
          </a:stretch>
        </p:blipFill>
        <p:spPr bwMode="auto">
          <a:xfrm>
            <a:off x="190500" y="6070981"/>
            <a:ext cx="533400" cy="577735"/>
          </a:xfrm>
          <a:prstGeom prst="rect">
            <a:avLst/>
          </a:prstGeom>
          <a:noFill/>
          <a:ln w="9525">
            <a:noFill/>
            <a:miter lim="800000"/>
            <a:headEnd/>
            <a:tailEnd/>
          </a:ln>
        </p:spPr>
      </p:pic>
      <p:sp>
        <p:nvSpPr>
          <p:cNvPr id="4" name="Slide Number Placeholder 3"/>
          <p:cNvSpPr>
            <a:spLocks noGrp="1"/>
          </p:cNvSpPr>
          <p:nvPr>
            <p:ph type="sldNum" sz="quarter" idx="4"/>
          </p:nvPr>
        </p:nvSpPr>
        <p:spPr/>
        <p:txBody>
          <a:bodyPr/>
          <a:lstStyle/>
          <a:p>
            <a:fld id="{80FBB8BA-9C6A-4A48-A369-70FBD2FA98DA}" type="slidenum">
              <a:rPr lang="en-US" smtClean="0"/>
              <a:pPr/>
              <a:t>63</a:t>
            </a:fld>
            <a:endParaRPr lang="en-US" dirty="0"/>
          </a:p>
        </p:txBody>
      </p:sp>
    </p:spTree>
    <p:extLst>
      <p:ext uri="{BB962C8B-B14F-4D97-AF65-F5344CB8AC3E}">
        <p14:creationId xmlns:p14="http://schemas.microsoft.com/office/powerpoint/2010/main" val="1374636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70" y="370130"/>
            <a:ext cx="5317431" cy="594360"/>
          </a:xfrm>
        </p:spPr>
        <p:txBody>
          <a:bodyPr/>
          <a:lstStyle/>
          <a:p>
            <a:r>
              <a:rPr lang="en-US" dirty="0"/>
              <a:t>AICPA Audit Guide, Government Auditing Standards and Single Audits</a:t>
            </a:r>
          </a:p>
        </p:txBody>
      </p:sp>
      <p:sp>
        <p:nvSpPr>
          <p:cNvPr id="3" name="Content Placeholder 2"/>
          <p:cNvSpPr>
            <a:spLocks noGrp="1"/>
          </p:cNvSpPr>
          <p:nvPr>
            <p:ph idx="1"/>
          </p:nvPr>
        </p:nvSpPr>
        <p:spPr>
          <a:xfrm>
            <a:off x="451813" y="2073085"/>
            <a:ext cx="5440987" cy="3394472"/>
          </a:xfrm>
        </p:spPr>
        <p:txBody>
          <a:bodyPr>
            <a:normAutofit fontScale="92500" lnSpcReduction="20000"/>
          </a:bodyPr>
          <a:lstStyle/>
          <a:p>
            <a:pPr lvl="0"/>
            <a:r>
              <a:rPr lang="en-US" dirty="0">
                <a:solidFill>
                  <a:schemeClr val="tx1"/>
                </a:solidFill>
              </a:rPr>
              <a:t>Key resource for auditors; you should be using this Guide!</a:t>
            </a:r>
          </a:p>
          <a:p>
            <a:pPr lvl="0"/>
            <a:r>
              <a:rPr lang="en-US" dirty="0">
                <a:solidFill>
                  <a:schemeClr val="tx1"/>
                </a:solidFill>
              </a:rPr>
              <a:t>2023 update expected in eBook and paperback this summer</a:t>
            </a:r>
          </a:p>
          <a:p>
            <a:pPr lvl="0"/>
            <a:r>
              <a:rPr lang="en-US" dirty="0">
                <a:solidFill>
                  <a:schemeClr val="tx1"/>
                </a:solidFill>
              </a:rPr>
              <a:t>Key changes:</a:t>
            </a:r>
          </a:p>
          <a:p>
            <a:pPr lvl="0"/>
            <a:r>
              <a:rPr lang="en-US" dirty="0">
                <a:solidFill>
                  <a:schemeClr val="tx1"/>
                </a:solidFill>
              </a:rPr>
              <a:t>An appendix introducing SAS 145 </a:t>
            </a:r>
          </a:p>
          <a:p>
            <a:pPr lvl="0"/>
            <a:r>
              <a:rPr lang="en-US" dirty="0">
                <a:solidFill>
                  <a:schemeClr val="tx1"/>
                </a:solidFill>
              </a:rPr>
              <a:t>Issuance of SAS 148</a:t>
            </a:r>
          </a:p>
          <a:p>
            <a:pPr lvl="0"/>
            <a:r>
              <a:rPr lang="en-US" dirty="0">
                <a:solidFill>
                  <a:schemeClr val="tx1"/>
                </a:solidFill>
              </a:rPr>
              <a:t>Updates to certain pandemic funding information</a:t>
            </a:r>
          </a:p>
          <a:p>
            <a:pPr lvl="0"/>
            <a:endParaRPr lang="en-US" dirty="0"/>
          </a:p>
        </p:txBody>
      </p:sp>
      <p:sp>
        <p:nvSpPr>
          <p:cNvPr id="8" name="Rectangle 7">
            <a:extLst>
              <a:ext uri="{FF2B5EF4-FFF2-40B4-BE49-F238E27FC236}">
                <a16:creationId xmlns:a16="http://schemas.microsoft.com/office/drawing/2014/main" id="{A88C41CE-5BB8-43C3-BA93-B14A9B004952}"/>
              </a:ext>
            </a:extLst>
          </p:cNvPr>
          <p:cNvSpPr/>
          <p:nvPr/>
        </p:nvSpPr>
        <p:spPr>
          <a:xfrm>
            <a:off x="6607942" y="5060952"/>
            <a:ext cx="2020901" cy="757130"/>
          </a:xfrm>
          <a:prstGeom prst="rect">
            <a:avLst/>
          </a:prstGeom>
          <a:solidFill>
            <a:schemeClr val="bg1"/>
          </a:solidFill>
        </p:spPr>
        <p:txBody>
          <a:bodyPr wrap="square">
            <a:spAutoFit/>
          </a:bodyPr>
          <a:lstStyle/>
          <a:p>
            <a:pPr>
              <a:lnSpc>
                <a:spcPct val="120000"/>
              </a:lnSpc>
              <a:spcBef>
                <a:spcPts val="600"/>
              </a:spcBef>
              <a:spcAft>
                <a:spcPts val="600"/>
              </a:spcAft>
            </a:pPr>
            <a:r>
              <a:rPr lang="en-US" sz="1200" dirty="0"/>
              <a:t>Order when published at:  </a:t>
            </a:r>
            <a:r>
              <a:rPr lang="en-US" sz="1200" dirty="0">
                <a:hlinkClick r:id="rId3"/>
              </a:rPr>
              <a:t>https://www.aicpa-cima.com/cpe-learning</a:t>
            </a:r>
            <a:r>
              <a:rPr lang="en-US" sz="1200" dirty="0"/>
              <a:t> </a:t>
            </a:r>
          </a:p>
        </p:txBody>
      </p:sp>
      <p:pic>
        <p:nvPicPr>
          <p:cNvPr id="6" name="Picture 5">
            <a:extLst>
              <a:ext uri="{FF2B5EF4-FFF2-40B4-BE49-F238E27FC236}">
                <a16:creationId xmlns:a16="http://schemas.microsoft.com/office/drawing/2014/main" id="{22D74373-FEC9-A8A6-3B3C-B31453CF3A61}"/>
              </a:ext>
            </a:extLst>
          </p:cNvPr>
          <p:cNvPicPr>
            <a:picLocks noChangeAspect="1"/>
          </p:cNvPicPr>
          <p:nvPr/>
        </p:nvPicPr>
        <p:blipFill rotWithShape="1">
          <a:blip r:embed="rId4"/>
          <a:srcRect r="1863" b="2606"/>
          <a:stretch/>
        </p:blipFill>
        <p:spPr>
          <a:xfrm>
            <a:off x="6714062" y="2073086"/>
            <a:ext cx="1808663" cy="2590355"/>
          </a:xfrm>
          <a:prstGeom prst="rect">
            <a:avLst/>
          </a:prstGeom>
        </p:spPr>
      </p:pic>
      <p:pic>
        <p:nvPicPr>
          <p:cNvPr id="7" name="Picture 6" descr="Logo final.jpg"/>
          <p:cNvPicPr>
            <a:picLocks noChangeAspect="1"/>
          </p:cNvPicPr>
          <p:nvPr/>
        </p:nvPicPr>
        <p:blipFill>
          <a:blip r:embed="rId5" cstate="print"/>
          <a:srcRect/>
          <a:stretch>
            <a:fillRect/>
          </a:stretch>
        </p:blipFill>
        <p:spPr bwMode="auto">
          <a:xfrm>
            <a:off x="190500" y="6070981"/>
            <a:ext cx="533400" cy="577735"/>
          </a:xfrm>
          <a:prstGeom prst="rect">
            <a:avLst/>
          </a:prstGeom>
          <a:noFill/>
          <a:ln w="9525">
            <a:noFill/>
            <a:miter lim="800000"/>
            <a:headEnd/>
            <a:tailEnd/>
          </a:ln>
        </p:spPr>
      </p:pic>
      <p:sp>
        <p:nvSpPr>
          <p:cNvPr id="4" name="Slide Number Placeholder 3"/>
          <p:cNvSpPr>
            <a:spLocks noGrp="1"/>
          </p:cNvSpPr>
          <p:nvPr>
            <p:ph type="sldNum" sz="quarter" idx="4"/>
          </p:nvPr>
        </p:nvSpPr>
        <p:spPr/>
        <p:txBody>
          <a:bodyPr/>
          <a:lstStyle/>
          <a:p>
            <a:fld id="{80FBB8BA-9C6A-4A48-A369-70FBD2FA98DA}" type="slidenum">
              <a:rPr lang="en-US" smtClean="0"/>
              <a:pPr/>
              <a:t>64</a:t>
            </a:fld>
            <a:endParaRPr lang="en-US" dirty="0"/>
          </a:p>
        </p:txBody>
      </p:sp>
    </p:spTree>
    <p:extLst>
      <p:ext uri="{BB962C8B-B14F-4D97-AF65-F5344CB8AC3E}">
        <p14:creationId xmlns:p14="http://schemas.microsoft.com/office/powerpoint/2010/main" val="4037244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UG Proposed Revisions Coming</a:t>
            </a:r>
            <a:endParaRPr lang="en-US" i="1" dirty="0"/>
          </a:p>
        </p:txBody>
      </p:sp>
      <p:sp>
        <p:nvSpPr>
          <p:cNvPr id="3" name="Content Placeholder 2"/>
          <p:cNvSpPr>
            <a:spLocks noGrp="1"/>
          </p:cNvSpPr>
          <p:nvPr>
            <p:ph type="body" sz="quarter" idx="13"/>
          </p:nvPr>
        </p:nvSpPr>
        <p:spPr>
          <a:xfrm>
            <a:off x="378035" y="1274133"/>
            <a:ext cx="5953753" cy="3560749"/>
          </a:xfrm>
        </p:spPr>
        <p:txBody>
          <a:bodyPr>
            <a:normAutofit/>
          </a:bodyPr>
          <a:lstStyle/>
          <a:p>
            <a:pPr>
              <a:spcBef>
                <a:spcPts val="600"/>
              </a:spcBef>
              <a:spcAft>
                <a:spcPts val="600"/>
              </a:spcAft>
            </a:pPr>
            <a:r>
              <a:rPr lang="en-US" sz="1700" dirty="0">
                <a:solidFill>
                  <a:schemeClr val="tx1"/>
                </a:solidFill>
              </a:rPr>
              <a:t>OMB is expected to issue a </a:t>
            </a:r>
            <a:r>
              <a:rPr lang="en-US" sz="1700" i="1" dirty="0">
                <a:solidFill>
                  <a:schemeClr val="tx1"/>
                </a:solidFill>
              </a:rPr>
              <a:t>Federal Register </a:t>
            </a:r>
            <a:r>
              <a:rPr lang="en-US" sz="1700" dirty="0">
                <a:solidFill>
                  <a:schemeClr val="tx1"/>
                </a:solidFill>
              </a:rPr>
              <a:t>notice proposing changes to the UG this summer</a:t>
            </a:r>
          </a:p>
          <a:p>
            <a:pPr marL="342900" indent="-342900">
              <a:spcBef>
                <a:spcPts val="600"/>
              </a:spcBef>
              <a:spcAft>
                <a:spcPts val="600"/>
              </a:spcAft>
              <a:buFont typeface="Arial" panose="020B0604020202020204" pitchFamily="34" charset="0"/>
              <a:buChar char="•"/>
            </a:pPr>
            <a:r>
              <a:rPr lang="en-US" sz="1700" dirty="0">
                <a:solidFill>
                  <a:schemeClr val="tx1"/>
                </a:solidFill>
              </a:rPr>
              <a:t>Stated area of focus are changes that would reduce administrative burden, areas having inconstant interpretation, areas needing improved clarity, and consistency updates</a:t>
            </a:r>
          </a:p>
          <a:p>
            <a:pPr>
              <a:spcBef>
                <a:spcPts val="600"/>
              </a:spcBef>
              <a:spcAft>
                <a:spcPts val="600"/>
              </a:spcAft>
            </a:pPr>
            <a:r>
              <a:rPr lang="en-US" sz="1700" dirty="0">
                <a:solidFill>
                  <a:schemeClr val="tx1"/>
                </a:solidFill>
              </a:rPr>
              <a:t>All parts of the UG have the potential for change</a:t>
            </a:r>
          </a:p>
          <a:p>
            <a:pPr>
              <a:spcBef>
                <a:spcPts val="600"/>
              </a:spcBef>
              <a:spcAft>
                <a:spcPts val="600"/>
              </a:spcAft>
            </a:pPr>
            <a:r>
              <a:rPr lang="en-US" sz="1700" dirty="0">
                <a:solidFill>
                  <a:schemeClr val="tx1"/>
                </a:solidFill>
              </a:rPr>
              <a:t>In advance, OMB issued a Request for Information, asking respondents for recommended changes</a:t>
            </a:r>
          </a:p>
          <a:p>
            <a:pPr marL="342900" indent="-342900">
              <a:spcBef>
                <a:spcPts val="600"/>
              </a:spcBef>
              <a:spcAft>
                <a:spcPts val="600"/>
              </a:spcAft>
              <a:buFont typeface="Arial" panose="020B0604020202020204" pitchFamily="34" charset="0"/>
              <a:buChar char="•"/>
            </a:pPr>
            <a:r>
              <a:rPr lang="en-US" sz="1700" dirty="0">
                <a:solidFill>
                  <a:schemeClr val="tx1"/>
                </a:solidFill>
              </a:rPr>
              <a:t>See </a:t>
            </a:r>
            <a:r>
              <a:rPr lang="en-US" sz="1700" dirty="0">
                <a:solidFill>
                  <a:schemeClr val="tx1"/>
                </a:solidFill>
                <a:hlinkClick r:id="rId3"/>
              </a:rPr>
              <a:t>GAQC response</a:t>
            </a:r>
            <a:endParaRPr lang="en-US" sz="1700" dirty="0">
              <a:solidFill>
                <a:schemeClr val="tx1"/>
              </a:solidFill>
            </a:endParaRPr>
          </a:p>
          <a:p>
            <a:pPr>
              <a:lnSpc>
                <a:spcPct val="120000"/>
              </a:lnSpc>
              <a:spcBef>
                <a:spcPts val="600"/>
              </a:spcBef>
              <a:spcAft>
                <a:spcPts val="600"/>
              </a:spcAft>
            </a:pPr>
            <a:endParaRPr lang="en-US" dirty="0"/>
          </a:p>
        </p:txBody>
      </p:sp>
      <p:pic>
        <p:nvPicPr>
          <p:cNvPr id="6" name="Picture 5">
            <a:extLst>
              <a:ext uri="{FF2B5EF4-FFF2-40B4-BE49-F238E27FC236}">
                <a16:creationId xmlns:a16="http://schemas.microsoft.com/office/drawing/2014/main" id="{AA5E4F64-B251-F790-E6A7-1096809E6528}"/>
              </a:ext>
            </a:extLst>
          </p:cNvPr>
          <p:cNvPicPr>
            <a:picLocks noChangeAspect="1"/>
          </p:cNvPicPr>
          <p:nvPr/>
        </p:nvPicPr>
        <p:blipFill>
          <a:blip r:embed="rId4"/>
          <a:stretch>
            <a:fillRect/>
          </a:stretch>
        </p:blipFill>
        <p:spPr>
          <a:xfrm>
            <a:off x="6959065" y="1919301"/>
            <a:ext cx="2098308" cy="2730640"/>
          </a:xfrm>
          <a:prstGeom prst="rect">
            <a:avLst/>
          </a:prstGeom>
        </p:spPr>
      </p:pic>
      <p:pic>
        <p:nvPicPr>
          <p:cNvPr id="7" name="Picture 6" descr="Logo final.jpg"/>
          <p:cNvPicPr>
            <a:picLocks noChangeAspect="1"/>
          </p:cNvPicPr>
          <p:nvPr/>
        </p:nvPicPr>
        <p:blipFill>
          <a:blip r:embed="rId5" cstate="print"/>
          <a:srcRect/>
          <a:stretch>
            <a:fillRect/>
          </a:stretch>
        </p:blipFill>
        <p:spPr bwMode="auto">
          <a:xfrm>
            <a:off x="190500" y="6070981"/>
            <a:ext cx="533400" cy="577735"/>
          </a:xfrm>
          <a:prstGeom prst="rect">
            <a:avLst/>
          </a:prstGeom>
          <a:noFill/>
          <a:ln w="9525">
            <a:noFill/>
            <a:miter lim="800000"/>
            <a:headEnd/>
            <a:tailEnd/>
          </a:ln>
        </p:spPr>
      </p:pic>
      <p:sp>
        <p:nvSpPr>
          <p:cNvPr id="4" name="Slide Number Placeholder 3"/>
          <p:cNvSpPr>
            <a:spLocks noGrp="1"/>
          </p:cNvSpPr>
          <p:nvPr>
            <p:ph type="sldNum" sz="quarter" idx="4"/>
          </p:nvPr>
        </p:nvSpPr>
        <p:spPr/>
        <p:txBody>
          <a:bodyPr/>
          <a:lstStyle/>
          <a:p>
            <a:fld id="{80FBB8BA-9C6A-4A48-A369-70FBD2FA98DA}" type="slidenum">
              <a:rPr lang="en-US" smtClean="0"/>
              <a:pPr/>
              <a:t>65</a:t>
            </a:fld>
            <a:endParaRPr lang="en-US" dirty="0"/>
          </a:p>
        </p:txBody>
      </p:sp>
    </p:spTree>
    <p:extLst>
      <p:ext uri="{BB962C8B-B14F-4D97-AF65-F5344CB8AC3E}">
        <p14:creationId xmlns:p14="http://schemas.microsoft.com/office/powerpoint/2010/main" val="33710343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 what did $5.4 trillion of pandemic relief funding mean for auditors last year in the compliance supplement?</a:t>
            </a:r>
          </a:p>
          <a:p>
            <a:endParaRPr lang="en-US" dirty="0"/>
          </a:p>
          <a:p>
            <a:r>
              <a:rPr lang="en-US" dirty="0"/>
              <a:t>Hint: here is where your risk is</a:t>
            </a:r>
          </a:p>
        </p:txBody>
      </p:sp>
      <p:sp>
        <p:nvSpPr>
          <p:cNvPr id="3" name="Title 2"/>
          <p:cNvSpPr>
            <a:spLocks noGrp="1"/>
          </p:cNvSpPr>
          <p:nvPr>
            <p:ph type="title"/>
          </p:nvPr>
        </p:nvSpPr>
        <p:spPr/>
        <p:txBody>
          <a:bodyPr/>
          <a:lstStyle/>
          <a:p>
            <a:r>
              <a:rPr lang="en-US" dirty="0"/>
              <a:t>Single Audit Update</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66</a:t>
            </a:fld>
            <a:endParaRPr lang="en-US" dirty="0"/>
          </a:p>
        </p:txBody>
      </p:sp>
    </p:spTree>
    <p:extLst>
      <p:ext uri="{BB962C8B-B14F-4D97-AF65-F5344CB8AC3E}">
        <p14:creationId xmlns:p14="http://schemas.microsoft.com/office/powerpoint/2010/main" val="883114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29 new programs by AL number have been added</a:t>
            </a:r>
          </a:p>
          <a:p>
            <a:r>
              <a:rPr lang="en-US" dirty="0"/>
              <a:t>1,968 total pages in the 2022 Compliance Supplement</a:t>
            </a:r>
          </a:p>
          <a:p>
            <a:r>
              <a:rPr lang="en-US" dirty="0"/>
              <a:t>The word “pandemic” appears 134 times</a:t>
            </a:r>
          </a:p>
          <a:p>
            <a:r>
              <a:rPr lang="en-US" dirty="0"/>
              <a:t>The word “Coronavirus” appears 409 times</a:t>
            </a:r>
          </a:p>
          <a:p>
            <a:r>
              <a:rPr lang="en-US" dirty="0"/>
              <a:t>The words “Cares Act” appear 424 times</a:t>
            </a:r>
          </a:p>
          <a:p>
            <a:r>
              <a:rPr lang="en-US" dirty="0"/>
              <a:t>The word “</a:t>
            </a:r>
            <a:r>
              <a:rPr lang="en-US" dirty="0" err="1"/>
              <a:t>Covid</a:t>
            </a:r>
            <a:r>
              <a:rPr lang="en-US" dirty="0"/>
              <a:t>” appears 741 times</a:t>
            </a:r>
          </a:p>
          <a:p>
            <a:r>
              <a:rPr lang="en-US" dirty="0"/>
              <a:t>I can only guess how many times these will be mentioned in the 2023 supplement </a:t>
            </a:r>
          </a:p>
          <a:p>
            <a:endParaRPr lang="en-US" dirty="0"/>
          </a:p>
        </p:txBody>
      </p:sp>
      <p:sp>
        <p:nvSpPr>
          <p:cNvPr id="3" name="Title 2"/>
          <p:cNvSpPr>
            <a:spLocks noGrp="1"/>
          </p:cNvSpPr>
          <p:nvPr>
            <p:ph type="title"/>
          </p:nvPr>
        </p:nvSpPr>
        <p:spPr/>
        <p:txBody>
          <a:bodyPr/>
          <a:lstStyle/>
          <a:p>
            <a:r>
              <a:rPr lang="en-US" dirty="0"/>
              <a:t>Single Audit Update 2022 CS</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67</a:t>
            </a:fld>
            <a:endParaRPr lang="en-US" dirty="0"/>
          </a:p>
        </p:txBody>
      </p:sp>
    </p:spTree>
    <p:extLst>
      <p:ext uri="{BB962C8B-B14F-4D97-AF65-F5344CB8AC3E}">
        <p14:creationId xmlns:p14="http://schemas.microsoft.com/office/powerpoint/2010/main" val="2633906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Failure to report findings in the appropriate form in the Schedule of Findings and Questioned Costs</a:t>
            </a:r>
          </a:p>
          <a:p>
            <a:r>
              <a:rPr lang="en-US" dirty="0"/>
              <a:t>Failure to identify and test sufficient and appropriate major programs, failure to cluster, failure to properly perform Type A and Type B program risk assessments, failure to group programs with the same CFDA/AL number, and incorrect determination of the auditee as low-risk resulting in insufficient coverage</a:t>
            </a:r>
          </a:p>
        </p:txBody>
      </p:sp>
      <p:sp>
        <p:nvSpPr>
          <p:cNvPr id="3" name="Title 2"/>
          <p:cNvSpPr>
            <a:spLocks noGrp="1"/>
          </p:cNvSpPr>
          <p:nvPr>
            <p:ph type="title"/>
          </p:nvPr>
        </p:nvSpPr>
        <p:spPr/>
        <p:txBody>
          <a:bodyPr>
            <a:normAutofit fontScale="90000"/>
          </a:bodyPr>
          <a:lstStyle/>
          <a:p>
            <a:r>
              <a:rPr lang="en-US" dirty="0"/>
              <a:t>Known issues with Single Audit Quality</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68</a:t>
            </a:fld>
            <a:endParaRPr lang="en-US" dirty="0"/>
          </a:p>
        </p:txBody>
      </p:sp>
    </p:spTree>
    <p:extLst>
      <p:ext uri="{BB962C8B-B14F-4D97-AF65-F5344CB8AC3E}">
        <p14:creationId xmlns:p14="http://schemas.microsoft.com/office/powerpoint/2010/main" val="2220596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Failure to properly conclude and document either that an applicable compliance requirement does not apply to the particular auditee or that noncompliance with the requirements could not have a direct and material effect on a major program</a:t>
            </a:r>
          </a:p>
        </p:txBody>
      </p:sp>
      <p:sp>
        <p:nvSpPr>
          <p:cNvPr id="3" name="Title 2"/>
          <p:cNvSpPr>
            <a:spLocks noGrp="1"/>
          </p:cNvSpPr>
          <p:nvPr>
            <p:ph type="title"/>
          </p:nvPr>
        </p:nvSpPr>
        <p:spPr/>
        <p:txBody>
          <a:bodyPr>
            <a:normAutofit fontScale="90000"/>
          </a:bodyPr>
          <a:lstStyle/>
          <a:p>
            <a:r>
              <a:rPr lang="en-US" dirty="0"/>
              <a:t>Known issues with Single Audit Quality</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69</a:t>
            </a:fld>
            <a:endParaRPr lang="en-US" dirty="0"/>
          </a:p>
        </p:txBody>
      </p:sp>
    </p:spTree>
    <p:extLst>
      <p:ext uri="{BB962C8B-B14F-4D97-AF65-F5344CB8AC3E}">
        <p14:creationId xmlns:p14="http://schemas.microsoft.com/office/powerpoint/2010/main" val="323417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Many firms still simply select auditing procedures from standardized audit programs with little or no thought of whether the procedures selected are responsive to the risks of material misstatement</a:t>
            </a:r>
          </a:p>
          <a:p>
            <a:r>
              <a:rPr lang="en-US" dirty="0"/>
              <a:t>Other firms will have a basic or core set of procedures that they perform for each area, and additional procedures to choose from for additional assurance if needed, and then finally more procedures to choose from if there are additional risks</a:t>
            </a:r>
          </a:p>
        </p:txBody>
      </p:sp>
      <p:sp>
        <p:nvSpPr>
          <p:cNvPr id="3" name="Title 2"/>
          <p:cNvSpPr>
            <a:spLocks noGrp="1"/>
          </p:cNvSpPr>
          <p:nvPr>
            <p:ph type="title"/>
          </p:nvPr>
        </p:nvSpPr>
        <p:spPr/>
        <p:txBody>
          <a:bodyPr/>
          <a:lstStyle/>
          <a:p>
            <a:r>
              <a:rPr lang="en-US" dirty="0"/>
              <a:t>Problems with risk assessment</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7</a:t>
            </a:fld>
            <a:endParaRPr lang="en-US" dirty="0"/>
          </a:p>
        </p:txBody>
      </p:sp>
    </p:spTree>
    <p:extLst>
      <p:ext uri="{BB962C8B-B14F-4D97-AF65-F5344CB8AC3E}">
        <p14:creationId xmlns:p14="http://schemas.microsoft.com/office/powerpoint/2010/main" val="38800290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Failure to document an understanding of internal control over compliance of federal awards sufficient to plan the audit to support low assessed level of control risk for major programs, including consideration of risk of material noncompliance (materiality) related to each applicable compliance requirement and major program </a:t>
            </a:r>
          </a:p>
        </p:txBody>
      </p:sp>
      <p:sp>
        <p:nvSpPr>
          <p:cNvPr id="3" name="Title 2"/>
          <p:cNvSpPr>
            <a:spLocks noGrp="1"/>
          </p:cNvSpPr>
          <p:nvPr>
            <p:ph type="title"/>
          </p:nvPr>
        </p:nvSpPr>
        <p:spPr/>
        <p:txBody>
          <a:bodyPr>
            <a:normAutofit fontScale="90000"/>
          </a:bodyPr>
          <a:lstStyle/>
          <a:p>
            <a:r>
              <a:rPr lang="en-US" dirty="0"/>
              <a:t>Known issues with Single Audit Quality</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70</a:t>
            </a:fld>
            <a:endParaRPr lang="en-US" dirty="0"/>
          </a:p>
        </p:txBody>
      </p:sp>
    </p:spTree>
    <p:extLst>
      <p:ext uri="{BB962C8B-B14F-4D97-AF65-F5344CB8AC3E}">
        <p14:creationId xmlns:p14="http://schemas.microsoft.com/office/powerpoint/2010/main" val="1240674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Failure to document the adequacy of the planned sample size for test of controls over compliance to achieve a low level of control risk</a:t>
            </a:r>
          </a:p>
          <a:p>
            <a:r>
              <a:rPr lang="en-US" dirty="0"/>
              <a:t>Failure to document the testing of controls and compliance for the relevant assertions related to each applicable compliance requirement with a direct and material effect for the major program</a:t>
            </a:r>
          </a:p>
        </p:txBody>
      </p:sp>
      <p:sp>
        <p:nvSpPr>
          <p:cNvPr id="3" name="Title 2"/>
          <p:cNvSpPr>
            <a:spLocks noGrp="1"/>
          </p:cNvSpPr>
          <p:nvPr>
            <p:ph type="title"/>
          </p:nvPr>
        </p:nvSpPr>
        <p:spPr/>
        <p:txBody>
          <a:bodyPr>
            <a:normAutofit fontScale="90000"/>
          </a:bodyPr>
          <a:lstStyle/>
          <a:p>
            <a:r>
              <a:rPr lang="en-US" dirty="0"/>
              <a:t>Known issues with Single Audit Quality</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71</a:t>
            </a:fld>
            <a:endParaRPr lang="en-US" dirty="0"/>
          </a:p>
        </p:txBody>
      </p:sp>
    </p:spTree>
    <p:extLst>
      <p:ext uri="{BB962C8B-B14F-4D97-AF65-F5344CB8AC3E}">
        <p14:creationId xmlns:p14="http://schemas.microsoft.com/office/powerpoint/2010/main" val="9390443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Lack of documentation of risk of material noncompliance for the major program’s compliance requirements occurring due to fraud</a:t>
            </a:r>
          </a:p>
          <a:p>
            <a:r>
              <a:rPr lang="en-US" dirty="0"/>
              <a:t>Lack of documentation related to the SEFA</a:t>
            </a:r>
          </a:p>
          <a:p>
            <a:pPr lvl="1"/>
            <a:r>
              <a:rPr lang="en-US" dirty="0"/>
              <a:t>Internal controls over the preparation of the SEFA </a:t>
            </a:r>
          </a:p>
          <a:p>
            <a:pPr lvl="1"/>
            <a:r>
              <a:rPr lang="en-US" dirty="0"/>
              <a:t>Procedures to determine whether the SEFA is fairly presented in all material respects</a:t>
            </a:r>
          </a:p>
          <a:p>
            <a:pPr lvl="1"/>
            <a:r>
              <a:rPr lang="en-US" dirty="0"/>
              <a:t>Reconciliation of the SEFA to amounts in the financial statements</a:t>
            </a:r>
          </a:p>
        </p:txBody>
      </p:sp>
      <p:sp>
        <p:nvSpPr>
          <p:cNvPr id="3" name="Title 2"/>
          <p:cNvSpPr>
            <a:spLocks noGrp="1"/>
          </p:cNvSpPr>
          <p:nvPr>
            <p:ph type="title"/>
          </p:nvPr>
        </p:nvSpPr>
        <p:spPr/>
        <p:txBody>
          <a:bodyPr>
            <a:normAutofit fontScale="90000"/>
          </a:bodyPr>
          <a:lstStyle/>
          <a:p>
            <a:r>
              <a:rPr lang="en-US" dirty="0"/>
              <a:t>Known issues with Single Audit Quality</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72</a:t>
            </a:fld>
            <a:endParaRPr lang="en-US" dirty="0"/>
          </a:p>
        </p:txBody>
      </p:sp>
    </p:spTree>
    <p:extLst>
      <p:ext uri="{BB962C8B-B14F-4D97-AF65-F5344CB8AC3E}">
        <p14:creationId xmlns:p14="http://schemas.microsoft.com/office/powerpoint/2010/main" val="4096769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Lack of documentation of consideration of subsequent events related to the major program and its compliance requirements </a:t>
            </a:r>
          </a:p>
        </p:txBody>
      </p:sp>
      <p:sp>
        <p:nvSpPr>
          <p:cNvPr id="3" name="Title 2"/>
          <p:cNvSpPr>
            <a:spLocks noGrp="1"/>
          </p:cNvSpPr>
          <p:nvPr>
            <p:ph type="title"/>
          </p:nvPr>
        </p:nvSpPr>
        <p:spPr/>
        <p:txBody>
          <a:bodyPr>
            <a:normAutofit fontScale="90000"/>
          </a:bodyPr>
          <a:lstStyle/>
          <a:p>
            <a:r>
              <a:rPr lang="en-US" dirty="0"/>
              <a:t>Known issues with Single Audit Quality</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73</a:t>
            </a:fld>
            <a:endParaRPr lang="en-US" dirty="0"/>
          </a:p>
        </p:txBody>
      </p:sp>
    </p:spTree>
    <p:extLst>
      <p:ext uri="{BB962C8B-B14F-4D97-AF65-F5344CB8AC3E}">
        <p14:creationId xmlns:p14="http://schemas.microsoft.com/office/powerpoint/2010/main" val="2593796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Remember the old Single Audit Sampling Project from 2007?</a:t>
            </a:r>
          </a:p>
          <a:p>
            <a:r>
              <a:rPr lang="en-US" dirty="0"/>
              <a:t>It covered single audits issued from March 2003 to April 2004</a:t>
            </a:r>
          </a:p>
          <a:p>
            <a:pPr lvl="1"/>
            <a:r>
              <a:rPr lang="en-US" dirty="0"/>
              <a:t>55.3% Acceptable</a:t>
            </a:r>
          </a:p>
          <a:p>
            <a:pPr lvl="1"/>
            <a:r>
              <a:rPr lang="en-US" dirty="0"/>
              <a:t>14.4% Limited Reliability</a:t>
            </a:r>
          </a:p>
          <a:p>
            <a:pPr lvl="1"/>
            <a:r>
              <a:rPr lang="en-US" dirty="0"/>
              <a:t>30.3% Unacceptable</a:t>
            </a:r>
          </a:p>
          <a:p>
            <a:r>
              <a:rPr lang="en-US" dirty="0"/>
              <a:t>A follow up review is being planned…</a:t>
            </a:r>
          </a:p>
          <a:p>
            <a:endParaRPr lang="en-US" dirty="0"/>
          </a:p>
          <a:p>
            <a:endParaRPr lang="en-US" dirty="0"/>
          </a:p>
        </p:txBody>
      </p:sp>
      <p:sp>
        <p:nvSpPr>
          <p:cNvPr id="3" name="Title 2"/>
          <p:cNvSpPr>
            <a:spLocks noGrp="1"/>
          </p:cNvSpPr>
          <p:nvPr>
            <p:ph type="title"/>
          </p:nvPr>
        </p:nvSpPr>
        <p:spPr/>
        <p:txBody>
          <a:bodyPr>
            <a:normAutofit/>
          </a:bodyPr>
          <a:lstStyle/>
          <a:p>
            <a:r>
              <a:rPr lang="en-US" dirty="0"/>
              <a:t>Single Audit Update</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74</a:t>
            </a:fld>
            <a:endParaRPr lang="en-US" dirty="0"/>
          </a:p>
        </p:txBody>
      </p:sp>
    </p:spTree>
    <p:extLst>
      <p:ext uri="{BB962C8B-B14F-4D97-AF65-F5344CB8AC3E}">
        <p14:creationId xmlns:p14="http://schemas.microsoft.com/office/powerpoint/2010/main" val="4277968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Guess how many pages the 2003 compliance supplement was?  150 total pages</a:t>
            </a:r>
          </a:p>
          <a:p>
            <a:endParaRPr lang="en-US" dirty="0"/>
          </a:p>
          <a:p>
            <a:r>
              <a:rPr lang="en-US" dirty="0"/>
              <a:t>How many pages did I say the 2022 supplement had in it?  1,968 total pages</a:t>
            </a:r>
          </a:p>
          <a:p>
            <a:endParaRPr lang="en-US" dirty="0"/>
          </a:p>
          <a:p>
            <a:r>
              <a:rPr lang="en-US" dirty="0"/>
              <a:t>What do you think the new stats will show?</a:t>
            </a:r>
          </a:p>
        </p:txBody>
      </p:sp>
      <p:sp>
        <p:nvSpPr>
          <p:cNvPr id="3" name="Title 2"/>
          <p:cNvSpPr>
            <a:spLocks noGrp="1"/>
          </p:cNvSpPr>
          <p:nvPr>
            <p:ph type="title"/>
          </p:nvPr>
        </p:nvSpPr>
        <p:spPr/>
        <p:txBody>
          <a:bodyPr>
            <a:normAutofit/>
          </a:bodyPr>
          <a:lstStyle/>
          <a:p>
            <a:r>
              <a:rPr lang="en-US" dirty="0"/>
              <a:t>Single Audit Update</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75</a:t>
            </a:fld>
            <a:endParaRPr lang="en-US" dirty="0"/>
          </a:p>
        </p:txBody>
      </p:sp>
    </p:spTree>
    <p:extLst>
      <p:ext uri="{BB962C8B-B14F-4D97-AF65-F5344CB8AC3E}">
        <p14:creationId xmlns:p14="http://schemas.microsoft.com/office/powerpoint/2010/main" val="884050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Questions?</a:t>
            </a:r>
          </a:p>
        </p:txBody>
      </p:sp>
      <p:pic>
        <p:nvPicPr>
          <p:cNvPr id="4" name="Picture 3" descr="Logo final.jpg"/>
          <p:cNvPicPr>
            <a:picLocks noChangeAspect="1"/>
          </p:cNvPicPr>
          <p:nvPr/>
        </p:nvPicPr>
        <p:blipFill>
          <a:blip r:embed="rId2"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76</a:t>
            </a:fld>
            <a:endParaRPr lang="en-US" dirty="0"/>
          </a:p>
        </p:txBody>
      </p:sp>
    </p:spTree>
    <p:extLst>
      <p:ext uri="{BB962C8B-B14F-4D97-AF65-F5344CB8AC3E}">
        <p14:creationId xmlns:p14="http://schemas.microsoft.com/office/powerpoint/2010/main" val="16930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While the previous slide’s second bullet methodology isn’t necessarily a bad thing, those illustrative audit procedures are no substitute for truly understanding the risks of material misstatement and using professional judgment to select and tailor procedures that are responsive to the risks AND which reduce audit risk to an acceptably low level</a:t>
            </a:r>
          </a:p>
        </p:txBody>
      </p:sp>
      <p:sp>
        <p:nvSpPr>
          <p:cNvPr id="3" name="Title 2"/>
          <p:cNvSpPr>
            <a:spLocks noGrp="1"/>
          </p:cNvSpPr>
          <p:nvPr>
            <p:ph type="title"/>
          </p:nvPr>
        </p:nvSpPr>
        <p:spPr/>
        <p:txBody>
          <a:bodyPr>
            <a:normAutofit/>
          </a:bodyPr>
          <a:lstStyle/>
          <a:p>
            <a:r>
              <a:rPr lang="en-US" dirty="0"/>
              <a:t>Problems with risk assessment</a:t>
            </a:r>
          </a:p>
        </p:txBody>
      </p:sp>
      <p:pic>
        <p:nvPicPr>
          <p:cNvPr id="4" name="Picture 3" descr="Logo final.jpg"/>
          <p:cNvPicPr>
            <a:picLocks noChangeAspect="1"/>
          </p:cNvPicPr>
          <p:nvPr/>
        </p:nvPicPr>
        <p:blipFill>
          <a:blip r:embed="rId3" cstate="print"/>
          <a:srcRect/>
          <a:stretch>
            <a:fillRect/>
          </a:stretch>
        </p:blipFill>
        <p:spPr bwMode="auto">
          <a:xfrm>
            <a:off x="190500" y="6070981"/>
            <a:ext cx="533400" cy="5777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ED5BA94-CCCA-4E7D-9FDB-348A411BB724}" type="slidenum">
              <a:rPr lang="en-US" smtClean="0"/>
              <a:pPr/>
              <a:t>8</a:t>
            </a:fld>
            <a:endParaRPr lang="en-US" dirty="0"/>
          </a:p>
        </p:txBody>
      </p:sp>
    </p:spTree>
    <p:extLst>
      <p:ext uri="{BB962C8B-B14F-4D97-AF65-F5344CB8AC3E}">
        <p14:creationId xmlns:p14="http://schemas.microsoft.com/office/powerpoint/2010/main" val="33927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9370" y="846146"/>
            <a:ext cx="6835515" cy="5752141"/>
          </a:xfrm>
          <a:prstGeom prst="rect">
            <a:avLst/>
          </a:prstGeom>
        </p:spPr>
      </p:pic>
      <p:sp>
        <p:nvSpPr>
          <p:cNvPr id="5" name="TextBox 4"/>
          <p:cNvSpPr txBox="1"/>
          <p:nvPr/>
        </p:nvSpPr>
        <p:spPr>
          <a:xfrm>
            <a:off x="764498" y="164892"/>
            <a:ext cx="6700604" cy="707886"/>
          </a:xfrm>
          <a:prstGeom prst="rect">
            <a:avLst/>
          </a:prstGeom>
          <a:noFill/>
        </p:spPr>
        <p:txBody>
          <a:bodyPr wrap="square" rtlCol="0">
            <a:spAutoFit/>
          </a:bodyPr>
          <a:lstStyle/>
          <a:p>
            <a:r>
              <a:rPr lang="en-US" sz="4000" dirty="0">
                <a:solidFill>
                  <a:schemeClr val="tx2"/>
                </a:solidFill>
              </a:rPr>
              <a:t>Audit Risk Model</a:t>
            </a:r>
          </a:p>
        </p:txBody>
      </p:sp>
      <p:pic>
        <p:nvPicPr>
          <p:cNvPr id="6" name="Picture 5" descr="Logo final.jpg"/>
          <p:cNvPicPr>
            <a:picLocks noChangeAspect="1"/>
          </p:cNvPicPr>
          <p:nvPr/>
        </p:nvPicPr>
        <p:blipFill>
          <a:blip r:embed="rId4" cstate="print"/>
          <a:srcRect/>
          <a:stretch>
            <a:fillRect/>
          </a:stretch>
        </p:blipFill>
        <p:spPr bwMode="auto">
          <a:xfrm>
            <a:off x="231098" y="6142219"/>
            <a:ext cx="533400" cy="57773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5ED5BA94-CCCA-4E7D-9FDB-348A411BB724}" type="slidenum">
              <a:rPr lang="en-US" smtClean="0"/>
              <a:pPr/>
              <a:t>9</a:t>
            </a:fld>
            <a:endParaRPr lang="en-US" dirty="0"/>
          </a:p>
        </p:txBody>
      </p:sp>
    </p:spTree>
    <p:extLst>
      <p:ext uri="{BB962C8B-B14F-4D97-AF65-F5344CB8AC3E}">
        <p14:creationId xmlns:p14="http://schemas.microsoft.com/office/powerpoint/2010/main" val="3241580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Theme1" id="{5E830176-7679-4A80-9DB3-C43968903654}" vid="{E73E907E-C313-4D7A-99AB-EDE9A3FC6C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AC6CEC9A23648BF61E340A5B4156C" ma:contentTypeVersion="7" ma:contentTypeDescription="Create a new document." ma:contentTypeScope="" ma:versionID="0101fd9566cd6f2b64808d9163b113c0">
  <xsd:schema xmlns:xsd="http://www.w3.org/2001/XMLSchema" xmlns:xs="http://www.w3.org/2001/XMLSchema" xmlns:p="http://schemas.microsoft.com/office/2006/metadata/properties" xmlns:ns2="91aedb74-5615-40bf-ae91-70e044494379" targetNamespace="http://schemas.microsoft.com/office/2006/metadata/properties" ma:root="true" ma:fieldsID="940ec141f9fef551f5e805b0527c9ab5" ns2:_="">
    <xsd:import namespace="91aedb74-5615-40bf-ae91-70e0444943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edb74-5615-40bf-ae91-70e044494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5cedd7a-fdfc-4e25-b725-22258f4bab2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aedb74-5615-40bf-ae91-70e0444943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8FF6A2-A9F0-4F93-935C-041058EEC226}"/>
</file>

<file path=customXml/itemProps2.xml><?xml version="1.0" encoding="utf-8"?>
<ds:datastoreItem xmlns:ds="http://schemas.openxmlformats.org/officeDocument/2006/customXml" ds:itemID="{E13715DF-4773-47A5-A752-FFB38BD5F552}"/>
</file>

<file path=customXml/itemProps3.xml><?xml version="1.0" encoding="utf-8"?>
<ds:datastoreItem xmlns:ds="http://schemas.openxmlformats.org/officeDocument/2006/customXml" ds:itemID="{D65712A0-014E-4933-9762-B3E20293BBD2}"/>
</file>

<file path=docProps/app.xml><?xml version="1.0" encoding="utf-8"?>
<Properties xmlns="http://schemas.openxmlformats.org/officeDocument/2006/extended-properties" xmlns:vt="http://schemas.openxmlformats.org/officeDocument/2006/docPropsVTypes">
  <Template>Theme1</Template>
  <TotalTime>5001</TotalTime>
  <Words>5386</Words>
  <Application>Microsoft Office PowerPoint</Application>
  <PresentationFormat>On-screen Show (4:3)</PresentationFormat>
  <Paragraphs>530</Paragraphs>
  <Slides>76</Slides>
  <Notes>66</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Theme1</vt:lpstr>
      <vt:lpstr>The “Across the Board” Auditing Standards Update</vt:lpstr>
      <vt:lpstr>AICPA Auditing Standards (GAAS)</vt:lpstr>
      <vt:lpstr>AICPA ASB - Recent Auditing Standards</vt:lpstr>
      <vt:lpstr>AICPA ASB - Recent Auditing Standards</vt:lpstr>
      <vt:lpstr>Auditor Risk Assessments</vt:lpstr>
      <vt:lpstr>Basic concept of auditor risk assessments</vt:lpstr>
      <vt:lpstr>Problems with risk assessment</vt:lpstr>
      <vt:lpstr>Problems with risk assessment</vt:lpstr>
      <vt:lpstr>PowerPoint Presentation</vt:lpstr>
      <vt:lpstr>Why do we care about the model?</vt:lpstr>
      <vt:lpstr>Applying the theory</vt:lpstr>
      <vt:lpstr>AR = (IR x CR) x DR</vt:lpstr>
      <vt:lpstr>So now what do we do?</vt:lpstr>
      <vt:lpstr>AR = (IR x CR) x DR</vt:lpstr>
      <vt:lpstr>So now what do we do?</vt:lpstr>
      <vt:lpstr>So now what do we do?</vt:lpstr>
      <vt:lpstr>AR = (IR x CR) x DR</vt:lpstr>
      <vt:lpstr>So what does this simple example teach us?</vt:lpstr>
      <vt:lpstr>Another way to look at it</vt:lpstr>
      <vt:lpstr>A few thoughts…</vt:lpstr>
      <vt:lpstr>New SAS 145 on Risk Assessment</vt:lpstr>
      <vt:lpstr>New SAS 145 on Risk Assessment</vt:lpstr>
      <vt:lpstr>Big changes or little changes?</vt:lpstr>
      <vt:lpstr>Public Interest Issues Addressed in the Proposed SAS</vt:lpstr>
      <vt:lpstr>Understanding the Entity and Its Environment</vt:lpstr>
      <vt:lpstr>Understanding the Entity’s System of Internal Control</vt:lpstr>
      <vt:lpstr>Identifying and Assessing the Risks of Material Misstatement</vt:lpstr>
      <vt:lpstr>Stand Back requirement</vt:lpstr>
      <vt:lpstr>What’s a significant class of transactions, account balance or disclosure?</vt:lpstr>
      <vt:lpstr>Conforming amendment</vt:lpstr>
      <vt:lpstr>Significant risks</vt:lpstr>
      <vt:lpstr>Audit Documentation</vt:lpstr>
      <vt:lpstr>A few words about SAS 149</vt:lpstr>
      <vt:lpstr>A few words about SAS 149</vt:lpstr>
      <vt:lpstr>A few words about SAS 149</vt:lpstr>
      <vt:lpstr>A few words about SAS 149</vt:lpstr>
      <vt:lpstr>Government Auditing Standards (GAS or GAGAS)</vt:lpstr>
      <vt:lpstr>2021 Technical Update</vt:lpstr>
      <vt:lpstr>2021 Technical Updates</vt:lpstr>
      <vt:lpstr>2021 Technical Updates</vt:lpstr>
      <vt:lpstr>2021 Technical Updates</vt:lpstr>
      <vt:lpstr>2021 Technical Updates</vt:lpstr>
      <vt:lpstr>2021 Technical Updates</vt:lpstr>
      <vt:lpstr>2021 Technical Updates</vt:lpstr>
      <vt:lpstr>2021 Technical Updates</vt:lpstr>
      <vt:lpstr>2023 Yellow Book Update ED</vt:lpstr>
      <vt:lpstr>2023 Yellow Book Update ED</vt:lpstr>
      <vt:lpstr>2023 Yellow Book Update ED</vt:lpstr>
      <vt:lpstr>2023 Yellow Book Update ED</vt:lpstr>
      <vt:lpstr>2023 Yellow Book Update ED</vt:lpstr>
      <vt:lpstr>2023 Yellow Book Update ED</vt:lpstr>
      <vt:lpstr>Single Audit Update</vt:lpstr>
      <vt:lpstr>Current Environment - Setting the Stage - Single Audits</vt:lpstr>
      <vt:lpstr>Significant Stress Continues in “Single Audit” System</vt:lpstr>
      <vt:lpstr>Single Audit - Pandemic Funding </vt:lpstr>
      <vt:lpstr>Single Audit - Pandemic Funding Waiver Expirations</vt:lpstr>
      <vt:lpstr>Background on the Infrastructure Investment and Jobs Act </vt:lpstr>
      <vt:lpstr>Expectations for 2023 Compliance Supplement</vt:lpstr>
      <vt:lpstr>Expectations for 2023 Compliance Supplement</vt:lpstr>
      <vt:lpstr>Other Single Audit Developments - SEFA  Challenges Continue</vt:lpstr>
      <vt:lpstr>Other Single Audit Developments - Reporting on Schedules under AU-C 805</vt:lpstr>
      <vt:lpstr>Other Single Audit Developments - Responding to Letters from Federal Agencies</vt:lpstr>
      <vt:lpstr>Federal Audit Clearinghouse - Changes Coming!</vt:lpstr>
      <vt:lpstr>AICPA Audit Guide, Government Auditing Standards and Single Audits</vt:lpstr>
      <vt:lpstr>UG Proposed Revisions Coming</vt:lpstr>
      <vt:lpstr>Single Audit Update</vt:lpstr>
      <vt:lpstr>Single Audit Update 2022 CS</vt:lpstr>
      <vt:lpstr>Known issues with Single Audit Quality</vt:lpstr>
      <vt:lpstr>Known issues with Single Audit Quality</vt:lpstr>
      <vt:lpstr>Known issues with Single Audit Quality</vt:lpstr>
      <vt:lpstr>Known issues with Single Audit Quality</vt:lpstr>
      <vt:lpstr>Known issues with Single Audit Quality</vt:lpstr>
      <vt:lpstr>Known issues with Single Audit Quality</vt:lpstr>
      <vt:lpstr>Single Audit Update</vt:lpstr>
      <vt:lpstr>Single Audit Update</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Risk Assessments in Plain English</dc:title>
  <dc:creator>Frank Crawford</dc:creator>
  <cp:lastModifiedBy>Frank Crawford</cp:lastModifiedBy>
  <cp:revision>63</cp:revision>
  <dcterms:created xsi:type="dcterms:W3CDTF">2019-07-12T14:49:32Z</dcterms:created>
  <dcterms:modified xsi:type="dcterms:W3CDTF">2023-09-13T14:14:44Z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0x0101003FDAC6CEC9A23648BF61E340A5B4156C</vt:lpwstr>
  </property>
</Properties>
</file>