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sldIdLst>
    <p:sldId id="257" r:id="rId5"/>
    <p:sldId id="260" r:id="rId6"/>
    <p:sldId id="348" r:id="rId7"/>
    <p:sldId id="349" r:id="rId8"/>
    <p:sldId id="350" r:id="rId9"/>
    <p:sldId id="351" r:id="rId10"/>
    <p:sldId id="352" r:id="rId11"/>
    <p:sldId id="353" r:id="rId12"/>
    <p:sldId id="346" r:id="rId13"/>
    <p:sldId id="357" r:id="rId14"/>
    <p:sldId id="356" r:id="rId15"/>
    <p:sldId id="626" r:id="rId16"/>
    <p:sldId id="627" r:id="rId17"/>
    <p:sldId id="267" r:id="rId18"/>
    <p:sldId id="326" r:id="rId19"/>
    <p:sldId id="325" r:id="rId20"/>
    <p:sldId id="330" r:id="rId21"/>
    <p:sldId id="331" r:id="rId22"/>
    <p:sldId id="333" r:id="rId23"/>
    <p:sldId id="334" r:id="rId24"/>
    <p:sldId id="335" r:id="rId25"/>
    <p:sldId id="336" r:id="rId26"/>
    <p:sldId id="337" r:id="rId27"/>
    <p:sldId id="628" r:id="rId28"/>
    <p:sldId id="629" r:id="rId29"/>
    <p:sldId id="630" r:id="rId30"/>
    <p:sldId id="631" r:id="rId31"/>
    <p:sldId id="342" r:id="rId32"/>
    <p:sldId id="625" r:id="rId33"/>
    <p:sldId id="294" r:id="rId34"/>
    <p:sldId id="296" r:id="rId35"/>
  </p:sldIdLst>
  <p:sldSz cx="9144000" cy="6858000" type="screen4x3"/>
  <p:notesSz cx="6858000" cy="9144000"/>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9546"/>
    <a:srgbClr val="003E7E"/>
    <a:srgbClr val="FFC000"/>
    <a:srgbClr val="FFFFFF"/>
    <a:srgbClr val="D11241"/>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0BBDE4-B284-416B-B642-5CF8CD206D84}" v="45" dt="2023-09-12T02:15:15.7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9" autoAdjust="0"/>
    <p:restoredTop sz="94660"/>
  </p:normalViewPr>
  <p:slideViewPr>
    <p:cSldViewPr snapToGrid="0">
      <p:cViewPr varScale="1">
        <p:scale>
          <a:sx n="86" d="100"/>
          <a:sy n="86" d="100"/>
        </p:scale>
        <p:origin x="136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6B3091-20B2-43E1-9E88-D11864B1C865}" type="datetimeFigureOut">
              <a:rPr lang="en-US" smtClean="0"/>
              <a:t>9/12/2023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0F0BCE-82EC-41F0-9C00-401FB83D6BE0}" type="slidenum">
              <a:rPr lang="en-US" smtClean="0"/>
              <a:t>‹#›</a:t>
            </a:fld>
            <a:endParaRPr lang="en-US"/>
          </a:p>
        </p:txBody>
      </p:sp>
    </p:spTree>
    <p:extLst>
      <p:ext uri="{BB962C8B-B14F-4D97-AF65-F5344CB8AC3E}">
        <p14:creationId xmlns:p14="http://schemas.microsoft.com/office/powerpoint/2010/main" val="1453099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C1A6B8-DC34-4179-A9E8-53E9F1C81390}" type="slidenum">
              <a:rPr lang="en-US" smtClean="0"/>
              <a:t>29</a:t>
            </a:fld>
            <a:endParaRPr lang="en-US"/>
          </a:p>
        </p:txBody>
      </p:sp>
    </p:spTree>
    <p:extLst>
      <p:ext uri="{BB962C8B-B14F-4D97-AF65-F5344CB8AC3E}">
        <p14:creationId xmlns:p14="http://schemas.microsoft.com/office/powerpoint/2010/main" val="2106235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1B9952-1695-4FD5-9B55-9569BC4964FE}" type="datetimeFigureOut">
              <a:rPr lang="en-US" smtClean="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1D99E0-9323-4D50-9F00-D38F1D301044}" type="slidenum">
              <a:rPr lang="en-US" smtClean="0"/>
              <a:t>‹#›</a:t>
            </a:fld>
            <a:endParaRPr lang="en-US" dirty="0"/>
          </a:p>
        </p:txBody>
      </p:sp>
    </p:spTree>
    <p:extLst>
      <p:ext uri="{BB962C8B-B14F-4D97-AF65-F5344CB8AC3E}">
        <p14:creationId xmlns:p14="http://schemas.microsoft.com/office/powerpoint/2010/main" val="1813884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a:extLst>
              <a:ext uri="{FF2B5EF4-FFF2-40B4-BE49-F238E27FC236}">
                <a16:creationId xmlns:a16="http://schemas.microsoft.com/office/drawing/2014/main" id="{25896443-8D1D-4373-9C68-5B408D1481CD}"/>
              </a:ext>
            </a:extLst>
          </p:cNvPr>
          <p:cNvSpPr/>
          <p:nvPr userDrawn="1"/>
        </p:nvSpPr>
        <p:spPr>
          <a:xfrm>
            <a:off x="0" y="1"/>
            <a:ext cx="6481010" cy="548640"/>
          </a:xfrm>
          <a:custGeom>
            <a:avLst/>
            <a:gdLst>
              <a:gd name="connsiteX0" fmla="*/ 0 w 5678905"/>
              <a:gd name="connsiteY0" fmla="*/ 0 h 2406316"/>
              <a:gd name="connsiteX1" fmla="*/ 5678905 w 5678905"/>
              <a:gd name="connsiteY1" fmla="*/ 0 h 2406316"/>
              <a:gd name="connsiteX2" fmla="*/ 5678905 w 5678905"/>
              <a:gd name="connsiteY2" fmla="*/ 2406316 h 2406316"/>
              <a:gd name="connsiteX3" fmla="*/ 0 w 5678905"/>
              <a:gd name="connsiteY3" fmla="*/ 2406316 h 2406316"/>
              <a:gd name="connsiteX4" fmla="*/ 0 w 5678905"/>
              <a:gd name="connsiteY4" fmla="*/ 0 h 2406316"/>
              <a:gd name="connsiteX0" fmla="*/ 0 w 7523747"/>
              <a:gd name="connsiteY0" fmla="*/ 0 h 2406316"/>
              <a:gd name="connsiteX1" fmla="*/ 7523747 w 7523747"/>
              <a:gd name="connsiteY1" fmla="*/ 16042 h 2406316"/>
              <a:gd name="connsiteX2" fmla="*/ 5678905 w 7523747"/>
              <a:gd name="connsiteY2" fmla="*/ 2406316 h 2406316"/>
              <a:gd name="connsiteX3" fmla="*/ 0 w 7523747"/>
              <a:gd name="connsiteY3" fmla="*/ 2406316 h 2406316"/>
              <a:gd name="connsiteX4" fmla="*/ 0 w 7523747"/>
              <a:gd name="connsiteY4" fmla="*/ 0 h 2406316"/>
              <a:gd name="connsiteX0" fmla="*/ 0 w 7523747"/>
              <a:gd name="connsiteY0" fmla="*/ 0 h 2406316"/>
              <a:gd name="connsiteX1" fmla="*/ 7523747 w 7523747"/>
              <a:gd name="connsiteY1" fmla="*/ 0 h 2406316"/>
              <a:gd name="connsiteX2" fmla="*/ 5678905 w 7523747"/>
              <a:gd name="connsiteY2" fmla="*/ 2406316 h 2406316"/>
              <a:gd name="connsiteX3" fmla="*/ 0 w 7523747"/>
              <a:gd name="connsiteY3" fmla="*/ 2406316 h 2406316"/>
              <a:gd name="connsiteX4" fmla="*/ 0 w 7523747"/>
              <a:gd name="connsiteY4" fmla="*/ 0 h 2406316"/>
              <a:gd name="connsiteX0" fmla="*/ 0 w 6481010"/>
              <a:gd name="connsiteY0" fmla="*/ 18115 h 2424431"/>
              <a:gd name="connsiteX1" fmla="*/ 6481010 w 6481010"/>
              <a:gd name="connsiteY1" fmla="*/ 0 h 2424431"/>
              <a:gd name="connsiteX2" fmla="*/ 5678905 w 6481010"/>
              <a:gd name="connsiteY2" fmla="*/ 2424431 h 2424431"/>
              <a:gd name="connsiteX3" fmla="*/ 0 w 6481010"/>
              <a:gd name="connsiteY3" fmla="*/ 2424431 h 2424431"/>
              <a:gd name="connsiteX4" fmla="*/ 0 w 6481010"/>
              <a:gd name="connsiteY4" fmla="*/ 18115 h 2424431"/>
              <a:gd name="connsiteX0" fmla="*/ 0 w 6481010"/>
              <a:gd name="connsiteY0" fmla="*/ 18115 h 2424431"/>
              <a:gd name="connsiteX1" fmla="*/ 6481010 w 6481010"/>
              <a:gd name="connsiteY1" fmla="*/ 0 h 2424431"/>
              <a:gd name="connsiteX2" fmla="*/ 5775158 w 6481010"/>
              <a:gd name="connsiteY2" fmla="*/ 2424431 h 2424431"/>
              <a:gd name="connsiteX3" fmla="*/ 0 w 6481010"/>
              <a:gd name="connsiteY3" fmla="*/ 2424431 h 2424431"/>
              <a:gd name="connsiteX4" fmla="*/ 0 w 6481010"/>
              <a:gd name="connsiteY4" fmla="*/ 18115 h 2424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1010" h="2424431">
                <a:moveTo>
                  <a:pt x="0" y="18115"/>
                </a:moveTo>
                <a:lnTo>
                  <a:pt x="6481010" y="0"/>
                </a:lnTo>
                <a:lnTo>
                  <a:pt x="5775158" y="2424431"/>
                </a:lnTo>
                <a:lnTo>
                  <a:pt x="0" y="2424431"/>
                </a:lnTo>
                <a:lnTo>
                  <a:pt x="0" y="18115"/>
                </a:lnTo>
                <a:close/>
              </a:path>
            </a:pathLst>
          </a:custGeom>
          <a:solidFill>
            <a:srgbClr val="003E7E"/>
          </a:solidFill>
          <a:ln>
            <a:solidFill>
              <a:srgbClr val="003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46C0850-3D74-46E0-96FB-732A5F9A5A63}"/>
              </a:ext>
            </a:extLst>
          </p:cNvPr>
          <p:cNvSpPr/>
          <p:nvPr userDrawn="1"/>
        </p:nvSpPr>
        <p:spPr>
          <a:xfrm>
            <a:off x="0" y="6492239"/>
            <a:ext cx="4860758" cy="365760"/>
          </a:xfrm>
          <a:custGeom>
            <a:avLst/>
            <a:gdLst>
              <a:gd name="connsiteX0" fmla="*/ 0 w 4138863"/>
              <a:gd name="connsiteY0" fmla="*/ 0 h 2174681"/>
              <a:gd name="connsiteX1" fmla="*/ 4138863 w 4138863"/>
              <a:gd name="connsiteY1" fmla="*/ 0 h 2174681"/>
              <a:gd name="connsiteX2" fmla="*/ 4138863 w 4138863"/>
              <a:gd name="connsiteY2" fmla="*/ 2174681 h 2174681"/>
              <a:gd name="connsiteX3" fmla="*/ 0 w 4138863"/>
              <a:gd name="connsiteY3" fmla="*/ 2174681 h 2174681"/>
              <a:gd name="connsiteX4" fmla="*/ 0 w 4138863"/>
              <a:gd name="connsiteY4" fmla="*/ 0 h 2174681"/>
              <a:gd name="connsiteX0" fmla="*/ 0 w 4860758"/>
              <a:gd name="connsiteY0" fmla="*/ 0 h 2174681"/>
              <a:gd name="connsiteX1" fmla="*/ 4860758 w 4860758"/>
              <a:gd name="connsiteY1" fmla="*/ 0 h 2174681"/>
              <a:gd name="connsiteX2" fmla="*/ 4138863 w 4860758"/>
              <a:gd name="connsiteY2" fmla="*/ 2174681 h 2174681"/>
              <a:gd name="connsiteX3" fmla="*/ 0 w 4860758"/>
              <a:gd name="connsiteY3" fmla="*/ 2174681 h 2174681"/>
              <a:gd name="connsiteX4" fmla="*/ 0 w 4860758"/>
              <a:gd name="connsiteY4" fmla="*/ 0 h 2174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0758" h="2174681">
                <a:moveTo>
                  <a:pt x="0" y="0"/>
                </a:moveTo>
                <a:lnTo>
                  <a:pt x="4860758" y="0"/>
                </a:lnTo>
                <a:lnTo>
                  <a:pt x="4138863" y="2174681"/>
                </a:lnTo>
                <a:lnTo>
                  <a:pt x="0" y="2174681"/>
                </a:lnTo>
                <a:lnTo>
                  <a:pt x="0" y="0"/>
                </a:lnTo>
                <a:close/>
              </a:path>
            </a:pathLst>
          </a:custGeom>
          <a:solidFill>
            <a:srgbClr val="C89546"/>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B968066-DE37-4D4E-8A2D-56CBF572DC67}"/>
              </a:ext>
            </a:extLst>
          </p:cNvPr>
          <p:cNvSpPr txBox="1"/>
          <p:nvPr userDrawn="1"/>
        </p:nvSpPr>
        <p:spPr>
          <a:xfrm>
            <a:off x="154745" y="6536619"/>
            <a:ext cx="4178104" cy="276999"/>
          </a:xfrm>
          <a:prstGeom prst="rect">
            <a:avLst/>
          </a:prstGeom>
          <a:noFill/>
        </p:spPr>
        <p:txBody>
          <a:bodyPr wrap="square" rtlCol="0">
            <a:spAutoFit/>
          </a:bodyPr>
          <a:lstStyle/>
          <a:p>
            <a:r>
              <a:rPr lang="en-US" sz="1200" dirty="0"/>
              <a:t>© 2021 State of Georgia 911 Directors Academy</a:t>
            </a:r>
          </a:p>
        </p:txBody>
      </p:sp>
    </p:spTree>
    <p:custDataLst>
      <p:tags r:id="rId1"/>
    </p:custDataLst>
    <p:extLst>
      <p:ext uri="{BB962C8B-B14F-4D97-AF65-F5344CB8AC3E}">
        <p14:creationId xmlns:p14="http://schemas.microsoft.com/office/powerpoint/2010/main" val="2874943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a:extLst>
              <a:ext uri="{FF2B5EF4-FFF2-40B4-BE49-F238E27FC236}">
                <a16:creationId xmlns:a16="http://schemas.microsoft.com/office/drawing/2014/main" id="{6F2BF25F-B738-41D3-968A-28F47638D976}"/>
              </a:ext>
            </a:extLst>
          </p:cNvPr>
          <p:cNvSpPr/>
          <p:nvPr userDrawn="1"/>
        </p:nvSpPr>
        <p:spPr>
          <a:xfrm>
            <a:off x="0" y="1"/>
            <a:ext cx="6481010" cy="548640"/>
          </a:xfrm>
          <a:custGeom>
            <a:avLst/>
            <a:gdLst>
              <a:gd name="connsiteX0" fmla="*/ 0 w 5678905"/>
              <a:gd name="connsiteY0" fmla="*/ 0 h 2406316"/>
              <a:gd name="connsiteX1" fmla="*/ 5678905 w 5678905"/>
              <a:gd name="connsiteY1" fmla="*/ 0 h 2406316"/>
              <a:gd name="connsiteX2" fmla="*/ 5678905 w 5678905"/>
              <a:gd name="connsiteY2" fmla="*/ 2406316 h 2406316"/>
              <a:gd name="connsiteX3" fmla="*/ 0 w 5678905"/>
              <a:gd name="connsiteY3" fmla="*/ 2406316 h 2406316"/>
              <a:gd name="connsiteX4" fmla="*/ 0 w 5678905"/>
              <a:gd name="connsiteY4" fmla="*/ 0 h 2406316"/>
              <a:gd name="connsiteX0" fmla="*/ 0 w 7523747"/>
              <a:gd name="connsiteY0" fmla="*/ 0 h 2406316"/>
              <a:gd name="connsiteX1" fmla="*/ 7523747 w 7523747"/>
              <a:gd name="connsiteY1" fmla="*/ 16042 h 2406316"/>
              <a:gd name="connsiteX2" fmla="*/ 5678905 w 7523747"/>
              <a:gd name="connsiteY2" fmla="*/ 2406316 h 2406316"/>
              <a:gd name="connsiteX3" fmla="*/ 0 w 7523747"/>
              <a:gd name="connsiteY3" fmla="*/ 2406316 h 2406316"/>
              <a:gd name="connsiteX4" fmla="*/ 0 w 7523747"/>
              <a:gd name="connsiteY4" fmla="*/ 0 h 2406316"/>
              <a:gd name="connsiteX0" fmla="*/ 0 w 7523747"/>
              <a:gd name="connsiteY0" fmla="*/ 0 h 2406316"/>
              <a:gd name="connsiteX1" fmla="*/ 7523747 w 7523747"/>
              <a:gd name="connsiteY1" fmla="*/ 0 h 2406316"/>
              <a:gd name="connsiteX2" fmla="*/ 5678905 w 7523747"/>
              <a:gd name="connsiteY2" fmla="*/ 2406316 h 2406316"/>
              <a:gd name="connsiteX3" fmla="*/ 0 w 7523747"/>
              <a:gd name="connsiteY3" fmla="*/ 2406316 h 2406316"/>
              <a:gd name="connsiteX4" fmla="*/ 0 w 7523747"/>
              <a:gd name="connsiteY4" fmla="*/ 0 h 2406316"/>
              <a:gd name="connsiteX0" fmla="*/ 0 w 6481010"/>
              <a:gd name="connsiteY0" fmla="*/ 18115 h 2424431"/>
              <a:gd name="connsiteX1" fmla="*/ 6481010 w 6481010"/>
              <a:gd name="connsiteY1" fmla="*/ 0 h 2424431"/>
              <a:gd name="connsiteX2" fmla="*/ 5678905 w 6481010"/>
              <a:gd name="connsiteY2" fmla="*/ 2424431 h 2424431"/>
              <a:gd name="connsiteX3" fmla="*/ 0 w 6481010"/>
              <a:gd name="connsiteY3" fmla="*/ 2424431 h 2424431"/>
              <a:gd name="connsiteX4" fmla="*/ 0 w 6481010"/>
              <a:gd name="connsiteY4" fmla="*/ 18115 h 2424431"/>
              <a:gd name="connsiteX0" fmla="*/ 0 w 6481010"/>
              <a:gd name="connsiteY0" fmla="*/ 18115 h 2424431"/>
              <a:gd name="connsiteX1" fmla="*/ 6481010 w 6481010"/>
              <a:gd name="connsiteY1" fmla="*/ 0 h 2424431"/>
              <a:gd name="connsiteX2" fmla="*/ 5775158 w 6481010"/>
              <a:gd name="connsiteY2" fmla="*/ 2424431 h 2424431"/>
              <a:gd name="connsiteX3" fmla="*/ 0 w 6481010"/>
              <a:gd name="connsiteY3" fmla="*/ 2424431 h 2424431"/>
              <a:gd name="connsiteX4" fmla="*/ 0 w 6481010"/>
              <a:gd name="connsiteY4" fmla="*/ 18115 h 2424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1010" h="2424431">
                <a:moveTo>
                  <a:pt x="0" y="18115"/>
                </a:moveTo>
                <a:lnTo>
                  <a:pt x="6481010" y="0"/>
                </a:lnTo>
                <a:lnTo>
                  <a:pt x="5775158" y="2424431"/>
                </a:lnTo>
                <a:lnTo>
                  <a:pt x="0" y="2424431"/>
                </a:lnTo>
                <a:lnTo>
                  <a:pt x="0" y="18115"/>
                </a:lnTo>
                <a:close/>
              </a:path>
            </a:pathLst>
          </a:custGeom>
          <a:solidFill>
            <a:srgbClr val="003E7E"/>
          </a:solidFill>
          <a:ln>
            <a:solidFill>
              <a:srgbClr val="003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86D298E-6783-4C55-B9CD-77E876CF0394}"/>
              </a:ext>
            </a:extLst>
          </p:cNvPr>
          <p:cNvSpPr/>
          <p:nvPr userDrawn="1"/>
        </p:nvSpPr>
        <p:spPr>
          <a:xfrm>
            <a:off x="0" y="6492239"/>
            <a:ext cx="4860758" cy="365760"/>
          </a:xfrm>
          <a:custGeom>
            <a:avLst/>
            <a:gdLst>
              <a:gd name="connsiteX0" fmla="*/ 0 w 4138863"/>
              <a:gd name="connsiteY0" fmla="*/ 0 h 2174681"/>
              <a:gd name="connsiteX1" fmla="*/ 4138863 w 4138863"/>
              <a:gd name="connsiteY1" fmla="*/ 0 h 2174681"/>
              <a:gd name="connsiteX2" fmla="*/ 4138863 w 4138863"/>
              <a:gd name="connsiteY2" fmla="*/ 2174681 h 2174681"/>
              <a:gd name="connsiteX3" fmla="*/ 0 w 4138863"/>
              <a:gd name="connsiteY3" fmla="*/ 2174681 h 2174681"/>
              <a:gd name="connsiteX4" fmla="*/ 0 w 4138863"/>
              <a:gd name="connsiteY4" fmla="*/ 0 h 2174681"/>
              <a:gd name="connsiteX0" fmla="*/ 0 w 4860758"/>
              <a:gd name="connsiteY0" fmla="*/ 0 h 2174681"/>
              <a:gd name="connsiteX1" fmla="*/ 4860758 w 4860758"/>
              <a:gd name="connsiteY1" fmla="*/ 0 h 2174681"/>
              <a:gd name="connsiteX2" fmla="*/ 4138863 w 4860758"/>
              <a:gd name="connsiteY2" fmla="*/ 2174681 h 2174681"/>
              <a:gd name="connsiteX3" fmla="*/ 0 w 4860758"/>
              <a:gd name="connsiteY3" fmla="*/ 2174681 h 2174681"/>
              <a:gd name="connsiteX4" fmla="*/ 0 w 4860758"/>
              <a:gd name="connsiteY4" fmla="*/ 0 h 2174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0758" h="2174681">
                <a:moveTo>
                  <a:pt x="0" y="0"/>
                </a:moveTo>
                <a:lnTo>
                  <a:pt x="4860758" y="0"/>
                </a:lnTo>
                <a:lnTo>
                  <a:pt x="4138863" y="2174681"/>
                </a:lnTo>
                <a:lnTo>
                  <a:pt x="0" y="2174681"/>
                </a:lnTo>
                <a:lnTo>
                  <a:pt x="0" y="0"/>
                </a:lnTo>
                <a:close/>
              </a:path>
            </a:pathLst>
          </a:custGeom>
          <a:solidFill>
            <a:srgbClr val="C89546"/>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C22570A-6E0E-4F08-9968-4DDCBE1BBA80}"/>
              </a:ext>
            </a:extLst>
          </p:cNvPr>
          <p:cNvSpPr txBox="1"/>
          <p:nvPr userDrawn="1"/>
        </p:nvSpPr>
        <p:spPr>
          <a:xfrm>
            <a:off x="154745" y="6536619"/>
            <a:ext cx="4178104" cy="276999"/>
          </a:xfrm>
          <a:prstGeom prst="rect">
            <a:avLst/>
          </a:prstGeom>
          <a:noFill/>
        </p:spPr>
        <p:txBody>
          <a:bodyPr wrap="square" rtlCol="0">
            <a:spAutoFit/>
          </a:bodyPr>
          <a:lstStyle/>
          <a:p>
            <a:r>
              <a:rPr lang="en-US" sz="1200" dirty="0"/>
              <a:t>© 2021 State of Georgia 911 Directors Academy</a:t>
            </a:r>
          </a:p>
        </p:txBody>
      </p:sp>
    </p:spTree>
    <p:custDataLst>
      <p:tags r:id="rId1"/>
    </p:custDataLst>
    <p:extLst>
      <p:ext uri="{BB962C8B-B14F-4D97-AF65-F5344CB8AC3E}">
        <p14:creationId xmlns:p14="http://schemas.microsoft.com/office/powerpoint/2010/main" val="3918621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a:extLst>
              <a:ext uri="{FF2B5EF4-FFF2-40B4-BE49-F238E27FC236}">
                <a16:creationId xmlns:a16="http://schemas.microsoft.com/office/drawing/2014/main" id="{5D075248-51BB-4272-9EED-82167C315C8D}"/>
              </a:ext>
            </a:extLst>
          </p:cNvPr>
          <p:cNvSpPr/>
          <p:nvPr userDrawn="1"/>
        </p:nvSpPr>
        <p:spPr>
          <a:xfrm>
            <a:off x="0" y="1"/>
            <a:ext cx="6481010" cy="548640"/>
          </a:xfrm>
          <a:custGeom>
            <a:avLst/>
            <a:gdLst>
              <a:gd name="connsiteX0" fmla="*/ 0 w 5678905"/>
              <a:gd name="connsiteY0" fmla="*/ 0 h 2406316"/>
              <a:gd name="connsiteX1" fmla="*/ 5678905 w 5678905"/>
              <a:gd name="connsiteY1" fmla="*/ 0 h 2406316"/>
              <a:gd name="connsiteX2" fmla="*/ 5678905 w 5678905"/>
              <a:gd name="connsiteY2" fmla="*/ 2406316 h 2406316"/>
              <a:gd name="connsiteX3" fmla="*/ 0 w 5678905"/>
              <a:gd name="connsiteY3" fmla="*/ 2406316 h 2406316"/>
              <a:gd name="connsiteX4" fmla="*/ 0 w 5678905"/>
              <a:gd name="connsiteY4" fmla="*/ 0 h 2406316"/>
              <a:gd name="connsiteX0" fmla="*/ 0 w 7523747"/>
              <a:gd name="connsiteY0" fmla="*/ 0 h 2406316"/>
              <a:gd name="connsiteX1" fmla="*/ 7523747 w 7523747"/>
              <a:gd name="connsiteY1" fmla="*/ 16042 h 2406316"/>
              <a:gd name="connsiteX2" fmla="*/ 5678905 w 7523747"/>
              <a:gd name="connsiteY2" fmla="*/ 2406316 h 2406316"/>
              <a:gd name="connsiteX3" fmla="*/ 0 w 7523747"/>
              <a:gd name="connsiteY3" fmla="*/ 2406316 h 2406316"/>
              <a:gd name="connsiteX4" fmla="*/ 0 w 7523747"/>
              <a:gd name="connsiteY4" fmla="*/ 0 h 2406316"/>
              <a:gd name="connsiteX0" fmla="*/ 0 w 7523747"/>
              <a:gd name="connsiteY0" fmla="*/ 0 h 2406316"/>
              <a:gd name="connsiteX1" fmla="*/ 7523747 w 7523747"/>
              <a:gd name="connsiteY1" fmla="*/ 0 h 2406316"/>
              <a:gd name="connsiteX2" fmla="*/ 5678905 w 7523747"/>
              <a:gd name="connsiteY2" fmla="*/ 2406316 h 2406316"/>
              <a:gd name="connsiteX3" fmla="*/ 0 w 7523747"/>
              <a:gd name="connsiteY3" fmla="*/ 2406316 h 2406316"/>
              <a:gd name="connsiteX4" fmla="*/ 0 w 7523747"/>
              <a:gd name="connsiteY4" fmla="*/ 0 h 2406316"/>
              <a:gd name="connsiteX0" fmla="*/ 0 w 6481010"/>
              <a:gd name="connsiteY0" fmla="*/ 18115 h 2424431"/>
              <a:gd name="connsiteX1" fmla="*/ 6481010 w 6481010"/>
              <a:gd name="connsiteY1" fmla="*/ 0 h 2424431"/>
              <a:gd name="connsiteX2" fmla="*/ 5678905 w 6481010"/>
              <a:gd name="connsiteY2" fmla="*/ 2424431 h 2424431"/>
              <a:gd name="connsiteX3" fmla="*/ 0 w 6481010"/>
              <a:gd name="connsiteY3" fmla="*/ 2424431 h 2424431"/>
              <a:gd name="connsiteX4" fmla="*/ 0 w 6481010"/>
              <a:gd name="connsiteY4" fmla="*/ 18115 h 2424431"/>
              <a:gd name="connsiteX0" fmla="*/ 0 w 6481010"/>
              <a:gd name="connsiteY0" fmla="*/ 18115 h 2424431"/>
              <a:gd name="connsiteX1" fmla="*/ 6481010 w 6481010"/>
              <a:gd name="connsiteY1" fmla="*/ 0 h 2424431"/>
              <a:gd name="connsiteX2" fmla="*/ 5775158 w 6481010"/>
              <a:gd name="connsiteY2" fmla="*/ 2424431 h 2424431"/>
              <a:gd name="connsiteX3" fmla="*/ 0 w 6481010"/>
              <a:gd name="connsiteY3" fmla="*/ 2424431 h 2424431"/>
              <a:gd name="connsiteX4" fmla="*/ 0 w 6481010"/>
              <a:gd name="connsiteY4" fmla="*/ 18115 h 2424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1010" h="2424431">
                <a:moveTo>
                  <a:pt x="0" y="18115"/>
                </a:moveTo>
                <a:lnTo>
                  <a:pt x="6481010" y="0"/>
                </a:lnTo>
                <a:lnTo>
                  <a:pt x="5775158" y="2424431"/>
                </a:lnTo>
                <a:lnTo>
                  <a:pt x="0" y="2424431"/>
                </a:lnTo>
                <a:lnTo>
                  <a:pt x="0" y="18115"/>
                </a:lnTo>
                <a:close/>
              </a:path>
            </a:pathLst>
          </a:custGeom>
          <a:solidFill>
            <a:srgbClr val="003E7E"/>
          </a:solidFill>
          <a:ln>
            <a:solidFill>
              <a:srgbClr val="003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435B66D-FA10-408F-9DF1-BB60DB865D5C}"/>
              </a:ext>
            </a:extLst>
          </p:cNvPr>
          <p:cNvSpPr/>
          <p:nvPr userDrawn="1"/>
        </p:nvSpPr>
        <p:spPr>
          <a:xfrm>
            <a:off x="0" y="6492239"/>
            <a:ext cx="4860758" cy="365760"/>
          </a:xfrm>
          <a:custGeom>
            <a:avLst/>
            <a:gdLst>
              <a:gd name="connsiteX0" fmla="*/ 0 w 4138863"/>
              <a:gd name="connsiteY0" fmla="*/ 0 h 2174681"/>
              <a:gd name="connsiteX1" fmla="*/ 4138863 w 4138863"/>
              <a:gd name="connsiteY1" fmla="*/ 0 h 2174681"/>
              <a:gd name="connsiteX2" fmla="*/ 4138863 w 4138863"/>
              <a:gd name="connsiteY2" fmla="*/ 2174681 h 2174681"/>
              <a:gd name="connsiteX3" fmla="*/ 0 w 4138863"/>
              <a:gd name="connsiteY3" fmla="*/ 2174681 h 2174681"/>
              <a:gd name="connsiteX4" fmla="*/ 0 w 4138863"/>
              <a:gd name="connsiteY4" fmla="*/ 0 h 2174681"/>
              <a:gd name="connsiteX0" fmla="*/ 0 w 4860758"/>
              <a:gd name="connsiteY0" fmla="*/ 0 h 2174681"/>
              <a:gd name="connsiteX1" fmla="*/ 4860758 w 4860758"/>
              <a:gd name="connsiteY1" fmla="*/ 0 h 2174681"/>
              <a:gd name="connsiteX2" fmla="*/ 4138863 w 4860758"/>
              <a:gd name="connsiteY2" fmla="*/ 2174681 h 2174681"/>
              <a:gd name="connsiteX3" fmla="*/ 0 w 4860758"/>
              <a:gd name="connsiteY3" fmla="*/ 2174681 h 2174681"/>
              <a:gd name="connsiteX4" fmla="*/ 0 w 4860758"/>
              <a:gd name="connsiteY4" fmla="*/ 0 h 2174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0758" h="2174681">
                <a:moveTo>
                  <a:pt x="0" y="0"/>
                </a:moveTo>
                <a:lnTo>
                  <a:pt x="4860758" y="0"/>
                </a:lnTo>
                <a:lnTo>
                  <a:pt x="4138863" y="2174681"/>
                </a:lnTo>
                <a:lnTo>
                  <a:pt x="0" y="2174681"/>
                </a:lnTo>
                <a:lnTo>
                  <a:pt x="0" y="0"/>
                </a:lnTo>
                <a:close/>
              </a:path>
            </a:pathLst>
          </a:custGeom>
          <a:solidFill>
            <a:srgbClr val="C89546"/>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A85F671-673D-4B67-8F95-E7F7783C75A0}"/>
              </a:ext>
            </a:extLst>
          </p:cNvPr>
          <p:cNvSpPr txBox="1"/>
          <p:nvPr userDrawn="1"/>
        </p:nvSpPr>
        <p:spPr>
          <a:xfrm>
            <a:off x="154745" y="6536619"/>
            <a:ext cx="4178104" cy="276999"/>
          </a:xfrm>
          <a:prstGeom prst="rect">
            <a:avLst/>
          </a:prstGeom>
          <a:noFill/>
        </p:spPr>
        <p:txBody>
          <a:bodyPr wrap="square" rtlCol="0">
            <a:spAutoFit/>
          </a:bodyPr>
          <a:lstStyle/>
          <a:p>
            <a:r>
              <a:rPr lang="en-US" sz="1200" dirty="0"/>
              <a:t>© 2021 State of Georgia</a:t>
            </a:r>
          </a:p>
        </p:txBody>
      </p:sp>
      <p:sp>
        <p:nvSpPr>
          <p:cNvPr id="10" name="TextBox 9">
            <a:extLst>
              <a:ext uri="{FF2B5EF4-FFF2-40B4-BE49-F238E27FC236}">
                <a16:creationId xmlns:a16="http://schemas.microsoft.com/office/drawing/2014/main" id="{724B5678-3B6F-44F1-BE9F-DA0B55719327}"/>
              </a:ext>
            </a:extLst>
          </p:cNvPr>
          <p:cNvSpPr txBox="1"/>
          <p:nvPr userDrawn="1"/>
        </p:nvSpPr>
        <p:spPr>
          <a:xfrm>
            <a:off x="182881" y="74266"/>
            <a:ext cx="5468982" cy="400110"/>
          </a:xfrm>
          <a:prstGeom prst="rect">
            <a:avLst/>
          </a:prstGeom>
          <a:noFill/>
        </p:spPr>
        <p:txBody>
          <a:bodyPr wrap="square" rtlCol="0">
            <a:spAutoFit/>
          </a:bodyPr>
          <a:lstStyle/>
          <a:p>
            <a:r>
              <a:rPr lang="en-US" sz="2000" dirty="0">
                <a:solidFill>
                  <a:schemeClr val="bg1"/>
                </a:solidFill>
                <a:latin typeface="Calibri" panose="020F0502020204030204" pitchFamily="34" charset="0"/>
                <a:cs typeface="Calibri" panose="020F0502020204030204" pitchFamily="34" charset="0"/>
              </a:rPr>
              <a:t>Georgia 911 Directors Academy</a:t>
            </a:r>
          </a:p>
        </p:txBody>
      </p:sp>
    </p:spTree>
    <p:custDataLst>
      <p:tags r:id="rId1"/>
    </p:custDataLst>
    <p:extLst>
      <p:ext uri="{BB962C8B-B14F-4D97-AF65-F5344CB8AC3E}">
        <p14:creationId xmlns:p14="http://schemas.microsoft.com/office/powerpoint/2010/main" val="331776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4">
            <a:extLst>
              <a:ext uri="{FF2B5EF4-FFF2-40B4-BE49-F238E27FC236}">
                <a16:creationId xmlns:a16="http://schemas.microsoft.com/office/drawing/2014/main" id="{2BC3E0CF-0688-4384-B68B-F89D718F083A}"/>
              </a:ext>
            </a:extLst>
          </p:cNvPr>
          <p:cNvSpPr/>
          <p:nvPr userDrawn="1"/>
        </p:nvSpPr>
        <p:spPr>
          <a:xfrm>
            <a:off x="0" y="1"/>
            <a:ext cx="6481010" cy="548640"/>
          </a:xfrm>
          <a:custGeom>
            <a:avLst/>
            <a:gdLst>
              <a:gd name="connsiteX0" fmla="*/ 0 w 5678905"/>
              <a:gd name="connsiteY0" fmla="*/ 0 h 2406316"/>
              <a:gd name="connsiteX1" fmla="*/ 5678905 w 5678905"/>
              <a:gd name="connsiteY1" fmla="*/ 0 h 2406316"/>
              <a:gd name="connsiteX2" fmla="*/ 5678905 w 5678905"/>
              <a:gd name="connsiteY2" fmla="*/ 2406316 h 2406316"/>
              <a:gd name="connsiteX3" fmla="*/ 0 w 5678905"/>
              <a:gd name="connsiteY3" fmla="*/ 2406316 h 2406316"/>
              <a:gd name="connsiteX4" fmla="*/ 0 w 5678905"/>
              <a:gd name="connsiteY4" fmla="*/ 0 h 2406316"/>
              <a:gd name="connsiteX0" fmla="*/ 0 w 7523747"/>
              <a:gd name="connsiteY0" fmla="*/ 0 h 2406316"/>
              <a:gd name="connsiteX1" fmla="*/ 7523747 w 7523747"/>
              <a:gd name="connsiteY1" fmla="*/ 16042 h 2406316"/>
              <a:gd name="connsiteX2" fmla="*/ 5678905 w 7523747"/>
              <a:gd name="connsiteY2" fmla="*/ 2406316 h 2406316"/>
              <a:gd name="connsiteX3" fmla="*/ 0 w 7523747"/>
              <a:gd name="connsiteY3" fmla="*/ 2406316 h 2406316"/>
              <a:gd name="connsiteX4" fmla="*/ 0 w 7523747"/>
              <a:gd name="connsiteY4" fmla="*/ 0 h 2406316"/>
              <a:gd name="connsiteX0" fmla="*/ 0 w 7523747"/>
              <a:gd name="connsiteY0" fmla="*/ 0 h 2406316"/>
              <a:gd name="connsiteX1" fmla="*/ 7523747 w 7523747"/>
              <a:gd name="connsiteY1" fmla="*/ 0 h 2406316"/>
              <a:gd name="connsiteX2" fmla="*/ 5678905 w 7523747"/>
              <a:gd name="connsiteY2" fmla="*/ 2406316 h 2406316"/>
              <a:gd name="connsiteX3" fmla="*/ 0 w 7523747"/>
              <a:gd name="connsiteY3" fmla="*/ 2406316 h 2406316"/>
              <a:gd name="connsiteX4" fmla="*/ 0 w 7523747"/>
              <a:gd name="connsiteY4" fmla="*/ 0 h 2406316"/>
              <a:gd name="connsiteX0" fmla="*/ 0 w 6481010"/>
              <a:gd name="connsiteY0" fmla="*/ 18115 h 2424431"/>
              <a:gd name="connsiteX1" fmla="*/ 6481010 w 6481010"/>
              <a:gd name="connsiteY1" fmla="*/ 0 h 2424431"/>
              <a:gd name="connsiteX2" fmla="*/ 5678905 w 6481010"/>
              <a:gd name="connsiteY2" fmla="*/ 2424431 h 2424431"/>
              <a:gd name="connsiteX3" fmla="*/ 0 w 6481010"/>
              <a:gd name="connsiteY3" fmla="*/ 2424431 h 2424431"/>
              <a:gd name="connsiteX4" fmla="*/ 0 w 6481010"/>
              <a:gd name="connsiteY4" fmla="*/ 18115 h 2424431"/>
              <a:gd name="connsiteX0" fmla="*/ 0 w 6481010"/>
              <a:gd name="connsiteY0" fmla="*/ 18115 h 2424431"/>
              <a:gd name="connsiteX1" fmla="*/ 6481010 w 6481010"/>
              <a:gd name="connsiteY1" fmla="*/ 0 h 2424431"/>
              <a:gd name="connsiteX2" fmla="*/ 5775158 w 6481010"/>
              <a:gd name="connsiteY2" fmla="*/ 2424431 h 2424431"/>
              <a:gd name="connsiteX3" fmla="*/ 0 w 6481010"/>
              <a:gd name="connsiteY3" fmla="*/ 2424431 h 2424431"/>
              <a:gd name="connsiteX4" fmla="*/ 0 w 6481010"/>
              <a:gd name="connsiteY4" fmla="*/ 18115 h 2424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1010" h="2424431">
                <a:moveTo>
                  <a:pt x="0" y="18115"/>
                </a:moveTo>
                <a:lnTo>
                  <a:pt x="6481010" y="0"/>
                </a:lnTo>
                <a:lnTo>
                  <a:pt x="5775158" y="2424431"/>
                </a:lnTo>
                <a:lnTo>
                  <a:pt x="0" y="2424431"/>
                </a:lnTo>
                <a:lnTo>
                  <a:pt x="0" y="18115"/>
                </a:lnTo>
                <a:close/>
              </a:path>
            </a:pathLst>
          </a:custGeom>
          <a:solidFill>
            <a:srgbClr val="003E7E"/>
          </a:solidFill>
          <a:ln>
            <a:solidFill>
              <a:srgbClr val="003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73F62B0-8E06-4705-9E3B-674A1D89F726}"/>
              </a:ext>
            </a:extLst>
          </p:cNvPr>
          <p:cNvSpPr/>
          <p:nvPr userDrawn="1"/>
        </p:nvSpPr>
        <p:spPr>
          <a:xfrm>
            <a:off x="0" y="6492239"/>
            <a:ext cx="4860758" cy="365760"/>
          </a:xfrm>
          <a:custGeom>
            <a:avLst/>
            <a:gdLst>
              <a:gd name="connsiteX0" fmla="*/ 0 w 4138863"/>
              <a:gd name="connsiteY0" fmla="*/ 0 h 2174681"/>
              <a:gd name="connsiteX1" fmla="*/ 4138863 w 4138863"/>
              <a:gd name="connsiteY1" fmla="*/ 0 h 2174681"/>
              <a:gd name="connsiteX2" fmla="*/ 4138863 w 4138863"/>
              <a:gd name="connsiteY2" fmla="*/ 2174681 h 2174681"/>
              <a:gd name="connsiteX3" fmla="*/ 0 w 4138863"/>
              <a:gd name="connsiteY3" fmla="*/ 2174681 h 2174681"/>
              <a:gd name="connsiteX4" fmla="*/ 0 w 4138863"/>
              <a:gd name="connsiteY4" fmla="*/ 0 h 2174681"/>
              <a:gd name="connsiteX0" fmla="*/ 0 w 4860758"/>
              <a:gd name="connsiteY0" fmla="*/ 0 h 2174681"/>
              <a:gd name="connsiteX1" fmla="*/ 4860758 w 4860758"/>
              <a:gd name="connsiteY1" fmla="*/ 0 h 2174681"/>
              <a:gd name="connsiteX2" fmla="*/ 4138863 w 4860758"/>
              <a:gd name="connsiteY2" fmla="*/ 2174681 h 2174681"/>
              <a:gd name="connsiteX3" fmla="*/ 0 w 4860758"/>
              <a:gd name="connsiteY3" fmla="*/ 2174681 h 2174681"/>
              <a:gd name="connsiteX4" fmla="*/ 0 w 4860758"/>
              <a:gd name="connsiteY4" fmla="*/ 0 h 2174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0758" h="2174681">
                <a:moveTo>
                  <a:pt x="0" y="0"/>
                </a:moveTo>
                <a:lnTo>
                  <a:pt x="4860758" y="0"/>
                </a:lnTo>
                <a:lnTo>
                  <a:pt x="4138863" y="2174681"/>
                </a:lnTo>
                <a:lnTo>
                  <a:pt x="0" y="2174681"/>
                </a:lnTo>
                <a:lnTo>
                  <a:pt x="0" y="0"/>
                </a:lnTo>
                <a:close/>
              </a:path>
            </a:pathLst>
          </a:custGeom>
          <a:solidFill>
            <a:srgbClr val="C89546"/>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D27FA56-70A6-4229-9E39-68AFEDE03C52}"/>
              </a:ext>
            </a:extLst>
          </p:cNvPr>
          <p:cNvSpPr txBox="1"/>
          <p:nvPr userDrawn="1"/>
        </p:nvSpPr>
        <p:spPr>
          <a:xfrm>
            <a:off x="154745" y="6536619"/>
            <a:ext cx="4178104" cy="276999"/>
          </a:xfrm>
          <a:prstGeom prst="rect">
            <a:avLst/>
          </a:prstGeom>
          <a:noFill/>
        </p:spPr>
        <p:txBody>
          <a:bodyPr wrap="square" rtlCol="0">
            <a:spAutoFit/>
          </a:bodyPr>
          <a:lstStyle/>
          <a:p>
            <a:r>
              <a:rPr lang="en-US" sz="1200" dirty="0"/>
              <a:t>© 2021 State of Georgia 911 Directors Academy</a:t>
            </a:r>
          </a:p>
        </p:txBody>
      </p:sp>
    </p:spTree>
    <p:custDataLst>
      <p:tags r:id="rId1"/>
    </p:custDataLst>
    <p:extLst>
      <p:ext uri="{BB962C8B-B14F-4D97-AF65-F5344CB8AC3E}">
        <p14:creationId xmlns:p14="http://schemas.microsoft.com/office/powerpoint/2010/main" val="2686208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4">
            <a:extLst>
              <a:ext uri="{FF2B5EF4-FFF2-40B4-BE49-F238E27FC236}">
                <a16:creationId xmlns:a16="http://schemas.microsoft.com/office/drawing/2014/main" id="{8377CDF6-8047-429A-8E75-70E8F7023467}"/>
              </a:ext>
            </a:extLst>
          </p:cNvPr>
          <p:cNvSpPr/>
          <p:nvPr userDrawn="1"/>
        </p:nvSpPr>
        <p:spPr>
          <a:xfrm>
            <a:off x="0" y="1"/>
            <a:ext cx="6481010" cy="548640"/>
          </a:xfrm>
          <a:custGeom>
            <a:avLst/>
            <a:gdLst>
              <a:gd name="connsiteX0" fmla="*/ 0 w 5678905"/>
              <a:gd name="connsiteY0" fmla="*/ 0 h 2406316"/>
              <a:gd name="connsiteX1" fmla="*/ 5678905 w 5678905"/>
              <a:gd name="connsiteY1" fmla="*/ 0 h 2406316"/>
              <a:gd name="connsiteX2" fmla="*/ 5678905 w 5678905"/>
              <a:gd name="connsiteY2" fmla="*/ 2406316 h 2406316"/>
              <a:gd name="connsiteX3" fmla="*/ 0 w 5678905"/>
              <a:gd name="connsiteY3" fmla="*/ 2406316 h 2406316"/>
              <a:gd name="connsiteX4" fmla="*/ 0 w 5678905"/>
              <a:gd name="connsiteY4" fmla="*/ 0 h 2406316"/>
              <a:gd name="connsiteX0" fmla="*/ 0 w 7523747"/>
              <a:gd name="connsiteY0" fmla="*/ 0 h 2406316"/>
              <a:gd name="connsiteX1" fmla="*/ 7523747 w 7523747"/>
              <a:gd name="connsiteY1" fmla="*/ 16042 h 2406316"/>
              <a:gd name="connsiteX2" fmla="*/ 5678905 w 7523747"/>
              <a:gd name="connsiteY2" fmla="*/ 2406316 h 2406316"/>
              <a:gd name="connsiteX3" fmla="*/ 0 w 7523747"/>
              <a:gd name="connsiteY3" fmla="*/ 2406316 h 2406316"/>
              <a:gd name="connsiteX4" fmla="*/ 0 w 7523747"/>
              <a:gd name="connsiteY4" fmla="*/ 0 h 2406316"/>
              <a:gd name="connsiteX0" fmla="*/ 0 w 7523747"/>
              <a:gd name="connsiteY0" fmla="*/ 0 h 2406316"/>
              <a:gd name="connsiteX1" fmla="*/ 7523747 w 7523747"/>
              <a:gd name="connsiteY1" fmla="*/ 0 h 2406316"/>
              <a:gd name="connsiteX2" fmla="*/ 5678905 w 7523747"/>
              <a:gd name="connsiteY2" fmla="*/ 2406316 h 2406316"/>
              <a:gd name="connsiteX3" fmla="*/ 0 w 7523747"/>
              <a:gd name="connsiteY3" fmla="*/ 2406316 h 2406316"/>
              <a:gd name="connsiteX4" fmla="*/ 0 w 7523747"/>
              <a:gd name="connsiteY4" fmla="*/ 0 h 2406316"/>
              <a:gd name="connsiteX0" fmla="*/ 0 w 6481010"/>
              <a:gd name="connsiteY0" fmla="*/ 18115 h 2424431"/>
              <a:gd name="connsiteX1" fmla="*/ 6481010 w 6481010"/>
              <a:gd name="connsiteY1" fmla="*/ 0 h 2424431"/>
              <a:gd name="connsiteX2" fmla="*/ 5678905 w 6481010"/>
              <a:gd name="connsiteY2" fmla="*/ 2424431 h 2424431"/>
              <a:gd name="connsiteX3" fmla="*/ 0 w 6481010"/>
              <a:gd name="connsiteY3" fmla="*/ 2424431 h 2424431"/>
              <a:gd name="connsiteX4" fmla="*/ 0 w 6481010"/>
              <a:gd name="connsiteY4" fmla="*/ 18115 h 2424431"/>
              <a:gd name="connsiteX0" fmla="*/ 0 w 6481010"/>
              <a:gd name="connsiteY0" fmla="*/ 18115 h 2424431"/>
              <a:gd name="connsiteX1" fmla="*/ 6481010 w 6481010"/>
              <a:gd name="connsiteY1" fmla="*/ 0 h 2424431"/>
              <a:gd name="connsiteX2" fmla="*/ 5775158 w 6481010"/>
              <a:gd name="connsiteY2" fmla="*/ 2424431 h 2424431"/>
              <a:gd name="connsiteX3" fmla="*/ 0 w 6481010"/>
              <a:gd name="connsiteY3" fmla="*/ 2424431 h 2424431"/>
              <a:gd name="connsiteX4" fmla="*/ 0 w 6481010"/>
              <a:gd name="connsiteY4" fmla="*/ 18115 h 2424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1010" h="2424431">
                <a:moveTo>
                  <a:pt x="0" y="18115"/>
                </a:moveTo>
                <a:lnTo>
                  <a:pt x="6481010" y="0"/>
                </a:lnTo>
                <a:lnTo>
                  <a:pt x="5775158" y="2424431"/>
                </a:lnTo>
                <a:lnTo>
                  <a:pt x="0" y="2424431"/>
                </a:lnTo>
                <a:lnTo>
                  <a:pt x="0" y="18115"/>
                </a:lnTo>
                <a:close/>
              </a:path>
            </a:pathLst>
          </a:custGeom>
          <a:solidFill>
            <a:srgbClr val="003E7E"/>
          </a:solidFill>
          <a:ln>
            <a:solidFill>
              <a:srgbClr val="003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7">
            <a:extLst>
              <a:ext uri="{FF2B5EF4-FFF2-40B4-BE49-F238E27FC236}">
                <a16:creationId xmlns:a16="http://schemas.microsoft.com/office/drawing/2014/main" id="{8A1C756B-A57D-436D-8AA3-31D59D6C83AB}"/>
              </a:ext>
            </a:extLst>
          </p:cNvPr>
          <p:cNvSpPr/>
          <p:nvPr userDrawn="1"/>
        </p:nvSpPr>
        <p:spPr>
          <a:xfrm>
            <a:off x="0" y="6492239"/>
            <a:ext cx="4860758" cy="365760"/>
          </a:xfrm>
          <a:custGeom>
            <a:avLst/>
            <a:gdLst>
              <a:gd name="connsiteX0" fmla="*/ 0 w 4138863"/>
              <a:gd name="connsiteY0" fmla="*/ 0 h 2174681"/>
              <a:gd name="connsiteX1" fmla="*/ 4138863 w 4138863"/>
              <a:gd name="connsiteY1" fmla="*/ 0 h 2174681"/>
              <a:gd name="connsiteX2" fmla="*/ 4138863 w 4138863"/>
              <a:gd name="connsiteY2" fmla="*/ 2174681 h 2174681"/>
              <a:gd name="connsiteX3" fmla="*/ 0 w 4138863"/>
              <a:gd name="connsiteY3" fmla="*/ 2174681 h 2174681"/>
              <a:gd name="connsiteX4" fmla="*/ 0 w 4138863"/>
              <a:gd name="connsiteY4" fmla="*/ 0 h 2174681"/>
              <a:gd name="connsiteX0" fmla="*/ 0 w 4860758"/>
              <a:gd name="connsiteY0" fmla="*/ 0 h 2174681"/>
              <a:gd name="connsiteX1" fmla="*/ 4860758 w 4860758"/>
              <a:gd name="connsiteY1" fmla="*/ 0 h 2174681"/>
              <a:gd name="connsiteX2" fmla="*/ 4138863 w 4860758"/>
              <a:gd name="connsiteY2" fmla="*/ 2174681 h 2174681"/>
              <a:gd name="connsiteX3" fmla="*/ 0 w 4860758"/>
              <a:gd name="connsiteY3" fmla="*/ 2174681 h 2174681"/>
              <a:gd name="connsiteX4" fmla="*/ 0 w 4860758"/>
              <a:gd name="connsiteY4" fmla="*/ 0 h 2174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0758" h="2174681">
                <a:moveTo>
                  <a:pt x="0" y="0"/>
                </a:moveTo>
                <a:lnTo>
                  <a:pt x="4860758" y="0"/>
                </a:lnTo>
                <a:lnTo>
                  <a:pt x="4138863" y="2174681"/>
                </a:lnTo>
                <a:lnTo>
                  <a:pt x="0" y="2174681"/>
                </a:lnTo>
                <a:lnTo>
                  <a:pt x="0" y="0"/>
                </a:lnTo>
                <a:close/>
              </a:path>
            </a:pathLst>
          </a:custGeom>
          <a:solidFill>
            <a:srgbClr val="C89546"/>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597DFD3-F928-4E8F-8849-9A662FF296DE}"/>
              </a:ext>
            </a:extLst>
          </p:cNvPr>
          <p:cNvSpPr txBox="1"/>
          <p:nvPr userDrawn="1"/>
        </p:nvSpPr>
        <p:spPr>
          <a:xfrm>
            <a:off x="154745" y="6536619"/>
            <a:ext cx="4178104" cy="276999"/>
          </a:xfrm>
          <a:prstGeom prst="rect">
            <a:avLst/>
          </a:prstGeom>
          <a:noFill/>
        </p:spPr>
        <p:txBody>
          <a:bodyPr wrap="square" rtlCol="0">
            <a:spAutoFit/>
          </a:bodyPr>
          <a:lstStyle/>
          <a:p>
            <a:r>
              <a:rPr lang="en-US" sz="1200" dirty="0"/>
              <a:t>© 2021 State of Georgia 911 Directors Academy</a:t>
            </a:r>
          </a:p>
        </p:txBody>
      </p:sp>
    </p:spTree>
    <p:custDataLst>
      <p:tags r:id="rId1"/>
    </p:custDataLst>
    <p:extLst>
      <p:ext uri="{BB962C8B-B14F-4D97-AF65-F5344CB8AC3E}">
        <p14:creationId xmlns:p14="http://schemas.microsoft.com/office/powerpoint/2010/main" val="1989123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4">
            <a:extLst>
              <a:ext uri="{FF2B5EF4-FFF2-40B4-BE49-F238E27FC236}">
                <a16:creationId xmlns:a16="http://schemas.microsoft.com/office/drawing/2014/main" id="{1D48E3CE-96F4-4D75-BFB5-0083A9C13B35}"/>
              </a:ext>
            </a:extLst>
          </p:cNvPr>
          <p:cNvSpPr/>
          <p:nvPr userDrawn="1"/>
        </p:nvSpPr>
        <p:spPr>
          <a:xfrm>
            <a:off x="0" y="1"/>
            <a:ext cx="6481010" cy="548640"/>
          </a:xfrm>
          <a:custGeom>
            <a:avLst/>
            <a:gdLst>
              <a:gd name="connsiteX0" fmla="*/ 0 w 5678905"/>
              <a:gd name="connsiteY0" fmla="*/ 0 h 2406316"/>
              <a:gd name="connsiteX1" fmla="*/ 5678905 w 5678905"/>
              <a:gd name="connsiteY1" fmla="*/ 0 h 2406316"/>
              <a:gd name="connsiteX2" fmla="*/ 5678905 w 5678905"/>
              <a:gd name="connsiteY2" fmla="*/ 2406316 h 2406316"/>
              <a:gd name="connsiteX3" fmla="*/ 0 w 5678905"/>
              <a:gd name="connsiteY3" fmla="*/ 2406316 h 2406316"/>
              <a:gd name="connsiteX4" fmla="*/ 0 w 5678905"/>
              <a:gd name="connsiteY4" fmla="*/ 0 h 2406316"/>
              <a:gd name="connsiteX0" fmla="*/ 0 w 7523747"/>
              <a:gd name="connsiteY0" fmla="*/ 0 h 2406316"/>
              <a:gd name="connsiteX1" fmla="*/ 7523747 w 7523747"/>
              <a:gd name="connsiteY1" fmla="*/ 16042 h 2406316"/>
              <a:gd name="connsiteX2" fmla="*/ 5678905 w 7523747"/>
              <a:gd name="connsiteY2" fmla="*/ 2406316 h 2406316"/>
              <a:gd name="connsiteX3" fmla="*/ 0 w 7523747"/>
              <a:gd name="connsiteY3" fmla="*/ 2406316 h 2406316"/>
              <a:gd name="connsiteX4" fmla="*/ 0 w 7523747"/>
              <a:gd name="connsiteY4" fmla="*/ 0 h 2406316"/>
              <a:gd name="connsiteX0" fmla="*/ 0 w 7523747"/>
              <a:gd name="connsiteY0" fmla="*/ 0 h 2406316"/>
              <a:gd name="connsiteX1" fmla="*/ 7523747 w 7523747"/>
              <a:gd name="connsiteY1" fmla="*/ 0 h 2406316"/>
              <a:gd name="connsiteX2" fmla="*/ 5678905 w 7523747"/>
              <a:gd name="connsiteY2" fmla="*/ 2406316 h 2406316"/>
              <a:gd name="connsiteX3" fmla="*/ 0 w 7523747"/>
              <a:gd name="connsiteY3" fmla="*/ 2406316 h 2406316"/>
              <a:gd name="connsiteX4" fmla="*/ 0 w 7523747"/>
              <a:gd name="connsiteY4" fmla="*/ 0 h 2406316"/>
              <a:gd name="connsiteX0" fmla="*/ 0 w 6481010"/>
              <a:gd name="connsiteY0" fmla="*/ 18115 h 2424431"/>
              <a:gd name="connsiteX1" fmla="*/ 6481010 w 6481010"/>
              <a:gd name="connsiteY1" fmla="*/ 0 h 2424431"/>
              <a:gd name="connsiteX2" fmla="*/ 5678905 w 6481010"/>
              <a:gd name="connsiteY2" fmla="*/ 2424431 h 2424431"/>
              <a:gd name="connsiteX3" fmla="*/ 0 w 6481010"/>
              <a:gd name="connsiteY3" fmla="*/ 2424431 h 2424431"/>
              <a:gd name="connsiteX4" fmla="*/ 0 w 6481010"/>
              <a:gd name="connsiteY4" fmla="*/ 18115 h 2424431"/>
              <a:gd name="connsiteX0" fmla="*/ 0 w 6481010"/>
              <a:gd name="connsiteY0" fmla="*/ 18115 h 2424431"/>
              <a:gd name="connsiteX1" fmla="*/ 6481010 w 6481010"/>
              <a:gd name="connsiteY1" fmla="*/ 0 h 2424431"/>
              <a:gd name="connsiteX2" fmla="*/ 5775158 w 6481010"/>
              <a:gd name="connsiteY2" fmla="*/ 2424431 h 2424431"/>
              <a:gd name="connsiteX3" fmla="*/ 0 w 6481010"/>
              <a:gd name="connsiteY3" fmla="*/ 2424431 h 2424431"/>
              <a:gd name="connsiteX4" fmla="*/ 0 w 6481010"/>
              <a:gd name="connsiteY4" fmla="*/ 18115 h 2424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1010" h="2424431">
                <a:moveTo>
                  <a:pt x="0" y="18115"/>
                </a:moveTo>
                <a:lnTo>
                  <a:pt x="6481010" y="0"/>
                </a:lnTo>
                <a:lnTo>
                  <a:pt x="5775158" y="2424431"/>
                </a:lnTo>
                <a:lnTo>
                  <a:pt x="0" y="2424431"/>
                </a:lnTo>
                <a:lnTo>
                  <a:pt x="0" y="18115"/>
                </a:lnTo>
                <a:close/>
              </a:path>
            </a:pathLst>
          </a:custGeom>
          <a:solidFill>
            <a:srgbClr val="003E7E"/>
          </a:solidFill>
          <a:ln>
            <a:solidFill>
              <a:srgbClr val="003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7">
            <a:extLst>
              <a:ext uri="{FF2B5EF4-FFF2-40B4-BE49-F238E27FC236}">
                <a16:creationId xmlns:a16="http://schemas.microsoft.com/office/drawing/2014/main" id="{A0B7BE5C-A4A3-4DFE-92B0-DFAD934B9A2F}"/>
              </a:ext>
            </a:extLst>
          </p:cNvPr>
          <p:cNvSpPr/>
          <p:nvPr userDrawn="1"/>
        </p:nvSpPr>
        <p:spPr>
          <a:xfrm>
            <a:off x="0" y="6492239"/>
            <a:ext cx="4860758" cy="365760"/>
          </a:xfrm>
          <a:custGeom>
            <a:avLst/>
            <a:gdLst>
              <a:gd name="connsiteX0" fmla="*/ 0 w 4138863"/>
              <a:gd name="connsiteY0" fmla="*/ 0 h 2174681"/>
              <a:gd name="connsiteX1" fmla="*/ 4138863 w 4138863"/>
              <a:gd name="connsiteY1" fmla="*/ 0 h 2174681"/>
              <a:gd name="connsiteX2" fmla="*/ 4138863 w 4138863"/>
              <a:gd name="connsiteY2" fmla="*/ 2174681 h 2174681"/>
              <a:gd name="connsiteX3" fmla="*/ 0 w 4138863"/>
              <a:gd name="connsiteY3" fmla="*/ 2174681 h 2174681"/>
              <a:gd name="connsiteX4" fmla="*/ 0 w 4138863"/>
              <a:gd name="connsiteY4" fmla="*/ 0 h 2174681"/>
              <a:gd name="connsiteX0" fmla="*/ 0 w 4860758"/>
              <a:gd name="connsiteY0" fmla="*/ 0 h 2174681"/>
              <a:gd name="connsiteX1" fmla="*/ 4860758 w 4860758"/>
              <a:gd name="connsiteY1" fmla="*/ 0 h 2174681"/>
              <a:gd name="connsiteX2" fmla="*/ 4138863 w 4860758"/>
              <a:gd name="connsiteY2" fmla="*/ 2174681 h 2174681"/>
              <a:gd name="connsiteX3" fmla="*/ 0 w 4860758"/>
              <a:gd name="connsiteY3" fmla="*/ 2174681 h 2174681"/>
              <a:gd name="connsiteX4" fmla="*/ 0 w 4860758"/>
              <a:gd name="connsiteY4" fmla="*/ 0 h 2174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0758" h="2174681">
                <a:moveTo>
                  <a:pt x="0" y="0"/>
                </a:moveTo>
                <a:lnTo>
                  <a:pt x="4860758" y="0"/>
                </a:lnTo>
                <a:lnTo>
                  <a:pt x="4138863" y="2174681"/>
                </a:lnTo>
                <a:lnTo>
                  <a:pt x="0" y="2174681"/>
                </a:lnTo>
                <a:lnTo>
                  <a:pt x="0" y="0"/>
                </a:lnTo>
                <a:close/>
              </a:path>
            </a:pathLst>
          </a:custGeom>
          <a:solidFill>
            <a:srgbClr val="C89546"/>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F9E585A-AF8D-4910-B5B8-91E483E813E6}"/>
              </a:ext>
            </a:extLst>
          </p:cNvPr>
          <p:cNvSpPr txBox="1"/>
          <p:nvPr userDrawn="1"/>
        </p:nvSpPr>
        <p:spPr>
          <a:xfrm>
            <a:off x="154745" y="6536619"/>
            <a:ext cx="4178104" cy="276999"/>
          </a:xfrm>
          <a:prstGeom prst="rect">
            <a:avLst/>
          </a:prstGeom>
          <a:noFill/>
        </p:spPr>
        <p:txBody>
          <a:bodyPr wrap="square" rtlCol="0">
            <a:spAutoFit/>
          </a:bodyPr>
          <a:lstStyle/>
          <a:p>
            <a:r>
              <a:rPr lang="en-US" sz="1200" dirty="0"/>
              <a:t>© 2021 State of Georgia 911 Directors Academy</a:t>
            </a:r>
          </a:p>
        </p:txBody>
      </p:sp>
    </p:spTree>
    <p:custDataLst>
      <p:tags r:id="rId1"/>
    </p:custDataLst>
    <p:extLst>
      <p:ext uri="{BB962C8B-B14F-4D97-AF65-F5344CB8AC3E}">
        <p14:creationId xmlns:p14="http://schemas.microsoft.com/office/powerpoint/2010/main" val="4042256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Rectangle 4">
            <a:extLst>
              <a:ext uri="{FF2B5EF4-FFF2-40B4-BE49-F238E27FC236}">
                <a16:creationId xmlns:a16="http://schemas.microsoft.com/office/drawing/2014/main" id="{BC67AF33-8BBD-4040-A827-970C1B006398}"/>
              </a:ext>
            </a:extLst>
          </p:cNvPr>
          <p:cNvSpPr/>
          <p:nvPr userDrawn="1"/>
        </p:nvSpPr>
        <p:spPr>
          <a:xfrm>
            <a:off x="0" y="1"/>
            <a:ext cx="6481010" cy="548640"/>
          </a:xfrm>
          <a:custGeom>
            <a:avLst/>
            <a:gdLst>
              <a:gd name="connsiteX0" fmla="*/ 0 w 5678905"/>
              <a:gd name="connsiteY0" fmla="*/ 0 h 2406316"/>
              <a:gd name="connsiteX1" fmla="*/ 5678905 w 5678905"/>
              <a:gd name="connsiteY1" fmla="*/ 0 h 2406316"/>
              <a:gd name="connsiteX2" fmla="*/ 5678905 w 5678905"/>
              <a:gd name="connsiteY2" fmla="*/ 2406316 h 2406316"/>
              <a:gd name="connsiteX3" fmla="*/ 0 w 5678905"/>
              <a:gd name="connsiteY3" fmla="*/ 2406316 h 2406316"/>
              <a:gd name="connsiteX4" fmla="*/ 0 w 5678905"/>
              <a:gd name="connsiteY4" fmla="*/ 0 h 2406316"/>
              <a:gd name="connsiteX0" fmla="*/ 0 w 7523747"/>
              <a:gd name="connsiteY0" fmla="*/ 0 h 2406316"/>
              <a:gd name="connsiteX1" fmla="*/ 7523747 w 7523747"/>
              <a:gd name="connsiteY1" fmla="*/ 16042 h 2406316"/>
              <a:gd name="connsiteX2" fmla="*/ 5678905 w 7523747"/>
              <a:gd name="connsiteY2" fmla="*/ 2406316 h 2406316"/>
              <a:gd name="connsiteX3" fmla="*/ 0 w 7523747"/>
              <a:gd name="connsiteY3" fmla="*/ 2406316 h 2406316"/>
              <a:gd name="connsiteX4" fmla="*/ 0 w 7523747"/>
              <a:gd name="connsiteY4" fmla="*/ 0 h 2406316"/>
              <a:gd name="connsiteX0" fmla="*/ 0 w 7523747"/>
              <a:gd name="connsiteY0" fmla="*/ 0 h 2406316"/>
              <a:gd name="connsiteX1" fmla="*/ 7523747 w 7523747"/>
              <a:gd name="connsiteY1" fmla="*/ 0 h 2406316"/>
              <a:gd name="connsiteX2" fmla="*/ 5678905 w 7523747"/>
              <a:gd name="connsiteY2" fmla="*/ 2406316 h 2406316"/>
              <a:gd name="connsiteX3" fmla="*/ 0 w 7523747"/>
              <a:gd name="connsiteY3" fmla="*/ 2406316 h 2406316"/>
              <a:gd name="connsiteX4" fmla="*/ 0 w 7523747"/>
              <a:gd name="connsiteY4" fmla="*/ 0 h 2406316"/>
              <a:gd name="connsiteX0" fmla="*/ 0 w 6481010"/>
              <a:gd name="connsiteY0" fmla="*/ 18115 h 2424431"/>
              <a:gd name="connsiteX1" fmla="*/ 6481010 w 6481010"/>
              <a:gd name="connsiteY1" fmla="*/ 0 h 2424431"/>
              <a:gd name="connsiteX2" fmla="*/ 5678905 w 6481010"/>
              <a:gd name="connsiteY2" fmla="*/ 2424431 h 2424431"/>
              <a:gd name="connsiteX3" fmla="*/ 0 w 6481010"/>
              <a:gd name="connsiteY3" fmla="*/ 2424431 h 2424431"/>
              <a:gd name="connsiteX4" fmla="*/ 0 w 6481010"/>
              <a:gd name="connsiteY4" fmla="*/ 18115 h 2424431"/>
              <a:gd name="connsiteX0" fmla="*/ 0 w 6481010"/>
              <a:gd name="connsiteY0" fmla="*/ 18115 h 2424431"/>
              <a:gd name="connsiteX1" fmla="*/ 6481010 w 6481010"/>
              <a:gd name="connsiteY1" fmla="*/ 0 h 2424431"/>
              <a:gd name="connsiteX2" fmla="*/ 5775158 w 6481010"/>
              <a:gd name="connsiteY2" fmla="*/ 2424431 h 2424431"/>
              <a:gd name="connsiteX3" fmla="*/ 0 w 6481010"/>
              <a:gd name="connsiteY3" fmla="*/ 2424431 h 2424431"/>
              <a:gd name="connsiteX4" fmla="*/ 0 w 6481010"/>
              <a:gd name="connsiteY4" fmla="*/ 18115 h 2424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1010" h="2424431">
                <a:moveTo>
                  <a:pt x="0" y="18115"/>
                </a:moveTo>
                <a:lnTo>
                  <a:pt x="6481010" y="0"/>
                </a:lnTo>
                <a:lnTo>
                  <a:pt x="5775158" y="2424431"/>
                </a:lnTo>
                <a:lnTo>
                  <a:pt x="0" y="2424431"/>
                </a:lnTo>
                <a:lnTo>
                  <a:pt x="0" y="18115"/>
                </a:lnTo>
                <a:close/>
              </a:path>
            </a:pathLst>
          </a:custGeom>
          <a:solidFill>
            <a:srgbClr val="003E7E"/>
          </a:solidFill>
          <a:ln>
            <a:solidFill>
              <a:srgbClr val="003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7">
            <a:extLst>
              <a:ext uri="{FF2B5EF4-FFF2-40B4-BE49-F238E27FC236}">
                <a16:creationId xmlns:a16="http://schemas.microsoft.com/office/drawing/2014/main" id="{7775D447-30F1-48FC-A5D8-63A1D330493B}"/>
              </a:ext>
            </a:extLst>
          </p:cNvPr>
          <p:cNvSpPr/>
          <p:nvPr userDrawn="1"/>
        </p:nvSpPr>
        <p:spPr>
          <a:xfrm>
            <a:off x="0" y="6492239"/>
            <a:ext cx="4860758" cy="365760"/>
          </a:xfrm>
          <a:custGeom>
            <a:avLst/>
            <a:gdLst>
              <a:gd name="connsiteX0" fmla="*/ 0 w 4138863"/>
              <a:gd name="connsiteY0" fmla="*/ 0 h 2174681"/>
              <a:gd name="connsiteX1" fmla="*/ 4138863 w 4138863"/>
              <a:gd name="connsiteY1" fmla="*/ 0 h 2174681"/>
              <a:gd name="connsiteX2" fmla="*/ 4138863 w 4138863"/>
              <a:gd name="connsiteY2" fmla="*/ 2174681 h 2174681"/>
              <a:gd name="connsiteX3" fmla="*/ 0 w 4138863"/>
              <a:gd name="connsiteY3" fmla="*/ 2174681 h 2174681"/>
              <a:gd name="connsiteX4" fmla="*/ 0 w 4138863"/>
              <a:gd name="connsiteY4" fmla="*/ 0 h 2174681"/>
              <a:gd name="connsiteX0" fmla="*/ 0 w 4860758"/>
              <a:gd name="connsiteY0" fmla="*/ 0 h 2174681"/>
              <a:gd name="connsiteX1" fmla="*/ 4860758 w 4860758"/>
              <a:gd name="connsiteY1" fmla="*/ 0 h 2174681"/>
              <a:gd name="connsiteX2" fmla="*/ 4138863 w 4860758"/>
              <a:gd name="connsiteY2" fmla="*/ 2174681 h 2174681"/>
              <a:gd name="connsiteX3" fmla="*/ 0 w 4860758"/>
              <a:gd name="connsiteY3" fmla="*/ 2174681 h 2174681"/>
              <a:gd name="connsiteX4" fmla="*/ 0 w 4860758"/>
              <a:gd name="connsiteY4" fmla="*/ 0 h 2174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0758" h="2174681">
                <a:moveTo>
                  <a:pt x="0" y="0"/>
                </a:moveTo>
                <a:lnTo>
                  <a:pt x="4860758" y="0"/>
                </a:lnTo>
                <a:lnTo>
                  <a:pt x="4138863" y="2174681"/>
                </a:lnTo>
                <a:lnTo>
                  <a:pt x="0" y="2174681"/>
                </a:lnTo>
                <a:lnTo>
                  <a:pt x="0" y="0"/>
                </a:lnTo>
                <a:close/>
              </a:path>
            </a:pathLst>
          </a:custGeom>
          <a:solidFill>
            <a:srgbClr val="C89546"/>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1997B6A-A817-40F3-8F84-5BB95132B6B3}"/>
              </a:ext>
            </a:extLst>
          </p:cNvPr>
          <p:cNvSpPr txBox="1"/>
          <p:nvPr userDrawn="1"/>
        </p:nvSpPr>
        <p:spPr>
          <a:xfrm>
            <a:off x="154745" y="6536619"/>
            <a:ext cx="4178104" cy="276999"/>
          </a:xfrm>
          <a:prstGeom prst="rect">
            <a:avLst/>
          </a:prstGeom>
          <a:noFill/>
        </p:spPr>
        <p:txBody>
          <a:bodyPr wrap="square" rtlCol="0">
            <a:spAutoFit/>
          </a:bodyPr>
          <a:lstStyle/>
          <a:p>
            <a:r>
              <a:rPr lang="en-US" sz="1200" dirty="0"/>
              <a:t>© 2021 State of Georgia 911 Directors Academy</a:t>
            </a:r>
          </a:p>
        </p:txBody>
      </p:sp>
    </p:spTree>
    <p:custDataLst>
      <p:tags r:id="rId1"/>
    </p:custDataLst>
    <p:extLst>
      <p:ext uri="{BB962C8B-B14F-4D97-AF65-F5344CB8AC3E}">
        <p14:creationId xmlns:p14="http://schemas.microsoft.com/office/powerpoint/2010/main" val="2605655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C3A28C-0BD0-46DD-B08C-E4F1EF0C1B57}"/>
              </a:ext>
            </a:extLst>
          </p:cNvPr>
          <p:cNvSpPr/>
          <p:nvPr userDrawn="1"/>
        </p:nvSpPr>
        <p:spPr>
          <a:xfrm>
            <a:off x="0" y="1"/>
            <a:ext cx="6481010" cy="548640"/>
          </a:xfrm>
          <a:custGeom>
            <a:avLst/>
            <a:gdLst>
              <a:gd name="connsiteX0" fmla="*/ 0 w 5678905"/>
              <a:gd name="connsiteY0" fmla="*/ 0 h 2406316"/>
              <a:gd name="connsiteX1" fmla="*/ 5678905 w 5678905"/>
              <a:gd name="connsiteY1" fmla="*/ 0 h 2406316"/>
              <a:gd name="connsiteX2" fmla="*/ 5678905 w 5678905"/>
              <a:gd name="connsiteY2" fmla="*/ 2406316 h 2406316"/>
              <a:gd name="connsiteX3" fmla="*/ 0 w 5678905"/>
              <a:gd name="connsiteY3" fmla="*/ 2406316 h 2406316"/>
              <a:gd name="connsiteX4" fmla="*/ 0 w 5678905"/>
              <a:gd name="connsiteY4" fmla="*/ 0 h 2406316"/>
              <a:gd name="connsiteX0" fmla="*/ 0 w 7523747"/>
              <a:gd name="connsiteY0" fmla="*/ 0 h 2406316"/>
              <a:gd name="connsiteX1" fmla="*/ 7523747 w 7523747"/>
              <a:gd name="connsiteY1" fmla="*/ 16042 h 2406316"/>
              <a:gd name="connsiteX2" fmla="*/ 5678905 w 7523747"/>
              <a:gd name="connsiteY2" fmla="*/ 2406316 h 2406316"/>
              <a:gd name="connsiteX3" fmla="*/ 0 w 7523747"/>
              <a:gd name="connsiteY3" fmla="*/ 2406316 h 2406316"/>
              <a:gd name="connsiteX4" fmla="*/ 0 w 7523747"/>
              <a:gd name="connsiteY4" fmla="*/ 0 h 2406316"/>
              <a:gd name="connsiteX0" fmla="*/ 0 w 7523747"/>
              <a:gd name="connsiteY0" fmla="*/ 0 h 2406316"/>
              <a:gd name="connsiteX1" fmla="*/ 7523747 w 7523747"/>
              <a:gd name="connsiteY1" fmla="*/ 0 h 2406316"/>
              <a:gd name="connsiteX2" fmla="*/ 5678905 w 7523747"/>
              <a:gd name="connsiteY2" fmla="*/ 2406316 h 2406316"/>
              <a:gd name="connsiteX3" fmla="*/ 0 w 7523747"/>
              <a:gd name="connsiteY3" fmla="*/ 2406316 h 2406316"/>
              <a:gd name="connsiteX4" fmla="*/ 0 w 7523747"/>
              <a:gd name="connsiteY4" fmla="*/ 0 h 2406316"/>
              <a:gd name="connsiteX0" fmla="*/ 0 w 6481010"/>
              <a:gd name="connsiteY0" fmla="*/ 18115 h 2424431"/>
              <a:gd name="connsiteX1" fmla="*/ 6481010 w 6481010"/>
              <a:gd name="connsiteY1" fmla="*/ 0 h 2424431"/>
              <a:gd name="connsiteX2" fmla="*/ 5678905 w 6481010"/>
              <a:gd name="connsiteY2" fmla="*/ 2424431 h 2424431"/>
              <a:gd name="connsiteX3" fmla="*/ 0 w 6481010"/>
              <a:gd name="connsiteY3" fmla="*/ 2424431 h 2424431"/>
              <a:gd name="connsiteX4" fmla="*/ 0 w 6481010"/>
              <a:gd name="connsiteY4" fmla="*/ 18115 h 2424431"/>
              <a:gd name="connsiteX0" fmla="*/ 0 w 6481010"/>
              <a:gd name="connsiteY0" fmla="*/ 18115 h 2424431"/>
              <a:gd name="connsiteX1" fmla="*/ 6481010 w 6481010"/>
              <a:gd name="connsiteY1" fmla="*/ 0 h 2424431"/>
              <a:gd name="connsiteX2" fmla="*/ 5775158 w 6481010"/>
              <a:gd name="connsiteY2" fmla="*/ 2424431 h 2424431"/>
              <a:gd name="connsiteX3" fmla="*/ 0 w 6481010"/>
              <a:gd name="connsiteY3" fmla="*/ 2424431 h 2424431"/>
              <a:gd name="connsiteX4" fmla="*/ 0 w 6481010"/>
              <a:gd name="connsiteY4" fmla="*/ 18115 h 2424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1010" h="2424431">
                <a:moveTo>
                  <a:pt x="0" y="18115"/>
                </a:moveTo>
                <a:lnTo>
                  <a:pt x="6481010" y="0"/>
                </a:lnTo>
                <a:lnTo>
                  <a:pt x="5775158" y="2424431"/>
                </a:lnTo>
                <a:lnTo>
                  <a:pt x="0" y="2424431"/>
                </a:lnTo>
                <a:lnTo>
                  <a:pt x="0" y="18115"/>
                </a:lnTo>
                <a:close/>
              </a:path>
            </a:pathLst>
          </a:custGeom>
          <a:solidFill>
            <a:srgbClr val="003E7E"/>
          </a:solidFill>
          <a:ln>
            <a:solidFill>
              <a:srgbClr val="003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7">
            <a:extLst>
              <a:ext uri="{FF2B5EF4-FFF2-40B4-BE49-F238E27FC236}">
                <a16:creationId xmlns:a16="http://schemas.microsoft.com/office/drawing/2014/main" id="{521246DA-3513-41D5-AC13-5838EC0094CF}"/>
              </a:ext>
            </a:extLst>
          </p:cNvPr>
          <p:cNvSpPr/>
          <p:nvPr userDrawn="1"/>
        </p:nvSpPr>
        <p:spPr>
          <a:xfrm>
            <a:off x="0" y="6492239"/>
            <a:ext cx="4860758" cy="365760"/>
          </a:xfrm>
          <a:custGeom>
            <a:avLst/>
            <a:gdLst>
              <a:gd name="connsiteX0" fmla="*/ 0 w 4138863"/>
              <a:gd name="connsiteY0" fmla="*/ 0 h 2174681"/>
              <a:gd name="connsiteX1" fmla="*/ 4138863 w 4138863"/>
              <a:gd name="connsiteY1" fmla="*/ 0 h 2174681"/>
              <a:gd name="connsiteX2" fmla="*/ 4138863 w 4138863"/>
              <a:gd name="connsiteY2" fmla="*/ 2174681 h 2174681"/>
              <a:gd name="connsiteX3" fmla="*/ 0 w 4138863"/>
              <a:gd name="connsiteY3" fmla="*/ 2174681 h 2174681"/>
              <a:gd name="connsiteX4" fmla="*/ 0 w 4138863"/>
              <a:gd name="connsiteY4" fmla="*/ 0 h 2174681"/>
              <a:gd name="connsiteX0" fmla="*/ 0 w 4860758"/>
              <a:gd name="connsiteY0" fmla="*/ 0 h 2174681"/>
              <a:gd name="connsiteX1" fmla="*/ 4860758 w 4860758"/>
              <a:gd name="connsiteY1" fmla="*/ 0 h 2174681"/>
              <a:gd name="connsiteX2" fmla="*/ 4138863 w 4860758"/>
              <a:gd name="connsiteY2" fmla="*/ 2174681 h 2174681"/>
              <a:gd name="connsiteX3" fmla="*/ 0 w 4860758"/>
              <a:gd name="connsiteY3" fmla="*/ 2174681 h 2174681"/>
              <a:gd name="connsiteX4" fmla="*/ 0 w 4860758"/>
              <a:gd name="connsiteY4" fmla="*/ 0 h 2174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0758" h="2174681">
                <a:moveTo>
                  <a:pt x="0" y="0"/>
                </a:moveTo>
                <a:lnTo>
                  <a:pt x="4860758" y="0"/>
                </a:lnTo>
                <a:lnTo>
                  <a:pt x="4138863" y="2174681"/>
                </a:lnTo>
                <a:lnTo>
                  <a:pt x="0" y="2174681"/>
                </a:lnTo>
                <a:lnTo>
                  <a:pt x="0" y="0"/>
                </a:lnTo>
                <a:close/>
              </a:path>
            </a:pathLst>
          </a:custGeom>
          <a:solidFill>
            <a:srgbClr val="C89546"/>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1CF1CB4-7880-473F-8759-E4291D8A12DF}"/>
              </a:ext>
            </a:extLst>
          </p:cNvPr>
          <p:cNvSpPr txBox="1"/>
          <p:nvPr userDrawn="1"/>
        </p:nvSpPr>
        <p:spPr>
          <a:xfrm>
            <a:off x="154745" y="6536619"/>
            <a:ext cx="4178104" cy="276999"/>
          </a:xfrm>
          <a:prstGeom prst="rect">
            <a:avLst/>
          </a:prstGeom>
          <a:noFill/>
        </p:spPr>
        <p:txBody>
          <a:bodyPr wrap="square" rtlCol="0">
            <a:spAutoFit/>
          </a:bodyPr>
          <a:lstStyle/>
          <a:p>
            <a:r>
              <a:rPr lang="en-US" sz="1200" dirty="0"/>
              <a:t>© 2021 State of Georgia 911 Directors Academy</a:t>
            </a:r>
          </a:p>
        </p:txBody>
      </p:sp>
    </p:spTree>
    <p:custDataLst>
      <p:tags r:id="rId1"/>
    </p:custDataLst>
    <p:extLst>
      <p:ext uri="{BB962C8B-B14F-4D97-AF65-F5344CB8AC3E}">
        <p14:creationId xmlns:p14="http://schemas.microsoft.com/office/powerpoint/2010/main" val="1665087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4">
            <a:extLst>
              <a:ext uri="{FF2B5EF4-FFF2-40B4-BE49-F238E27FC236}">
                <a16:creationId xmlns:a16="http://schemas.microsoft.com/office/drawing/2014/main" id="{E1379EE9-3E94-42AD-B2AE-A60E9560F769}"/>
              </a:ext>
            </a:extLst>
          </p:cNvPr>
          <p:cNvSpPr/>
          <p:nvPr userDrawn="1"/>
        </p:nvSpPr>
        <p:spPr>
          <a:xfrm>
            <a:off x="0" y="1"/>
            <a:ext cx="6481010" cy="548640"/>
          </a:xfrm>
          <a:custGeom>
            <a:avLst/>
            <a:gdLst>
              <a:gd name="connsiteX0" fmla="*/ 0 w 5678905"/>
              <a:gd name="connsiteY0" fmla="*/ 0 h 2406316"/>
              <a:gd name="connsiteX1" fmla="*/ 5678905 w 5678905"/>
              <a:gd name="connsiteY1" fmla="*/ 0 h 2406316"/>
              <a:gd name="connsiteX2" fmla="*/ 5678905 w 5678905"/>
              <a:gd name="connsiteY2" fmla="*/ 2406316 h 2406316"/>
              <a:gd name="connsiteX3" fmla="*/ 0 w 5678905"/>
              <a:gd name="connsiteY3" fmla="*/ 2406316 h 2406316"/>
              <a:gd name="connsiteX4" fmla="*/ 0 w 5678905"/>
              <a:gd name="connsiteY4" fmla="*/ 0 h 2406316"/>
              <a:gd name="connsiteX0" fmla="*/ 0 w 7523747"/>
              <a:gd name="connsiteY0" fmla="*/ 0 h 2406316"/>
              <a:gd name="connsiteX1" fmla="*/ 7523747 w 7523747"/>
              <a:gd name="connsiteY1" fmla="*/ 16042 h 2406316"/>
              <a:gd name="connsiteX2" fmla="*/ 5678905 w 7523747"/>
              <a:gd name="connsiteY2" fmla="*/ 2406316 h 2406316"/>
              <a:gd name="connsiteX3" fmla="*/ 0 w 7523747"/>
              <a:gd name="connsiteY3" fmla="*/ 2406316 h 2406316"/>
              <a:gd name="connsiteX4" fmla="*/ 0 w 7523747"/>
              <a:gd name="connsiteY4" fmla="*/ 0 h 2406316"/>
              <a:gd name="connsiteX0" fmla="*/ 0 w 7523747"/>
              <a:gd name="connsiteY0" fmla="*/ 0 h 2406316"/>
              <a:gd name="connsiteX1" fmla="*/ 7523747 w 7523747"/>
              <a:gd name="connsiteY1" fmla="*/ 0 h 2406316"/>
              <a:gd name="connsiteX2" fmla="*/ 5678905 w 7523747"/>
              <a:gd name="connsiteY2" fmla="*/ 2406316 h 2406316"/>
              <a:gd name="connsiteX3" fmla="*/ 0 w 7523747"/>
              <a:gd name="connsiteY3" fmla="*/ 2406316 h 2406316"/>
              <a:gd name="connsiteX4" fmla="*/ 0 w 7523747"/>
              <a:gd name="connsiteY4" fmla="*/ 0 h 2406316"/>
              <a:gd name="connsiteX0" fmla="*/ 0 w 6481010"/>
              <a:gd name="connsiteY0" fmla="*/ 18115 h 2424431"/>
              <a:gd name="connsiteX1" fmla="*/ 6481010 w 6481010"/>
              <a:gd name="connsiteY1" fmla="*/ 0 h 2424431"/>
              <a:gd name="connsiteX2" fmla="*/ 5678905 w 6481010"/>
              <a:gd name="connsiteY2" fmla="*/ 2424431 h 2424431"/>
              <a:gd name="connsiteX3" fmla="*/ 0 w 6481010"/>
              <a:gd name="connsiteY3" fmla="*/ 2424431 h 2424431"/>
              <a:gd name="connsiteX4" fmla="*/ 0 w 6481010"/>
              <a:gd name="connsiteY4" fmla="*/ 18115 h 2424431"/>
              <a:gd name="connsiteX0" fmla="*/ 0 w 6481010"/>
              <a:gd name="connsiteY0" fmla="*/ 18115 h 2424431"/>
              <a:gd name="connsiteX1" fmla="*/ 6481010 w 6481010"/>
              <a:gd name="connsiteY1" fmla="*/ 0 h 2424431"/>
              <a:gd name="connsiteX2" fmla="*/ 5775158 w 6481010"/>
              <a:gd name="connsiteY2" fmla="*/ 2424431 h 2424431"/>
              <a:gd name="connsiteX3" fmla="*/ 0 w 6481010"/>
              <a:gd name="connsiteY3" fmla="*/ 2424431 h 2424431"/>
              <a:gd name="connsiteX4" fmla="*/ 0 w 6481010"/>
              <a:gd name="connsiteY4" fmla="*/ 18115 h 2424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1010" h="2424431">
                <a:moveTo>
                  <a:pt x="0" y="18115"/>
                </a:moveTo>
                <a:lnTo>
                  <a:pt x="6481010" y="0"/>
                </a:lnTo>
                <a:lnTo>
                  <a:pt x="5775158" y="2424431"/>
                </a:lnTo>
                <a:lnTo>
                  <a:pt x="0" y="2424431"/>
                </a:lnTo>
                <a:lnTo>
                  <a:pt x="0" y="18115"/>
                </a:lnTo>
                <a:close/>
              </a:path>
            </a:pathLst>
          </a:custGeom>
          <a:solidFill>
            <a:srgbClr val="003E7E"/>
          </a:solidFill>
          <a:ln>
            <a:solidFill>
              <a:srgbClr val="003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7">
            <a:extLst>
              <a:ext uri="{FF2B5EF4-FFF2-40B4-BE49-F238E27FC236}">
                <a16:creationId xmlns:a16="http://schemas.microsoft.com/office/drawing/2014/main" id="{C92480E9-DDDB-4F2E-9DFE-64E8B9FCA8F2}"/>
              </a:ext>
            </a:extLst>
          </p:cNvPr>
          <p:cNvSpPr/>
          <p:nvPr userDrawn="1"/>
        </p:nvSpPr>
        <p:spPr>
          <a:xfrm>
            <a:off x="0" y="6492239"/>
            <a:ext cx="4860758" cy="365760"/>
          </a:xfrm>
          <a:custGeom>
            <a:avLst/>
            <a:gdLst>
              <a:gd name="connsiteX0" fmla="*/ 0 w 4138863"/>
              <a:gd name="connsiteY0" fmla="*/ 0 h 2174681"/>
              <a:gd name="connsiteX1" fmla="*/ 4138863 w 4138863"/>
              <a:gd name="connsiteY1" fmla="*/ 0 h 2174681"/>
              <a:gd name="connsiteX2" fmla="*/ 4138863 w 4138863"/>
              <a:gd name="connsiteY2" fmla="*/ 2174681 h 2174681"/>
              <a:gd name="connsiteX3" fmla="*/ 0 w 4138863"/>
              <a:gd name="connsiteY3" fmla="*/ 2174681 h 2174681"/>
              <a:gd name="connsiteX4" fmla="*/ 0 w 4138863"/>
              <a:gd name="connsiteY4" fmla="*/ 0 h 2174681"/>
              <a:gd name="connsiteX0" fmla="*/ 0 w 4860758"/>
              <a:gd name="connsiteY0" fmla="*/ 0 h 2174681"/>
              <a:gd name="connsiteX1" fmla="*/ 4860758 w 4860758"/>
              <a:gd name="connsiteY1" fmla="*/ 0 h 2174681"/>
              <a:gd name="connsiteX2" fmla="*/ 4138863 w 4860758"/>
              <a:gd name="connsiteY2" fmla="*/ 2174681 h 2174681"/>
              <a:gd name="connsiteX3" fmla="*/ 0 w 4860758"/>
              <a:gd name="connsiteY3" fmla="*/ 2174681 h 2174681"/>
              <a:gd name="connsiteX4" fmla="*/ 0 w 4860758"/>
              <a:gd name="connsiteY4" fmla="*/ 0 h 2174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0758" h="2174681">
                <a:moveTo>
                  <a:pt x="0" y="0"/>
                </a:moveTo>
                <a:lnTo>
                  <a:pt x="4860758" y="0"/>
                </a:lnTo>
                <a:lnTo>
                  <a:pt x="4138863" y="2174681"/>
                </a:lnTo>
                <a:lnTo>
                  <a:pt x="0" y="2174681"/>
                </a:lnTo>
                <a:lnTo>
                  <a:pt x="0" y="0"/>
                </a:lnTo>
                <a:close/>
              </a:path>
            </a:pathLst>
          </a:custGeom>
          <a:solidFill>
            <a:srgbClr val="C89546"/>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1E17EC9-8E11-40E7-850D-4E5E839CAF11}"/>
              </a:ext>
            </a:extLst>
          </p:cNvPr>
          <p:cNvSpPr txBox="1"/>
          <p:nvPr userDrawn="1"/>
        </p:nvSpPr>
        <p:spPr>
          <a:xfrm>
            <a:off x="154745" y="6536619"/>
            <a:ext cx="4178104" cy="276999"/>
          </a:xfrm>
          <a:prstGeom prst="rect">
            <a:avLst/>
          </a:prstGeom>
          <a:noFill/>
        </p:spPr>
        <p:txBody>
          <a:bodyPr wrap="square" rtlCol="0">
            <a:spAutoFit/>
          </a:bodyPr>
          <a:lstStyle/>
          <a:p>
            <a:r>
              <a:rPr lang="en-US" sz="1200" dirty="0"/>
              <a:t>© 2021 State of Georgia 911 Directors Academy</a:t>
            </a:r>
          </a:p>
        </p:txBody>
      </p:sp>
    </p:spTree>
    <p:custDataLst>
      <p:tags r:id="rId1"/>
    </p:custDataLst>
    <p:extLst>
      <p:ext uri="{BB962C8B-B14F-4D97-AF65-F5344CB8AC3E}">
        <p14:creationId xmlns:p14="http://schemas.microsoft.com/office/powerpoint/2010/main" val="310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4">
            <a:extLst>
              <a:ext uri="{FF2B5EF4-FFF2-40B4-BE49-F238E27FC236}">
                <a16:creationId xmlns:a16="http://schemas.microsoft.com/office/drawing/2014/main" id="{40EE080A-CFB1-4853-B181-CBE5C6D31A76}"/>
              </a:ext>
            </a:extLst>
          </p:cNvPr>
          <p:cNvSpPr/>
          <p:nvPr userDrawn="1"/>
        </p:nvSpPr>
        <p:spPr>
          <a:xfrm>
            <a:off x="0" y="1"/>
            <a:ext cx="6481010" cy="548640"/>
          </a:xfrm>
          <a:custGeom>
            <a:avLst/>
            <a:gdLst>
              <a:gd name="connsiteX0" fmla="*/ 0 w 5678905"/>
              <a:gd name="connsiteY0" fmla="*/ 0 h 2406316"/>
              <a:gd name="connsiteX1" fmla="*/ 5678905 w 5678905"/>
              <a:gd name="connsiteY1" fmla="*/ 0 h 2406316"/>
              <a:gd name="connsiteX2" fmla="*/ 5678905 w 5678905"/>
              <a:gd name="connsiteY2" fmla="*/ 2406316 h 2406316"/>
              <a:gd name="connsiteX3" fmla="*/ 0 w 5678905"/>
              <a:gd name="connsiteY3" fmla="*/ 2406316 h 2406316"/>
              <a:gd name="connsiteX4" fmla="*/ 0 w 5678905"/>
              <a:gd name="connsiteY4" fmla="*/ 0 h 2406316"/>
              <a:gd name="connsiteX0" fmla="*/ 0 w 7523747"/>
              <a:gd name="connsiteY0" fmla="*/ 0 h 2406316"/>
              <a:gd name="connsiteX1" fmla="*/ 7523747 w 7523747"/>
              <a:gd name="connsiteY1" fmla="*/ 16042 h 2406316"/>
              <a:gd name="connsiteX2" fmla="*/ 5678905 w 7523747"/>
              <a:gd name="connsiteY2" fmla="*/ 2406316 h 2406316"/>
              <a:gd name="connsiteX3" fmla="*/ 0 w 7523747"/>
              <a:gd name="connsiteY3" fmla="*/ 2406316 h 2406316"/>
              <a:gd name="connsiteX4" fmla="*/ 0 w 7523747"/>
              <a:gd name="connsiteY4" fmla="*/ 0 h 2406316"/>
              <a:gd name="connsiteX0" fmla="*/ 0 w 7523747"/>
              <a:gd name="connsiteY0" fmla="*/ 0 h 2406316"/>
              <a:gd name="connsiteX1" fmla="*/ 7523747 w 7523747"/>
              <a:gd name="connsiteY1" fmla="*/ 0 h 2406316"/>
              <a:gd name="connsiteX2" fmla="*/ 5678905 w 7523747"/>
              <a:gd name="connsiteY2" fmla="*/ 2406316 h 2406316"/>
              <a:gd name="connsiteX3" fmla="*/ 0 w 7523747"/>
              <a:gd name="connsiteY3" fmla="*/ 2406316 h 2406316"/>
              <a:gd name="connsiteX4" fmla="*/ 0 w 7523747"/>
              <a:gd name="connsiteY4" fmla="*/ 0 h 2406316"/>
              <a:gd name="connsiteX0" fmla="*/ 0 w 6481010"/>
              <a:gd name="connsiteY0" fmla="*/ 18115 h 2424431"/>
              <a:gd name="connsiteX1" fmla="*/ 6481010 w 6481010"/>
              <a:gd name="connsiteY1" fmla="*/ 0 h 2424431"/>
              <a:gd name="connsiteX2" fmla="*/ 5678905 w 6481010"/>
              <a:gd name="connsiteY2" fmla="*/ 2424431 h 2424431"/>
              <a:gd name="connsiteX3" fmla="*/ 0 w 6481010"/>
              <a:gd name="connsiteY3" fmla="*/ 2424431 h 2424431"/>
              <a:gd name="connsiteX4" fmla="*/ 0 w 6481010"/>
              <a:gd name="connsiteY4" fmla="*/ 18115 h 2424431"/>
              <a:gd name="connsiteX0" fmla="*/ 0 w 6481010"/>
              <a:gd name="connsiteY0" fmla="*/ 18115 h 2424431"/>
              <a:gd name="connsiteX1" fmla="*/ 6481010 w 6481010"/>
              <a:gd name="connsiteY1" fmla="*/ 0 h 2424431"/>
              <a:gd name="connsiteX2" fmla="*/ 5775158 w 6481010"/>
              <a:gd name="connsiteY2" fmla="*/ 2424431 h 2424431"/>
              <a:gd name="connsiteX3" fmla="*/ 0 w 6481010"/>
              <a:gd name="connsiteY3" fmla="*/ 2424431 h 2424431"/>
              <a:gd name="connsiteX4" fmla="*/ 0 w 6481010"/>
              <a:gd name="connsiteY4" fmla="*/ 18115 h 2424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1010" h="2424431">
                <a:moveTo>
                  <a:pt x="0" y="18115"/>
                </a:moveTo>
                <a:lnTo>
                  <a:pt x="6481010" y="0"/>
                </a:lnTo>
                <a:lnTo>
                  <a:pt x="5775158" y="2424431"/>
                </a:lnTo>
                <a:lnTo>
                  <a:pt x="0" y="2424431"/>
                </a:lnTo>
                <a:lnTo>
                  <a:pt x="0" y="18115"/>
                </a:lnTo>
                <a:close/>
              </a:path>
            </a:pathLst>
          </a:custGeom>
          <a:solidFill>
            <a:srgbClr val="003E7E"/>
          </a:solidFill>
          <a:ln>
            <a:solidFill>
              <a:srgbClr val="003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7">
            <a:extLst>
              <a:ext uri="{FF2B5EF4-FFF2-40B4-BE49-F238E27FC236}">
                <a16:creationId xmlns:a16="http://schemas.microsoft.com/office/drawing/2014/main" id="{9F0818F9-3F64-404E-A552-2A9CAA72C02B}"/>
              </a:ext>
            </a:extLst>
          </p:cNvPr>
          <p:cNvSpPr/>
          <p:nvPr userDrawn="1"/>
        </p:nvSpPr>
        <p:spPr>
          <a:xfrm>
            <a:off x="0" y="6492239"/>
            <a:ext cx="4860758" cy="365760"/>
          </a:xfrm>
          <a:custGeom>
            <a:avLst/>
            <a:gdLst>
              <a:gd name="connsiteX0" fmla="*/ 0 w 4138863"/>
              <a:gd name="connsiteY0" fmla="*/ 0 h 2174681"/>
              <a:gd name="connsiteX1" fmla="*/ 4138863 w 4138863"/>
              <a:gd name="connsiteY1" fmla="*/ 0 h 2174681"/>
              <a:gd name="connsiteX2" fmla="*/ 4138863 w 4138863"/>
              <a:gd name="connsiteY2" fmla="*/ 2174681 h 2174681"/>
              <a:gd name="connsiteX3" fmla="*/ 0 w 4138863"/>
              <a:gd name="connsiteY3" fmla="*/ 2174681 h 2174681"/>
              <a:gd name="connsiteX4" fmla="*/ 0 w 4138863"/>
              <a:gd name="connsiteY4" fmla="*/ 0 h 2174681"/>
              <a:gd name="connsiteX0" fmla="*/ 0 w 4860758"/>
              <a:gd name="connsiteY0" fmla="*/ 0 h 2174681"/>
              <a:gd name="connsiteX1" fmla="*/ 4860758 w 4860758"/>
              <a:gd name="connsiteY1" fmla="*/ 0 h 2174681"/>
              <a:gd name="connsiteX2" fmla="*/ 4138863 w 4860758"/>
              <a:gd name="connsiteY2" fmla="*/ 2174681 h 2174681"/>
              <a:gd name="connsiteX3" fmla="*/ 0 w 4860758"/>
              <a:gd name="connsiteY3" fmla="*/ 2174681 h 2174681"/>
              <a:gd name="connsiteX4" fmla="*/ 0 w 4860758"/>
              <a:gd name="connsiteY4" fmla="*/ 0 h 2174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0758" h="2174681">
                <a:moveTo>
                  <a:pt x="0" y="0"/>
                </a:moveTo>
                <a:lnTo>
                  <a:pt x="4860758" y="0"/>
                </a:lnTo>
                <a:lnTo>
                  <a:pt x="4138863" y="2174681"/>
                </a:lnTo>
                <a:lnTo>
                  <a:pt x="0" y="2174681"/>
                </a:lnTo>
                <a:lnTo>
                  <a:pt x="0" y="0"/>
                </a:lnTo>
                <a:close/>
              </a:path>
            </a:pathLst>
          </a:custGeom>
          <a:solidFill>
            <a:srgbClr val="C89546"/>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66BEE99-C324-4DB9-ABB1-04428D0493B0}"/>
              </a:ext>
            </a:extLst>
          </p:cNvPr>
          <p:cNvSpPr txBox="1"/>
          <p:nvPr userDrawn="1"/>
        </p:nvSpPr>
        <p:spPr>
          <a:xfrm>
            <a:off x="154745" y="6536619"/>
            <a:ext cx="4178104" cy="276999"/>
          </a:xfrm>
          <a:prstGeom prst="rect">
            <a:avLst/>
          </a:prstGeom>
          <a:noFill/>
        </p:spPr>
        <p:txBody>
          <a:bodyPr wrap="square" rtlCol="0">
            <a:spAutoFit/>
          </a:bodyPr>
          <a:lstStyle/>
          <a:p>
            <a:r>
              <a:rPr lang="en-US" sz="1200" dirty="0"/>
              <a:t>© 2021 State of Georgia 911 Directors Academy</a:t>
            </a:r>
          </a:p>
        </p:txBody>
      </p:sp>
    </p:spTree>
    <p:custDataLst>
      <p:tags r:id="rId1"/>
    </p:custDataLst>
    <p:extLst>
      <p:ext uri="{BB962C8B-B14F-4D97-AF65-F5344CB8AC3E}">
        <p14:creationId xmlns:p14="http://schemas.microsoft.com/office/powerpoint/2010/main" val="4173424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B9952-1695-4FD5-9B55-9569BC4964FE}" type="datetimeFigureOut">
              <a:rPr lang="en-US" smtClean="0"/>
              <a:t>9/12/2023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D99E0-9323-4D50-9F00-D38F1D301044}" type="slidenum">
              <a:rPr lang="en-US" smtClean="0"/>
              <a:t>‹#›</a:t>
            </a:fld>
            <a:endParaRPr lang="en-US" dirty="0"/>
          </a:p>
        </p:txBody>
      </p:sp>
    </p:spTree>
    <p:extLst>
      <p:ext uri="{BB962C8B-B14F-4D97-AF65-F5344CB8AC3E}">
        <p14:creationId xmlns:p14="http://schemas.microsoft.com/office/powerpoint/2010/main" val="2577242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hyperlink" Target="https://www.audits2.ga.gov/"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3" Type="http://schemas.openxmlformats.org/officeDocument/2006/relationships/hyperlink" Target="https://www.fcc.gov/general/911-fee-reports" TargetMode="External"/><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image" Target="../media/image10.jp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12.png"/><Relationship Id="rId4" Type="http://schemas.openxmlformats.org/officeDocument/2006/relationships/hyperlink" Target="mailto:aleisha.rucker-wright@gema.g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Close-up of a person using a mobile phone">
            <a:extLst>
              <a:ext uri="{FF2B5EF4-FFF2-40B4-BE49-F238E27FC236}">
                <a16:creationId xmlns:a16="http://schemas.microsoft.com/office/drawing/2014/main" id="{A84B9D58-ACB4-42F2-B2E6-9A504459BC34}"/>
              </a:ext>
            </a:extLst>
          </p:cNvPr>
          <p:cNvPicPr>
            <a:picLocks noChangeAspect="1"/>
          </p:cNvPicPr>
          <p:nvPr/>
        </p:nvPicPr>
        <p:blipFill>
          <a:blip r:embed="rId3">
            <a:extLst>
              <a:ext uri="{28A0092B-C50C-407E-A947-70E740481C1C}">
                <a14:useLocalDpi xmlns:a14="http://schemas.microsoft.com/office/drawing/2010/main" val="0"/>
              </a:ext>
            </a:extLst>
          </a:blip>
          <a:srcRect l="18408" r="18408"/>
          <a:stretch/>
        </p:blipFill>
        <p:spPr>
          <a:xfrm>
            <a:off x="2854819" y="-13053"/>
            <a:ext cx="6513768" cy="6871053"/>
          </a:xfrm>
          <a:prstGeom prst="rect">
            <a:avLst/>
          </a:prstGeom>
        </p:spPr>
      </p:pic>
      <p:sp>
        <p:nvSpPr>
          <p:cNvPr id="21" name="Rectangle 2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a:extLst>
              <a:ext uri="{FF2B5EF4-FFF2-40B4-BE49-F238E27FC236}">
                <a16:creationId xmlns:a16="http://schemas.microsoft.com/office/drawing/2014/main" id="{ED47B491-FEAE-482C-A0B7-D8E98BAD32C3}"/>
              </a:ext>
            </a:extLst>
          </p:cNvPr>
          <p:cNvSpPr>
            <a:spLocks noGrp="1"/>
          </p:cNvSpPr>
          <p:nvPr>
            <p:ph type="title"/>
          </p:nvPr>
        </p:nvSpPr>
        <p:spPr>
          <a:xfrm>
            <a:off x="358484" y="1122363"/>
            <a:ext cx="3380139" cy="3204134"/>
          </a:xfrm>
        </p:spPr>
        <p:txBody>
          <a:bodyPr vert="horz" lIns="91440" tIns="45720" rIns="91440" bIns="45720" rtlCol="0" anchor="b">
            <a:normAutofit/>
          </a:bodyPr>
          <a:lstStyle/>
          <a:p>
            <a:r>
              <a:rPr lang="en-US" sz="3600" i="1">
                <a:latin typeface="Georgia Pro" panose="02040502050405020303" pitchFamily="18" charset="0"/>
              </a:rPr>
              <a:t>Collection </a:t>
            </a:r>
            <a:r>
              <a:rPr lang="en-US" sz="3600" i="1" dirty="0">
                <a:latin typeface="Georgia Pro" panose="02040502050405020303" pitchFamily="18" charset="0"/>
              </a:rPr>
              <a:t>and Use of 911 Fees</a:t>
            </a:r>
          </a:p>
        </p:txBody>
      </p:sp>
      <p:sp>
        <p:nvSpPr>
          <p:cNvPr id="12" name="Text Placeholder 11">
            <a:extLst>
              <a:ext uri="{FF2B5EF4-FFF2-40B4-BE49-F238E27FC236}">
                <a16:creationId xmlns:a16="http://schemas.microsoft.com/office/drawing/2014/main" id="{A8E55629-BCB0-4AFF-AF50-36130DEA2D82}"/>
              </a:ext>
            </a:extLst>
          </p:cNvPr>
          <p:cNvSpPr>
            <a:spLocks noGrp="1"/>
          </p:cNvSpPr>
          <p:nvPr>
            <p:ph type="body" idx="1"/>
          </p:nvPr>
        </p:nvSpPr>
        <p:spPr>
          <a:xfrm>
            <a:off x="358485" y="4872922"/>
            <a:ext cx="3380138" cy="1208141"/>
          </a:xfrm>
        </p:spPr>
        <p:txBody>
          <a:bodyPr vert="horz" lIns="91440" tIns="45720" rIns="91440" bIns="45720" rtlCol="0">
            <a:normAutofit/>
          </a:bodyPr>
          <a:lstStyle/>
          <a:p>
            <a:pPr>
              <a:spcBef>
                <a:spcPts val="0"/>
              </a:spcBef>
            </a:pPr>
            <a:r>
              <a:rPr lang="en-US" sz="2000" i="1" dirty="0">
                <a:latin typeface="Georgia Pro" panose="02040502050405020303" pitchFamily="18" charset="0"/>
              </a:rPr>
              <a:t>Aleisha Rucker-Wright</a:t>
            </a:r>
          </a:p>
          <a:p>
            <a:pPr>
              <a:spcBef>
                <a:spcPts val="0"/>
              </a:spcBef>
            </a:pPr>
            <a:r>
              <a:rPr lang="en-US" sz="2000" i="1" dirty="0">
                <a:latin typeface="Georgia Pro" panose="02040502050405020303" pitchFamily="18" charset="0"/>
              </a:rPr>
              <a:t>Deputy Executive Director</a:t>
            </a:r>
          </a:p>
        </p:txBody>
      </p:sp>
      <p:sp>
        <p:nvSpPr>
          <p:cNvPr id="23" name="Rectangle 2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0BA6CE2-C9DD-4666-868D-B38B37168E2D}"/>
              </a:ext>
            </a:extLst>
          </p:cNvPr>
          <p:cNvSpPr/>
          <p:nvPr/>
        </p:nvSpPr>
        <p:spPr>
          <a:xfrm>
            <a:off x="224589" y="449179"/>
            <a:ext cx="914400" cy="4344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0" name="Picture 9" descr="Logo&#10;&#10;Description automatically generated with medium confidence">
            <a:extLst>
              <a:ext uri="{FF2B5EF4-FFF2-40B4-BE49-F238E27FC236}">
                <a16:creationId xmlns:a16="http://schemas.microsoft.com/office/drawing/2014/main" id="{7EC8FD4C-10ED-9EFF-CF3A-EACC13B09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3472" y="5733653"/>
            <a:ext cx="940526" cy="914400"/>
          </a:xfrm>
          <a:prstGeom prst="rect">
            <a:avLst/>
          </a:prstGeom>
        </p:spPr>
      </p:pic>
    </p:spTree>
    <p:custDataLst>
      <p:tags r:id="rId1"/>
    </p:custDataLst>
    <p:extLst>
      <p:ext uri="{BB962C8B-B14F-4D97-AF65-F5344CB8AC3E}">
        <p14:creationId xmlns:p14="http://schemas.microsoft.com/office/powerpoint/2010/main" val="353875405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23" name="Rectangle 2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4D1113-6BB4-4E4E-810A-CB88D0047859}"/>
              </a:ext>
            </a:extLst>
          </p:cNvPr>
          <p:cNvSpPr>
            <a:spLocks noGrp="1"/>
          </p:cNvSpPr>
          <p:nvPr>
            <p:ph type="title"/>
          </p:nvPr>
        </p:nvSpPr>
        <p:spPr>
          <a:xfrm>
            <a:off x="782723" y="809898"/>
            <a:ext cx="7457037" cy="1554480"/>
          </a:xfrm>
        </p:spPr>
        <p:txBody>
          <a:bodyPr anchor="ctr">
            <a:normAutofit/>
          </a:bodyPr>
          <a:lstStyle/>
          <a:p>
            <a:pPr>
              <a:spcAft>
                <a:spcPts val="1200"/>
              </a:spcAft>
            </a:pPr>
            <a:r>
              <a:rPr lang="en-US" sz="2600" b="1" dirty="0">
                <a:latin typeface="Georgia Pro" panose="02040502050405020303" pitchFamily="18" charset="0"/>
              </a:rPr>
              <a:t>Statutory Requirements for 911 Fee Expenditures - </a:t>
            </a:r>
            <a:r>
              <a:rPr lang="en-US" sz="2600" b="1" i="1" dirty="0">
                <a:latin typeface="Georgia Pro" panose="02040502050405020303" pitchFamily="18" charset="0"/>
              </a:rPr>
              <a:t>Eligible Expenditures under O.C.G.A. § 46-5-134 Continued</a:t>
            </a:r>
          </a:p>
        </p:txBody>
      </p:sp>
      <p:sp>
        <p:nvSpPr>
          <p:cNvPr id="3" name="Content Placeholder 2">
            <a:extLst>
              <a:ext uri="{FF2B5EF4-FFF2-40B4-BE49-F238E27FC236}">
                <a16:creationId xmlns:a16="http://schemas.microsoft.com/office/drawing/2014/main" id="{74CBA70E-3D65-4AEF-B190-56ADB75D325A}"/>
              </a:ext>
            </a:extLst>
          </p:cNvPr>
          <p:cNvSpPr>
            <a:spLocks noGrp="1"/>
          </p:cNvSpPr>
          <p:nvPr>
            <p:ph idx="1"/>
          </p:nvPr>
        </p:nvSpPr>
        <p:spPr>
          <a:xfrm>
            <a:off x="783771" y="2704014"/>
            <a:ext cx="7455989" cy="3438166"/>
          </a:xfrm>
        </p:spPr>
        <p:txBody>
          <a:bodyPr anchor="t">
            <a:noAutofit/>
          </a:bodyPr>
          <a:lstStyle/>
          <a:p>
            <a:pPr>
              <a:spcBef>
                <a:spcPts val="600"/>
              </a:spcBef>
            </a:pPr>
            <a:r>
              <a:rPr lang="en-US" sz="1500" dirty="0">
                <a:effectLst/>
                <a:latin typeface="Georgia Pro" panose="02040502050405020303" pitchFamily="18" charset="0"/>
                <a:ea typeface="Times New Roman" panose="02020603050405020304" pitchFamily="18" charset="0"/>
              </a:rPr>
              <a:t>Lease, purchase, or maintenance of </a:t>
            </a:r>
            <a:r>
              <a:rPr lang="en-US" sz="1500" dirty="0">
                <a:solidFill>
                  <a:srgbClr val="C89546"/>
                </a:solidFill>
                <a:effectLst/>
                <a:latin typeface="Georgia Pro" panose="02040502050405020303" pitchFamily="18" charset="0"/>
                <a:ea typeface="Times New Roman" panose="02020603050405020304" pitchFamily="18" charset="0"/>
              </a:rPr>
              <a:t>emergency telephone equipment </a:t>
            </a:r>
            <a:r>
              <a:rPr lang="en-US" sz="1500" dirty="0">
                <a:effectLst/>
                <a:latin typeface="Georgia Pro" panose="02040502050405020303" pitchFamily="18" charset="0"/>
                <a:ea typeface="Times New Roman" panose="02020603050405020304" pitchFamily="18" charset="0"/>
              </a:rPr>
              <a:t>used at a public safety answering point</a:t>
            </a:r>
            <a:endParaRPr lang="en-US" sz="1500" dirty="0">
              <a:effectLst/>
              <a:latin typeface="Georgia Pro" panose="02040502050405020303" pitchFamily="18" charset="0"/>
              <a:ea typeface="Calibri" panose="020F0502020204030204" pitchFamily="34" charset="0"/>
            </a:endParaRPr>
          </a:p>
          <a:p>
            <a:pPr>
              <a:spcBef>
                <a:spcPts val="600"/>
              </a:spcBef>
            </a:pPr>
            <a:r>
              <a:rPr lang="en-US" sz="1500" dirty="0">
                <a:effectLst/>
                <a:latin typeface="Georgia Pro" panose="02040502050405020303" pitchFamily="18" charset="0"/>
                <a:ea typeface="Times New Roman" panose="02020603050405020304" pitchFamily="18" charset="0"/>
              </a:rPr>
              <a:t>Lease, purchase, or maintenance of </a:t>
            </a:r>
            <a:r>
              <a:rPr lang="en-US" sz="1500" dirty="0">
                <a:solidFill>
                  <a:srgbClr val="C89546"/>
                </a:solidFill>
                <a:effectLst/>
                <a:latin typeface="Georgia Pro" panose="02040502050405020303" pitchFamily="18" charset="0"/>
                <a:ea typeface="Times New Roman" panose="02020603050405020304" pitchFamily="18" charset="0"/>
              </a:rPr>
              <a:t>logging recorders </a:t>
            </a:r>
            <a:r>
              <a:rPr lang="en-US" sz="1500" dirty="0">
                <a:effectLst/>
                <a:latin typeface="Georgia Pro" panose="02040502050405020303" pitchFamily="18" charset="0"/>
                <a:ea typeface="Times New Roman" panose="02020603050405020304" pitchFamily="18" charset="0"/>
              </a:rPr>
              <a:t>used at a public safety answering point</a:t>
            </a:r>
            <a:endParaRPr lang="en-US" sz="1500" dirty="0">
              <a:effectLst/>
              <a:latin typeface="Georgia Pro" panose="02040502050405020303" pitchFamily="18" charset="0"/>
              <a:ea typeface="Calibri" panose="020F0502020204030204" pitchFamily="34" charset="0"/>
            </a:endParaRPr>
          </a:p>
          <a:p>
            <a:pPr>
              <a:spcBef>
                <a:spcPts val="600"/>
              </a:spcBef>
            </a:pPr>
            <a:r>
              <a:rPr lang="en-US" sz="1500" dirty="0">
                <a:effectLst/>
                <a:latin typeface="Georgia Pro" panose="02040502050405020303" pitchFamily="18" charset="0"/>
                <a:ea typeface="Times New Roman" panose="02020603050405020304" pitchFamily="18" charset="0"/>
              </a:rPr>
              <a:t>Lease, purchase, or maintenance of </a:t>
            </a:r>
            <a:r>
              <a:rPr lang="en-US" sz="1500" dirty="0">
                <a:solidFill>
                  <a:srgbClr val="C89546"/>
                </a:solidFill>
                <a:effectLst/>
                <a:latin typeface="Georgia Pro" panose="02040502050405020303" pitchFamily="18" charset="0"/>
                <a:ea typeface="Times New Roman" panose="02020603050405020304" pitchFamily="18" charset="0"/>
              </a:rPr>
              <a:t>mobile public safety voice and data equipment, geo-targeted text messaging alert systems, or towers </a:t>
            </a:r>
            <a:r>
              <a:rPr lang="en-US" sz="1500" dirty="0">
                <a:effectLst/>
                <a:latin typeface="Georgia Pro" panose="02040502050405020303" pitchFamily="18" charset="0"/>
                <a:ea typeface="Times New Roman" panose="02020603050405020304" pitchFamily="18" charset="0"/>
              </a:rPr>
              <a:t>necessary to carry out the function of 9-1-1 system operations</a:t>
            </a:r>
            <a:endParaRPr lang="en-US" sz="1500" dirty="0">
              <a:effectLst/>
              <a:latin typeface="Georgia Pro" panose="02040502050405020303" pitchFamily="18" charset="0"/>
              <a:ea typeface="Calibri" panose="020F0502020204030204" pitchFamily="34" charset="0"/>
            </a:endParaRPr>
          </a:p>
          <a:p>
            <a:pPr>
              <a:spcBef>
                <a:spcPts val="600"/>
              </a:spcBef>
            </a:pPr>
            <a:r>
              <a:rPr lang="en-US" sz="1500" dirty="0">
                <a:effectLst/>
                <a:latin typeface="Georgia Pro" panose="02040502050405020303" pitchFamily="18" charset="0"/>
                <a:ea typeface="Times New Roman" panose="02020603050405020304" pitchFamily="18" charset="0"/>
              </a:rPr>
              <a:t>Lease, purchase, or maintenance of </a:t>
            </a:r>
            <a:r>
              <a:rPr lang="en-US" sz="1500" dirty="0">
                <a:solidFill>
                  <a:srgbClr val="C89546"/>
                </a:solidFill>
                <a:effectLst/>
                <a:latin typeface="Georgia Pro" panose="02040502050405020303" pitchFamily="18" charset="0"/>
                <a:ea typeface="Times New Roman" panose="02020603050405020304" pitchFamily="18" charset="0"/>
              </a:rPr>
              <a:t>public safety voice and data communications systems </a:t>
            </a:r>
            <a:r>
              <a:rPr lang="en-US" sz="1500" dirty="0">
                <a:effectLst/>
                <a:latin typeface="Georgia Pro" panose="02040502050405020303" pitchFamily="18" charset="0"/>
                <a:ea typeface="Times New Roman" panose="02020603050405020304" pitchFamily="18" charset="0"/>
              </a:rPr>
              <a:t>located in the 9-1-1 system facility</a:t>
            </a:r>
            <a:endParaRPr lang="en-US" sz="1500" dirty="0">
              <a:effectLst/>
              <a:latin typeface="Georgia Pro" panose="02040502050405020303" pitchFamily="18" charset="0"/>
              <a:ea typeface="Calibri" panose="020F0502020204030204" pitchFamily="34" charset="0"/>
            </a:endParaRPr>
          </a:p>
          <a:p>
            <a:pPr>
              <a:spcBef>
                <a:spcPts val="600"/>
              </a:spcBef>
            </a:pPr>
            <a:r>
              <a:rPr lang="en-US" sz="1500" dirty="0">
                <a:effectLst/>
                <a:latin typeface="Georgia Pro" panose="02040502050405020303" pitchFamily="18" charset="0"/>
                <a:ea typeface="Times New Roman" panose="02020603050405020304" pitchFamily="18" charset="0"/>
              </a:rPr>
              <a:t>Any </a:t>
            </a:r>
            <a:r>
              <a:rPr lang="en-US" sz="1500" dirty="0">
                <a:solidFill>
                  <a:srgbClr val="C89546"/>
                </a:solidFill>
                <a:effectLst/>
                <a:latin typeface="Georgia Pro" panose="02040502050405020303" pitchFamily="18" charset="0"/>
                <a:ea typeface="Times New Roman" panose="02020603050405020304" pitchFamily="18" charset="0"/>
              </a:rPr>
              <a:t>office supplies </a:t>
            </a:r>
            <a:r>
              <a:rPr lang="en-US" sz="1500" dirty="0">
                <a:effectLst/>
                <a:latin typeface="Georgia Pro" panose="02040502050405020303" pitchFamily="18" charset="0"/>
                <a:ea typeface="Times New Roman" panose="02020603050405020304" pitchFamily="18" charset="0"/>
              </a:rPr>
              <a:t>of the public safety answering points used directly in providing emergency 9-1-1 system services</a:t>
            </a:r>
            <a:endParaRPr lang="en-US" sz="1500" dirty="0">
              <a:effectLst/>
              <a:latin typeface="Georgia Pro" panose="02040502050405020303" pitchFamily="18" charset="0"/>
              <a:ea typeface="Calibri" panose="020F0502020204030204" pitchFamily="34" charset="0"/>
            </a:endParaRPr>
          </a:p>
          <a:p>
            <a:pPr>
              <a:spcBef>
                <a:spcPts val="600"/>
              </a:spcBef>
            </a:pPr>
            <a:r>
              <a:rPr lang="en-US" sz="1500" dirty="0">
                <a:effectLst/>
                <a:latin typeface="Georgia Pro" panose="02040502050405020303" pitchFamily="18" charset="0"/>
                <a:ea typeface="Times New Roman" panose="02020603050405020304" pitchFamily="18" charset="0"/>
              </a:rPr>
              <a:t>Rates associated with the </a:t>
            </a:r>
            <a:r>
              <a:rPr lang="en-US" sz="1500" dirty="0">
                <a:solidFill>
                  <a:srgbClr val="C89546"/>
                </a:solidFill>
                <a:effectLst/>
                <a:latin typeface="Georgia Pro" panose="02040502050405020303" pitchFamily="18" charset="0"/>
                <a:ea typeface="Times New Roman" panose="02020603050405020304" pitchFamily="18" charset="0"/>
              </a:rPr>
              <a:t>service supplier’s 9-1-1 service and other service supplier’s recurring charges</a:t>
            </a:r>
            <a:endParaRPr lang="en-US" sz="1500" dirty="0">
              <a:solidFill>
                <a:srgbClr val="C89546"/>
              </a:solidFill>
              <a:effectLst/>
              <a:latin typeface="Georgia Pro" panose="02040502050405020303" pitchFamily="18" charset="0"/>
              <a:ea typeface="Calibri" panose="020F0502020204030204" pitchFamily="34" charset="0"/>
            </a:endParaRPr>
          </a:p>
          <a:p>
            <a:pPr>
              <a:spcBef>
                <a:spcPts val="600"/>
              </a:spcBef>
            </a:pPr>
            <a:r>
              <a:rPr lang="en-US" sz="1500" dirty="0">
                <a:effectLst/>
                <a:latin typeface="Georgia Pro" panose="02040502050405020303" pitchFamily="18" charset="0"/>
                <a:ea typeface="Times New Roman" panose="02020603050405020304" pitchFamily="18" charset="0"/>
              </a:rPr>
              <a:t>Other </a:t>
            </a:r>
            <a:r>
              <a:rPr lang="en-US" sz="1500" dirty="0">
                <a:solidFill>
                  <a:srgbClr val="C89546"/>
                </a:solidFill>
                <a:effectLst/>
                <a:latin typeface="Georgia Pro" panose="02040502050405020303" pitchFamily="18" charset="0"/>
                <a:ea typeface="Times New Roman" panose="02020603050405020304" pitchFamily="18" charset="0"/>
              </a:rPr>
              <a:t>supplies</a:t>
            </a:r>
            <a:r>
              <a:rPr lang="en-US" sz="1500" dirty="0">
                <a:effectLst/>
                <a:latin typeface="Georgia Pro" panose="02040502050405020303" pitchFamily="18" charset="0"/>
                <a:ea typeface="Times New Roman" panose="02020603050405020304" pitchFamily="18" charset="0"/>
              </a:rPr>
              <a:t> directly related to providing emergency 9-1-1 system services</a:t>
            </a:r>
            <a:endParaRPr lang="en-US" sz="1500" dirty="0">
              <a:effectLst/>
              <a:latin typeface="Georgia Pro" panose="02040502050405020303" pitchFamily="18" charset="0"/>
              <a:ea typeface="Calibri" panose="020F0502020204030204" pitchFamily="34" charset="0"/>
            </a:endParaRPr>
          </a:p>
        </p:txBody>
      </p:sp>
      <p:cxnSp>
        <p:nvCxnSpPr>
          <p:cNvPr id="29" name="Straight Connector 2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descr="Logo&#10;&#10;Description automatically generated with medium confidence">
            <a:extLst>
              <a:ext uri="{FF2B5EF4-FFF2-40B4-BE49-F238E27FC236}">
                <a16:creationId xmlns:a16="http://schemas.microsoft.com/office/drawing/2014/main" id="{AE39F94A-783B-4942-945D-1228D3395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099" y="5814676"/>
            <a:ext cx="940526" cy="914400"/>
          </a:xfrm>
          <a:prstGeom prst="rect">
            <a:avLst/>
          </a:prstGeom>
        </p:spPr>
      </p:pic>
    </p:spTree>
    <p:custDataLst>
      <p:tags r:id="rId1"/>
    </p:custDataLst>
    <p:extLst>
      <p:ext uri="{BB962C8B-B14F-4D97-AF65-F5344CB8AC3E}">
        <p14:creationId xmlns:p14="http://schemas.microsoft.com/office/powerpoint/2010/main" val="109289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4D1113-6BB4-4E4E-810A-CB88D0047859}"/>
              </a:ext>
            </a:extLst>
          </p:cNvPr>
          <p:cNvSpPr>
            <a:spLocks noGrp="1"/>
          </p:cNvSpPr>
          <p:nvPr>
            <p:ph type="title"/>
          </p:nvPr>
        </p:nvSpPr>
        <p:spPr>
          <a:xfrm>
            <a:off x="606478" y="618425"/>
            <a:ext cx="6927525" cy="1188950"/>
          </a:xfrm>
        </p:spPr>
        <p:txBody>
          <a:bodyPr anchor="b">
            <a:normAutofit fontScale="90000"/>
          </a:bodyPr>
          <a:lstStyle/>
          <a:p>
            <a:pPr>
              <a:spcAft>
                <a:spcPts val="1200"/>
              </a:spcAft>
            </a:pPr>
            <a:r>
              <a:rPr lang="en-US" sz="4000" b="1" dirty="0">
                <a:latin typeface="Georgia Pro" panose="02040502050405020303" pitchFamily="18" charset="0"/>
              </a:rPr>
              <a:t>Statutory Requirements for 911 Fee Collection and Disbursement</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CBA70E-3D65-4AEF-B190-56ADB75D325A}"/>
              </a:ext>
            </a:extLst>
          </p:cNvPr>
          <p:cNvSpPr>
            <a:spLocks noGrp="1"/>
          </p:cNvSpPr>
          <p:nvPr>
            <p:ph idx="1"/>
          </p:nvPr>
        </p:nvSpPr>
        <p:spPr>
          <a:xfrm>
            <a:off x="595245" y="2203079"/>
            <a:ext cx="7607751" cy="4147845"/>
          </a:xfrm>
        </p:spPr>
        <p:txBody>
          <a:bodyPr anchor="ctr">
            <a:normAutofit/>
          </a:bodyPr>
          <a:lstStyle/>
          <a:p>
            <a:pPr marL="0" marR="0" indent="0">
              <a:spcBef>
                <a:spcPts val="600"/>
              </a:spcBef>
              <a:spcAft>
                <a:spcPts val="0"/>
              </a:spcAft>
              <a:buNone/>
            </a:pPr>
            <a:r>
              <a:rPr lang="en-US" sz="1600" b="1" dirty="0">
                <a:effectLst/>
                <a:latin typeface="Georgia Pro" panose="02040502050405020303" pitchFamily="18" charset="0"/>
                <a:ea typeface="Calibri" panose="020F0502020204030204" pitchFamily="34" charset="0"/>
              </a:rPr>
              <a:t>38-3-185</a:t>
            </a:r>
            <a:r>
              <a:rPr lang="en-US" sz="1600" dirty="0">
                <a:effectLst/>
                <a:latin typeface="Georgia Pro" panose="02040502050405020303" pitchFamily="18" charset="0"/>
                <a:ea typeface="Calibri" panose="020F0502020204030204" pitchFamily="34" charset="0"/>
              </a:rPr>
              <a:t>. Remission of 9-1-1 and enhanced 9-1-1 charges.</a:t>
            </a:r>
          </a:p>
          <a:p>
            <a:pPr marL="457200">
              <a:spcBef>
                <a:spcPts val="600"/>
              </a:spcBef>
            </a:pPr>
            <a:r>
              <a:rPr lang="en-US" sz="1600" dirty="0">
                <a:effectLst/>
                <a:latin typeface="Georgia Pro" panose="02040502050405020303" pitchFamily="18" charset="0"/>
                <a:ea typeface="Calibri" panose="020F0502020204030204" pitchFamily="34" charset="0"/>
              </a:rPr>
              <a:t>Beginning January 1, 2019, all 9-1-1 charges and all wireless enhanced 9-1-1 charges imposed shall be remitted monthly by each service supplier to the authority no later than the twentieth day of the month following the month in which the charges were collected. </a:t>
            </a:r>
          </a:p>
          <a:p>
            <a:pPr marL="457200">
              <a:spcBef>
                <a:spcPts val="600"/>
              </a:spcBef>
            </a:pPr>
            <a:r>
              <a:rPr lang="en-US" sz="1600" dirty="0">
                <a:effectLst/>
                <a:latin typeface="Georgia Pro" panose="02040502050405020303" pitchFamily="18" charset="0"/>
                <a:ea typeface="Calibri" panose="020F0502020204030204" pitchFamily="34" charset="0"/>
              </a:rPr>
              <a:t>Each service supplier collecting and remitting charges to the authority shall submit a report identifying the amount of the charges being collected and remitted from telephone subscribers attributable to each county or municipality that operate a PSAP.</a:t>
            </a:r>
          </a:p>
          <a:p>
            <a:pPr marL="457200">
              <a:spcBef>
                <a:spcPts val="600"/>
              </a:spcBef>
            </a:pPr>
            <a:r>
              <a:rPr lang="en-US" sz="1600" dirty="0">
                <a:effectLst/>
                <a:latin typeface="Georgia Pro" panose="02040502050405020303" pitchFamily="18" charset="0"/>
                <a:ea typeface="Calibri" panose="020F0502020204030204" pitchFamily="34" charset="0"/>
              </a:rPr>
              <a:t>For purposes of the required monthly report, the service supplier shall attempt to use enhanced ZIP codes. If an enhanced ZIP code is not available for an address or if the service supplier is unable to determine the applicable enhanced ZIP code after exercising due diligence, the service supplier may apply the five-digit ZIP code to that address. </a:t>
            </a:r>
          </a:p>
          <a:p>
            <a:pPr marL="0" indent="0">
              <a:spcBef>
                <a:spcPts val="600"/>
              </a:spcBef>
              <a:buNone/>
            </a:pPr>
            <a:r>
              <a:rPr lang="en-US" sz="1600" b="1" dirty="0">
                <a:latin typeface="Georgia Pro" panose="02040502050405020303" pitchFamily="18" charset="0"/>
              </a:rPr>
              <a:t>38-3-186</a:t>
            </a:r>
            <a:r>
              <a:rPr lang="en-US" sz="1600" dirty="0">
                <a:latin typeface="Georgia Pro" panose="02040502050405020303" pitchFamily="18" charset="0"/>
              </a:rPr>
              <a:t>. Contracting with Department of Revenue.</a:t>
            </a:r>
            <a:endParaRPr lang="en-US" sz="1600" dirty="0">
              <a:effectLst/>
              <a:latin typeface="Georgia Pro" panose="02040502050405020303" pitchFamily="18" charset="0"/>
              <a:ea typeface="Calibri" panose="020F0502020204030204" pitchFamily="34" charset="0"/>
            </a:endParaRPr>
          </a:p>
        </p:txBody>
      </p:sp>
      <p:pic>
        <p:nvPicPr>
          <p:cNvPr id="10" name="Picture 9" descr="Logo&#10;&#10;Description automatically generated with medium confidence">
            <a:extLst>
              <a:ext uri="{FF2B5EF4-FFF2-40B4-BE49-F238E27FC236}">
                <a16:creationId xmlns:a16="http://schemas.microsoft.com/office/drawing/2014/main" id="{D1CDBC89-A843-0595-20AF-EA0A01A29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099" y="5814676"/>
            <a:ext cx="940526" cy="914400"/>
          </a:xfrm>
          <a:prstGeom prst="rect">
            <a:avLst/>
          </a:prstGeom>
        </p:spPr>
      </p:pic>
    </p:spTree>
    <p:custDataLst>
      <p:tags r:id="rId1"/>
    </p:custDataLst>
    <p:extLst>
      <p:ext uri="{BB962C8B-B14F-4D97-AF65-F5344CB8AC3E}">
        <p14:creationId xmlns:p14="http://schemas.microsoft.com/office/powerpoint/2010/main" val="2188206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4D1113-6BB4-4E4E-810A-CB88D0047859}"/>
              </a:ext>
            </a:extLst>
          </p:cNvPr>
          <p:cNvSpPr>
            <a:spLocks noGrp="1"/>
          </p:cNvSpPr>
          <p:nvPr>
            <p:ph type="title"/>
          </p:nvPr>
        </p:nvSpPr>
        <p:spPr>
          <a:xfrm>
            <a:off x="606478" y="618425"/>
            <a:ext cx="6927525" cy="1188950"/>
          </a:xfrm>
        </p:spPr>
        <p:txBody>
          <a:bodyPr anchor="b">
            <a:normAutofit fontScale="90000"/>
          </a:bodyPr>
          <a:lstStyle/>
          <a:p>
            <a:pPr>
              <a:spcAft>
                <a:spcPts val="1200"/>
              </a:spcAft>
            </a:pPr>
            <a:r>
              <a:rPr lang="en-US" sz="4000" b="1" dirty="0">
                <a:latin typeface="Georgia Pro" panose="02040502050405020303" pitchFamily="18" charset="0"/>
              </a:rPr>
              <a:t>Statutory Requirements for 911 Fee Collection and Disbursement Continued</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CBA70E-3D65-4AEF-B190-56ADB75D325A}"/>
              </a:ext>
            </a:extLst>
          </p:cNvPr>
          <p:cNvSpPr>
            <a:spLocks noGrp="1"/>
          </p:cNvSpPr>
          <p:nvPr>
            <p:ph idx="1"/>
          </p:nvPr>
        </p:nvSpPr>
        <p:spPr>
          <a:xfrm>
            <a:off x="595245" y="2203079"/>
            <a:ext cx="7607751" cy="3862055"/>
          </a:xfrm>
        </p:spPr>
        <p:txBody>
          <a:bodyPr anchor="ctr">
            <a:normAutofit/>
          </a:bodyPr>
          <a:lstStyle/>
          <a:p>
            <a:pPr marL="0" marR="0" indent="0">
              <a:lnSpc>
                <a:spcPct val="70000"/>
              </a:lnSpc>
              <a:spcBef>
                <a:spcPts val="1440"/>
              </a:spcBef>
              <a:spcAft>
                <a:spcPts val="0"/>
              </a:spcAft>
              <a:buNone/>
            </a:pPr>
            <a:r>
              <a:rPr lang="en-US" sz="1600" b="1" dirty="0">
                <a:effectLst/>
                <a:latin typeface="Georgia Pro" panose="02040502050405020303" pitchFamily="18" charset="0"/>
                <a:ea typeface="Times New Roman" panose="02020603050405020304" pitchFamily="18" charset="0"/>
              </a:rPr>
              <a:t>38-3-188</a:t>
            </a:r>
            <a:r>
              <a:rPr lang="en-US" sz="1600" dirty="0">
                <a:effectLst/>
                <a:latin typeface="Georgia Pro" panose="02040502050405020303" pitchFamily="18" charset="0"/>
                <a:ea typeface="Times New Roman" panose="02020603050405020304" pitchFamily="18" charset="0"/>
              </a:rPr>
              <a:t>. Retention of funds by Department of Revenue; payments to local governments.</a:t>
            </a:r>
            <a:endParaRPr lang="en-US" sz="1600" dirty="0">
              <a:effectLst/>
              <a:latin typeface="Georgia Pro" panose="02040502050405020303" pitchFamily="18" charset="0"/>
              <a:ea typeface="Calibri" panose="020F0502020204030204" pitchFamily="34" charset="0"/>
            </a:endParaRPr>
          </a:p>
          <a:p>
            <a:pPr marL="457200" indent="-231775">
              <a:lnSpc>
                <a:spcPct val="70000"/>
              </a:lnSpc>
              <a:spcBef>
                <a:spcPts val="1440"/>
              </a:spcBef>
            </a:pPr>
            <a:r>
              <a:rPr lang="en-US" sz="1600" dirty="0">
                <a:effectLst/>
                <a:latin typeface="Georgia Pro" panose="02040502050405020303" pitchFamily="18" charset="0"/>
                <a:ea typeface="Times New Roman" panose="02020603050405020304" pitchFamily="18" charset="0"/>
              </a:rPr>
              <a:t>The Department of Revenue shall retain and remit from the total amount of funds collected an amount equal to 1 percent to the authority and an amount equal to 0.75 percent of the total amount to the Peace Officers’ Annuity and Benefit Fund.</a:t>
            </a:r>
            <a:endParaRPr lang="en-US" sz="1600" dirty="0">
              <a:effectLst/>
              <a:latin typeface="Georgia Pro" panose="02040502050405020303" pitchFamily="18" charset="0"/>
              <a:ea typeface="Calibri" panose="020F0502020204030204" pitchFamily="34" charset="0"/>
            </a:endParaRPr>
          </a:p>
          <a:p>
            <a:pPr marL="457200" indent="-231775">
              <a:lnSpc>
                <a:spcPct val="70000"/>
              </a:lnSpc>
              <a:spcBef>
                <a:spcPts val="1440"/>
              </a:spcBef>
            </a:pPr>
            <a:r>
              <a:rPr lang="en-US" sz="1600" dirty="0">
                <a:effectLst/>
                <a:latin typeface="Georgia Pro" panose="02040502050405020303" pitchFamily="18" charset="0"/>
                <a:ea typeface="Times New Roman" panose="02020603050405020304" pitchFamily="18" charset="0"/>
              </a:rPr>
              <a:t>Except for the amounts retained by the authority, Department of Revenue, Peace Officers’ Annuity and Benefit Fund, and service suppliers, the remainder of the charges remitted shall be paid to each local government on a pro rata basis based on the remitted amounts attributable to each local government. Such payments shall be made by the Department of Revenue to local governments no later than 30 days following the date charges must be remitted by service suppliers to the Department of Revenue. </a:t>
            </a:r>
            <a:endParaRPr lang="en-US" sz="1600" dirty="0">
              <a:effectLst/>
              <a:latin typeface="Georgia Pro" panose="02040502050405020303" pitchFamily="18" charset="0"/>
              <a:ea typeface="Calibri" panose="020F0502020204030204" pitchFamily="34" charset="0"/>
            </a:endParaRPr>
          </a:p>
          <a:p>
            <a:pPr marL="457200" indent="-231775">
              <a:lnSpc>
                <a:spcPct val="70000"/>
              </a:lnSpc>
              <a:spcBef>
                <a:spcPts val="1440"/>
              </a:spcBef>
            </a:pPr>
            <a:r>
              <a:rPr lang="en-US" sz="1600" dirty="0">
                <a:effectLst/>
                <a:latin typeface="Georgia Pro" panose="02040502050405020303" pitchFamily="18" charset="0"/>
                <a:ea typeface="Times New Roman" panose="02020603050405020304" pitchFamily="18" charset="0"/>
              </a:rPr>
              <a:t>Under no circumstances shall such payments be, or be deemed to be, revenues of the state and such payments shall not be subject to or available for appropriation by the state for any purpose.</a:t>
            </a:r>
            <a:endParaRPr lang="en-US" sz="1600" dirty="0">
              <a:effectLst/>
              <a:latin typeface="Georgia Pro" panose="02040502050405020303" pitchFamily="18" charset="0"/>
              <a:ea typeface="Calibri" panose="020F0502020204030204" pitchFamily="34" charset="0"/>
            </a:endParaRPr>
          </a:p>
        </p:txBody>
      </p:sp>
      <p:pic>
        <p:nvPicPr>
          <p:cNvPr id="4" name="Picture 3" descr="Logo&#10;&#10;Description automatically generated with medium confidence">
            <a:extLst>
              <a:ext uri="{FF2B5EF4-FFF2-40B4-BE49-F238E27FC236}">
                <a16:creationId xmlns:a16="http://schemas.microsoft.com/office/drawing/2014/main" id="{AE39F94A-783B-4942-945D-1228D3395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099" y="5814676"/>
            <a:ext cx="940526" cy="914400"/>
          </a:xfrm>
          <a:prstGeom prst="rect">
            <a:avLst/>
          </a:prstGeom>
        </p:spPr>
      </p:pic>
    </p:spTree>
    <p:custDataLst>
      <p:tags r:id="rId1"/>
    </p:custDataLst>
    <p:extLst>
      <p:ext uri="{BB962C8B-B14F-4D97-AF65-F5344CB8AC3E}">
        <p14:creationId xmlns:p14="http://schemas.microsoft.com/office/powerpoint/2010/main" val="136143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4D1113-6BB4-4E4E-810A-CB88D0047859}"/>
              </a:ext>
            </a:extLst>
          </p:cNvPr>
          <p:cNvSpPr>
            <a:spLocks noGrp="1"/>
          </p:cNvSpPr>
          <p:nvPr>
            <p:ph type="title"/>
          </p:nvPr>
        </p:nvSpPr>
        <p:spPr>
          <a:xfrm>
            <a:off x="606478" y="618425"/>
            <a:ext cx="6927525" cy="1188950"/>
          </a:xfrm>
        </p:spPr>
        <p:txBody>
          <a:bodyPr anchor="b">
            <a:normAutofit fontScale="90000"/>
          </a:bodyPr>
          <a:lstStyle/>
          <a:p>
            <a:pPr>
              <a:spcAft>
                <a:spcPts val="1200"/>
              </a:spcAft>
            </a:pPr>
            <a:r>
              <a:rPr lang="en-US" sz="4000" b="1" dirty="0">
                <a:latin typeface="Georgia Pro" panose="02040502050405020303" pitchFamily="18" charset="0"/>
              </a:rPr>
              <a:t>Statutory Requirements for 911 Fee Collection and Disbursement Continued</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CBA70E-3D65-4AEF-B190-56ADB75D325A}"/>
              </a:ext>
            </a:extLst>
          </p:cNvPr>
          <p:cNvSpPr>
            <a:spLocks noGrp="1"/>
          </p:cNvSpPr>
          <p:nvPr>
            <p:ph idx="1"/>
          </p:nvPr>
        </p:nvSpPr>
        <p:spPr>
          <a:xfrm>
            <a:off x="595245" y="2425800"/>
            <a:ext cx="7607751" cy="3639334"/>
          </a:xfrm>
        </p:spPr>
        <p:txBody>
          <a:bodyPr anchor="t">
            <a:normAutofit/>
          </a:bodyPr>
          <a:lstStyle/>
          <a:p>
            <a:pPr marL="0" indent="0">
              <a:lnSpc>
                <a:spcPct val="70000"/>
              </a:lnSpc>
              <a:spcBef>
                <a:spcPts val="600"/>
              </a:spcBef>
              <a:buNone/>
            </a:pPr>
            <a:r>
              <a:rPr lang="en-US" sz="1600" b="1" dirty="0">
                <a:latin typeface="Georgia Pro" panose="02040502050405020303" pitchFamily="18" charset="0"/>
              </a:rPr>
              <a:t>38-3-191</a:t>
            </a:r>
            <a:r>
              <a:rPr lang="en-US" sz="1600" dirty="0">
                <a:latin typeface="Georgia Pro" panose="02040502050405020303" pitchFamily="18" charset="0"/>
              </a:rPr>
              <a:t>. Limitation on use of funds, rights, and privileges.</a:t>
            </a:r>
          </a:p>
          <a:p>
            <a:pPr marL="0" indent="0">
              <a:lnSpc>
                <a:spcPct val="70000"/>
              </a:lnSpc>
              <a:spcBef>
                <a:spcPts val="600"/>
              </a:spcBef>
              <a:buNone/>
            </a:pPr>
            <a:r>
              <a:rPr lang="en-US" sz="1600" dirty="0">
                <a:latin typeface="Georgia Pro" panose="02040502050405020303" pitchFamily="18" charset="0"/>
              </a:rPr>
              <a:t>All funds, distributions, revenues, grants, appropriations, and rights and privileges of value of every nature accruing to the authority shall be used only for the purpose of developing, maintaining, administering, managing, and promoting the authority, state-wide 9-1-1 advancements, and state-wide public safety communications interoperability and may never be appropriated for any other purpose.</a:t>
            </a:r>
            <a:endParaRPr lang="en-US" sz="1600" dirty="0">
              <a:effectLst/>
              <a:latin typeface="Georgia Pro" panose="02040502050405020303" pitchFamily="18" charset="0"/>
              <a:ea typeface="Calibri" panose="020F0502020204030204" pitchFamily="34" charset="0"/>
            </a:endParaRPr>
          </a:p>
        </p:txBody>
      </p:sp>
      <p:pic>
        <p:nvPicPr>
          <p:cNvPr id="4" name="Picture 3" descr="Logo&#10;&#10;Description automatically generated with medium confidence">
            <a:extLst>
              <a:ext uri="{FF2B5EF4-FFF2-40B4-BE49-F238E27FC236}">
                <a16:creationId xmlns:a16="http://schemas.microsoft.com/office/drawing/2014/main" id="{AE39F94A-783B-4942-945D-1228D3395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099" y="5814676"/>
            <a:ext cx="940526" cy="914400"/>
          </a:xfrm>
          <a:prstGeom prst="rect">
            <a:avLst/>
          </a:prstGeom>
        </p:spPr>
      </p:pic>
    </p:spTree>
    <p:custDataLst>
      <p:tags r:id="rId1"/>
    </p:custDataLst>
    <p:extLst>
      <p:ext uri="{BB962C8B-B14F-4D97-AF65-F5344CB8AC3E}">
        <p14:creationId xmlns:p14="http://schemas.microsoft.com/office/powerpoint/2010/main" val="198813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6D25-368A-46E7-8736-94FF5FD3CC08}"/>
              </a:ext>
            </a:extLst>
          </p:cNvPr>
          <p:cNvSpPr>
            <a:spLocks noGrp="1"/>
          </p:cNvSpPr>
          <p:nvPr>
            <p:ph type="title"/>
          </p:nvPr>
        </p:nvSpPr>
        <p:spPr>
          <a:xfrm>
            <a:off x="2255520" y="629268"/>
            <a:ext cx="6408420" cy="1286160"/>
          </a:xfrm>
        </p:spPr>
        <p:txBody>
          <a:bodyPr vert="horz" lIns="91440" tIns="45720" rIns="91440" bIns="45720" rtlCol="0" anchor="b">
            <a:normAutofit/>
          </a:bodyPr>
          <a:lstStyle/>
          <a:p>
            <a:r>
              <a:rPr lang="en-US" sz="2000" b="1" dirty="0">
                <a:latin typeface="Georgia Pro" panose="02040502050405020303" pitchFamily="18" charset="0"/>
              </a:rPr>
              <a:t>Revenue Policy Bulletin</a:t>
            </a:r>
            <a:br>
              <a:rPr lang="en-US" sz="2000" dirty="0">
                <a:latin typeface="Georgia Pro" panose="02040502050405020303" pitchFamily="18" charset="0"/>
              </a:rPr>
            </a:br>
            <a:r>
              <a:rPr lang="en-US" sz="2000" i="1" dirty="0">
                <a:latin typeface="Georgia Pro" panose="02040502050405020303" pitchFamily="18" charset="0"/>
              </a:rPr>
              <a:t>Non-prepaid 911 Charge and Prepaid Wireless 911 Charge (FET-2018-1)</a:t>
            </a:r>
          </a:p>
        </p:txBody>
      </p:sp>
      <p:sp>
        <p:nvSpPr>
          <p:cNvPr id="6" name="TextBox 5">
            <a:extLst>
              <a:ext uri="{FF2B5EF4-FFF2-40B4-BE49-F238E27FC236}">
                <a16:creationId xmlns:a16="http://schemas.microsoft.com/office/drawing/2014/main" id="{878893C4-0C74-4D7A-AB0D-E65B1765C10A}"/>
              </a:ext>
            </a:extLst>
          </p:cNvPr>
          <p:cNvSpPr txBox="1"/>
          <p:nvPr/>
        </p:nvSpPr>
        <p:spPr>
          <a:xfrm>
            <a:off x="2255521" y="2438400"/>
            <a:ext cx="6408420" cy="3785419"/>
          </a:xfrm>
          <a:prstGeom prst="rect">
            <a:avLst/>
          </a:prstGeom>
        </p:spPr>
        <p:txBody>
          <a:bodyPr vert="horz" lIns="91440" tIns="45720" rIns="91440" bIns="45720" rtlCol="0">
            <a:normAutofit/>
          </a:bodyPr>
          <a:lstStyle/>
          <a:p>
            <a:pPr defTabSz="914400">
              <a:lnSpc>
                <a:spcPct val="90000"/>
              </a:lnSpc>
              <a:spcAft>
                <a:spcPts val="600"/>
              </a:spcAft>
            </a:pPr>
            <a:r>
              <a:rPr lang="en-US" sz="1500" b="1" dirty="0">
                <a:latin typeface="Georgia Pro" panose="02040502050405020303" pitchFamily="18" charset="0"/>
              </a:rPr>
              <a:t>Purpose </a:t>
            </a:r>
          </a:p>
          <a:p>
            <a:pPr defTabSz="914400">
              <a:lnSpc>
                <a:spcPct val="90000"/>
              </a:lnSpc>
              <a:spcAft>
                <a:spcPts val="600"/>
              </a:spcAft>
            </a:pPr>
            <a:r>
              <a:rPr lang="en-US" sz="1500" dirty="0">
                <a:latin typeface="Georgia Pro" panose="02040502050405020303" pitchFamily="18" charset="0"/>
              </a:rPr>
              <a:t>…provides guidance on Georgia’s non-prepaid 911 charge and prepaid wireless 911 charge and supersedes the guidance entitled Prepaid Wireless 9-1-1 Charge.</a:t>
            </a:r>
          </a:p>
          <a:p>
            <a:pPr defTabSz="914400">
              <a:lnSpc>
                <a:spcPct val="90000"/>
              </a:lnSpc>
              <a:spcAft>
                <a:spcPts val="600"/>
              </a:spcAft>
            </a:pPr>
            <a:endParaRPr lang="en-US" sz="1500" dirty="0">
              <a:latin typeface="Georgia Pro" panose="02040502050405020303" pitchFamily="18" charset="0"/>
            </a:endParaRPr>
          </a:p>
          <a:p>
            <a:pPr defTabSz="914400">
              <a:lnSpc>
                <a:spcPct val="90000"/>
              </a:lnSpc>
              <a:spcAft>
                <a:spcPts val="600"/>
              </a:spcAft>
            </a:pPr>
            <a:r>
              <a:rPr lang="en-US" sz="1500" b="1" dirty="0">
                <a:latin typeface="Georgia Pro" panose="02040502050405020303" pitchFamily="18" charset="0"/>
              </a:rPr>
              <a:t>Scope</a:t>
            </a:r>
          </a:p>
          <a:p>
            <a:pPr defTabSz="914400">
              <a:lnSpc>
                <a:spcPct val="90000"/>
              </a:lnSpc>
              <a:spcAft>
                <a:spcPts val="600"/>
              </a:spcAft>
            </a:pPr>
            <a:r>
              <a:rPr lang="en-US" sz="1500" dirty="0">
                <a:latin typeface="Georgia Pro" panose="02040502050405020303" pitchFamily="18" charset="0"/>
              </a:rPr>
              <a:t>….is intended to provide guidance to the public and to Department personnel. It is a written statement issued to apply principles of law to a specific set of facts or a general category of taxpayers, superseding all conflicting documents and oral directives previously issued by the Department. A Policy Bulletin  does  not  have the force or effect of law and is not binding on the  public. It is, however , the  Department's position and is binding on agency personnel until superseded or modified by a change in statute, regulation, court decision, or subsequent Policy Bulletin .</a:t>
            </a:r>
          </a:p>
        </p:txBody>
      </p:sp>
      <p:cxnSp>
        <p:nvCxnSpPr>
          <p:cNvPr id="29" name="Straight Connector 2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low confidence">
            <a:extLst>
              <a:ext uri="{FF2B5EF4-FFF2-40B4-BE49-F238E27FC236}">
                <a16:creationId xmlns:a16="http://schemas.microsoft.com/office/drawing/2014/main" id="{04CE455A-B5F2-9C79-EB9D-B9AFB9E4F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02" y="691930"/>
            <a:ext cx="1623840" cy="2105917"/>
          </a:xfrm>
          <a:prstGeom prst="rect">
            <a:avLst/>
          </a:prstGeom>
        </p:spPr>
      </p:pic>
      <p:pic>
        <p:nvPicPr>
          <p:cNvPr id="12" name="Picture 11" descr="Logo&#10;&#10;Description automatically generated with medium confidence">
            <a:extLst>
              <a:ext uri="{FF2B5EF4-FFF2-40B4-BE49-F238E27FC236}">
                <a16:creationId xmlns:a16="http://schemas.microsoft.com/office/drawing/2014/main" id="{77D062BD-3DC7-5CB7-7ACF-58C2EEF607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7099" y="5814676"/>
            <a:ext cx="940526" cy="914400"/>
          </a:xfrm>
          <a:prstGeom prst="rect">
            <a:avLst/>
          </a:prstGeom>
        </p:spPr>
      </p:pic>
      <p:sp>
        <p:nvSpPr>
          <p:cNvPr id="7" name="Rectangle 6">
            <a:extLst>
              <a:ext uri="{FF2B5EF4-FFF2-40B4-BE49-F238E27FC236}">
                <a16:creationId xmlns:a16="http://schemas.microsoft.com/office/drawing/2014/main" id="{E7AFB78E-64BD-910A-5CAB-588DB98396FB}"/>
              </a:ext>
            </a:extLst>
          </p:cNvPr>
          <p:cNvSpPr/>
          <p:nvPr/>
        </p:nvSpPr>
        <p:spPr>
          <a:xfrm>
            <a:off x="115747" y="6562846"/>
            <a:ext cx="1922059" cy="257198"/>
          </a:xfrm>
          <a:prstGeom prst="rect">
            <a:avLst/>
          </a:prstGeom>
          <a:solidFill>
            <a:srgbClr val="C89546"/>
          </a:solidFill>
          <a:ln>
            <a:solidFill>
              <a:srgbClr val="C895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1505C4-3037-5127-8824-4F0D106D7189}"/>
              </a:ext>
            </a:extLst>
          </p:cNvPr>
          <p:cNvSpPr/>
          <p:nvPr/>
        </p:nvSpPr>
        <p:spPr>
          <a:xfrm>
            <a:off x="27897" y="49531"/>
            <a:ext cx="4172628" cy="408624"/>
          </a:xfrm>
          <a:prstGeom prst="rect">
            <a:avLst/>
          </a:prstGeom>
          <a:solidFill>
            <a:srgbClr val="003E7E"/>
          </a:solidFill>
          <a:ln>
            <a:solidFill>
              <a:srgbClr val="003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38363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6D25-368A-46E7-8736-94FF5FD3CC08}"/>
              </a:ext>
            </a:extLst>
          </p:cNvPr>
          <p:cNvSpPr>
            <a:spLocks noGrp="1"/>
          </p:cNvSpPr>
          <p:nvPr>
            <p:ph type="title"/>
          </p:nvPr>
        </p:nvSpPr>
        <p:spPr>
          <a:xfrm>
            <a:off x="2255520" y="629268"/>
            <a:ext cx="6408420" cy="1286160"/>
          </a:xfrm>
        </p:spPr>
        <p:txBody>
          <a:bodyPr vert="horz" lIns="91440" tIns="45720" rIns="91440" bIns="45720" rtlCol="0" anchor="b">
            <a:normAutofit/>
          </a:bodyPr>
          <a:lstStyle/>
          <a:p>
            <a:r>
              <a:rPr lang="en-US" sz="2000" b="1" kern="1200" dirty="0">
                <a:solidFill>
                  <a:schemeClr val="tx1"/>
                </a:solidFill>
                <a:latin typeface="Georgia Pro" panose="02040502050405020303" pitchFamily="18" charset="0"/>
              </a:rPr>
              <a:t>Non-Prepaid 911 Fees</a:t>
            </a:r>
            <a:endParaRPr lang="en-US" sz="2000" b="1" dirty="0">
              <a:latin typeface="Georgia Pro" panose="02040502050405020303" pitchFamily="18" charset="0"/>
            </a:endParaRPr>
          </a:p>
        </p:txBody>
      </p:sp>
      <p:sp>
        <p:nvSpPr>
          <p:cNvPr id="6" name="TextBox 5">
            <a:extLst>
              <a:ext uri="{FF2B5EF4-FFF2-40B4-BE49-F238E27FC236}">
                <a16:creationId xmlns:a16="http://schemas.microsoft.com/office/drawing/2014/main" id="{878893C4-0C74-4D7A-AB0D-E65B1765C10A}"/>
              </a:ext>
            </a:extLst>
          </p:cNvPr>
          <p:cNvSpPr txBox="1"/>
          <p:nvPr/>
        </p:nvSpPr>
        <p:spPr>
          <a:xfrm>
            <a:off x="2255521" y="2438400"/>
            <a:ext cx="6408420" cy="3785419"/>
          </a:xfrm>
          <a:prstGeom prst="rect">
            <a:avLst/>
          </a:prstGeom>
        </p:spPr>
        <p:txBody>
          <a:bodyPr vert="horz" lIns="91440" tIns="45720" rIns="91440" bIns="45720" rtlCol="0">
            <a:noAutofit/>
          </a:bodyPr>
          <a:lstStyle/>
          <a:p>
            <a:pPr marL="285750" indent="-285750" defTabSz="914400">
              <a:lnSpc>
                <a:spcPct val="90000"/>
              </a:lnSpc>
              <a:spcAft>
                <a:spcPts val="600"/>
              </a:spcAft>
              <a:buFont typeface="Arial" panose="020B0604020202020204" pitchFamily="34" charset="0"/>
              <a:buChar char="•"/>
            </a:pPr>
            <a:r>
              <a:rPr lang="en-US" sz="1500" b="1" dirty="0">
                <a:latin typeface="Georgia Pro" panose="02040502050405020303" pitchFamily="18" charset="0"/>
              </a:rPr>
              <a:t>How much is the non-prepaid 911 charge?</a:t>
            </a:r>
            <a:br>
              <a:rPr lang="en-US" sz="1500" b="1" dirty="0">
                <a:latin typeface="Georgia Pro" panose="02040502050405020303" pitchFamily="18" charset="0"/>
              </a:rPr>
            </a:br>
            <a:r>
              <a:rPr lang="en-US" sz="1500" dirty="0">
                <a:latin typeface="Georgia Pro" panose="02040502050405020303" pitchFamily="18" charset="0"/>
              </a:rPr>
              <a:t>The non-prepaid 911 charge is a $1.50 monthly charge on non-prepaid wireline, wireless, and voice over internet protocol (VOiP) telephone services. Beginning January 1, 2019, telephone service suppliers are required to report and remit non-prepaid 911 charges to the Georgia Department of Revenue. These fees are no longer reported and remitted directly to PSAPs.</a:t>
            </a:r>
            <a:br>
              <a:rPr lang="en-US" sz="1500" dirty="0">
                <a:latin typeface="Georgia Pro" panose="02040502050405020303" pitchFamily="18" charset="0"/>
              </a:rPr>
            </a:br>
            <a:endParaRPr lang="en-US" sz="1500" dirty="0">
              <a:latin typeface="Georgia Pro" panose="02040502050405020303" pitchFamily="18" charset="0"/>
            </a:endParaRPr>
          </a:p>
          <a:p>
            <a:pPr marL="285750" indent="-285750" defTabSz="914400">
              <a:lnSpc>
                <a:spcPct val="90000"/>
              </a:lnSpc>
              <a:spcAft>
                <a:spcPts val="600"/>
              </a:spcAft>
              <a:buFont typeface="Arial" panose="020B0604020202020204" pitchFamily="34" charset="0"/>
              <a:buChar char="•"/>
            </a:pPr>
            <a:r>
              <a:rPr lang="en-US" sz="1500" b="1" dirty="0">
                <a:latin typeface="Georgia Pro" panose="02040502050405020303" pitchFamily="18" charset="0"/>
              </a:rPr>
              <a:t>How do service suppliers register to report and remit the charge?</a:t>
            </a:r>
            <a:br>
              <a:rPr lang="en-US" sz="1500" b="1" dirty="0">
                <a:latin typeface="Georgia Pro" panose="02040502050405020303" pitchFamily="18" charset="0"/>
              </a:rPr>
            </a:br>
            <a:r>
              <a:rPr lang="en-US" sz="1500" dirty="0">
                <a:latin typeface="Georgia Pro" panose="02040502050405020303" pitchFamily="18" charset="0"/>
              </a:rPr>
              <a:t>Each service supplier that collects non-prepaid 911 charges must register for a non-prepaid 911 charge account on the Georgia Tax Center (GTC) through which it will report and remit the charges. Each account can be associated with only one federal employer identification number (FEIN). A service supplier must register for a sales tax number before it can apply for a non-prepaid 911 charge account. Account registration on GTC will be available after January 1, 2019.</a:t>
            </a:r>
          </a:p>
        </p:txBody>
      </p:sp>
      <p:cxnSp>
        <p:nvCxnSpPr>
          <p:cNvPr id="29" name="Straight Connector 2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low confidence">
            <a:extLst>
              <a:ext uri="{FF2B5EF4-FFF2-40B4-BE49-F238E27FC236}">
                <a16:creationId xmlns:a16="http://schemas.microsoft.com/office/drawing/2014/main" id="{04CE455A-B5F2-9C79-EB9D-B9AFB9E4F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02" y="691930"/>
            <a:ext cx="1623840" cy="2105917"/>
          </a:xfrm>
          <a:prstGeom prst="rect">
            <a:avLst/>
          </a:prstGeom>
        </p:spPr>
      </p:pic>
      <p:sp>
        <p:nvSpPr>
          <p:cNvPr id="7" name="Rectangle 6">
            <a:extLst>
              <a:ext uri="{FF2B5EF4-FFF2-40B4-BE49-F238E27FC236}">
                <a16:creationId xmlns:a16="http://schemas.microsoft.com/office/drawing/2014/main" id="{3D7D0F42-755E-B0D3-B034-93F3E6411304}"/>
              </a:ext>
            </a:extLst>
          </p:cNvPr>
          <p:cNvSpPr/>
          <p:nvPr/>
        </p:nvSpPr>
        <p:spPr>
          <a:xfrm>
            <a:off x="115747" y="6551271"/>
            <a:ext cx="1922059" cy="257198"/>
          </a:xfrm>
          <a:prstGeom prst="rect">
            <a:avLst/>
          </a:prstGeom>
          <a:solidFill>
            <a:srgbClr val="C89546"/>
          </a:solidFill>
          <a:ln>
            <a:solidFill>
              <a:srgbClr val="C895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E82F47E-B297-D293-71D9-4AE33A31E258}"/>
              </a:ext>
            </a:extLst>
          </p:cNvPr>
          <p:cNvSpPr/>
          <p:nvPr/>
        </p:nvSpPr>
        <p:spPr>
          <a:xfrm>
            <a:off x="27897" y="49531"/>
            <a:ext cx="4172628" cy="408624"/>
          </a:xfrm>
          <a:prstGeom prst="rect">
            <a:avLst/>
          </a:prstGeom>
          <a:solidFill>
            <a:srgbClr val="003E7E"/>
          </a:solidFill>
          <a:ln>
            <a:solidFill>
              <a:srgbClr val="003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35786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6D25-368A-46E7-8736-94FF5FD3CC08}"/>
              </a:ext>
            </a:extLst>
          </p:cNvPr>
          <p:cNvSpPr>
            <a:spLocks noGrp="1"/>
          </p:cNvSpPr>
          <p:nvPr>
            <p:ph type="title"/>
          </p:nvPr>
        </p:nvSpPr>
        <p:spPr>
          <a:xfrm>
            <a:off x="2255520" y="629268"/>
            <a:ext cx="6408420" cy="1286160"/>
          </a:xfrm>
        </p:spPr>
        <p:txBody>
          <a:bodyPr vert="horz" lIns="91440" tIns="45720" rIns="91440" bIns="45720" rtlCol="0" anchor="b">
            <a:normAutofit/>
          </a:bodyPr>
          <a:lstStyle/>
          <a:p>
            <a:r>
              <a:rPr lang="en-US" sz="2000" b="1" kern="1200" dirty="0">
                <a:solidFill>
                  <a:schemeClr val="tx1"/>
                </a:solidFill>
                <a:latin typeface="Georgia Pro" panose="02040502050405020303" pitchFamily="18" charset="0"/>
              </a:rPr>
              <a:t>Non-Prepaid 911 Fees Continued</a:t>
            </a:r>
            <a:endParaRPr lang="en-US" sz="2000" b="1" dirty="0">
              <a:latin typeface="Georgia Pro" panose="02040502050405020303" pitchFamily="18" charset="0"/>
            </a:endParaRPr>
          </a:p>
        </p:txBody>
      </p:sp>
      <p:sp>
        <p:nvSpPr>
          <p:cNvPr id="6" name="TextBox 5">
            <a:extLst>
              <a:ext uri="{FF2B5EF4-FFF2-40B4-BE49-F238E27FC236}">
                <a16:creationId xmlns:a16="http://schemas.microsoft.com/office/drawing/2014/main" id="{878893C4-0C74-4D7A-AB0D-E65B1765C10A}"/>
              </a:ext>
            </a:extLst>
          </p:cNvPr>
          <p:cNvSpPr txBox="1"/>
          <p:nvPr/>
        </p:nvSpPr>
        <p:spPr>
          <a:xfrm>
            <a:off x="2255521" y="2438400"/>
            <a:ext cx="6408420" cy="3785419"/>
          </a:xfrm>
          <a:prstGeom prst="rect">
            <a:avLst/>
          </a:prstGeom>
        </p:spPr>
        <p:txBody>
          <a:bodyPr vert="horz" lIns="91440" tIns="45720" rIns="91440" bIns="45720" rtlCol="0">
            <a:normAutofit fontScale="92500" lnSpcReduction="20000"/>
          </a:bodyPr>
          <a:lstStyle/>
          <a:p>
            <a:pPr marL="285750" indent="-285750" defTabSz="914400">
              <a:lnSpc>
                <a:spcPct val="90000"/>
              </a:lnSpc>
              <a:spcAft>
                <a:spcPts val="600"/>
              </a:spcAft>
              <a:buFont typeface="Arial" panose="020B0604020202020204" pitchFamily="34" charset="0"/>
              <a:buChar char="•"/>
            </a:pPr>
            <a:r>
              <a:rPr lang="en-US" sz="1600" b="1" dirty="0">
                <a:latin typeface="Georgia Pro" panose="02040502050405020303" pitchFamily="18" charset="0"/>
              </a:rPr>
              <a:t>How do service suppliers report and remit the non-prepaid 911 charge?</a:t>
            </a:r>
            <a:br>
              <a:rPr lang="en-US" sz="1600" b="1" dirty="0">
                <a:latin typeface="Georgia Pro" panose="02040502050405020303" pitchFamily="18" charset="0"/>
              </a:rPr>
            </a:br>
            <a:r>
              <a:rPr lang="en-US" sz="1600" dirty="0">
                <a:latin typeface="Georgia Pro" panose="02040502050405020303" pitchFamily="18" charset="0"/>
              </a:rPr>
              <a:t>Telephone service suppliers report and remit non-prepaid 911 charges to the Department of Revenue through GTC. The returns and collected charges are due on 20th day of each month following the month of collection.  For example, fees collected in February must be submitted to the DOR by March 20</a:t>
            </a:r>
            <a:r>
              <a:rPr lang="en-US" sz="1600" baseline="30000" dirty="0">
                <a:latin typeface="Georgia Pro" panose="02040502050405020303" pitchFamily="18" charset="0"/>
              </a:rPr>
              <a:t>th</a:t>
            </a:r>
            <a:r>
              <a:rPr lang="en-US" sz="1600" dirty="0">
                <a:latin typeface="Georgia Pro" panose="02040502050405020303" pitchFamily="18" charset="0"/>
              </a:rPr>
              <a:t>.</a:t>
            </a:r>
            <a:br>
              <a:rPr lang="en-US" sz="1600" dirty="0">
                <a:latin typeface="Georgia Pro" panose="02040502050405020303" pitchFamily="18" charset="0"/>
              </a:rPr>
            </a:br>
            <a:br>
              <a:rPr lang="en-US" sz="1600" dirty="0">
                <a:latin typeface="Georgia Pro" panose="02040502050405020303" pitchFamily="18" charset="0"/>
              </a:rPr>
            </a:br>
            <a:r>
              <a:rPr lang="en-US" sz="1600" dirty="0">
                <a:latin typeface="Georgia Pro" panose="02040502050405020303" pitchFamily="18" charset="0"/>
              </a:rPr>
              <a:t>Telephone service suppliers are required to report the amount of charges collected for each telephone service type (i.e., wireline, wireless, or VOiP) attributable to each county or municipality that operates a PSAP. </a:t>
            </a:r>
          </a:p>
          <a:p>
            <a:pPr defTabSz="914400">
              <a:lnSpc>
                <a:spcPct val="90000"/>
              </a:lnSpc>
              <a:spcAft>
                <a:spcPts val="600"/>
              </a:spcAft>
            </a:pPr>
            <a:endParaRPr lang="en-US" sz="1600" dirty="0">
              <a:latin typeface="Georgia Pro" panose="02040502050405020303" pitchFamily="18" charset="0"/>
            </a:endParaRPr>
          </a:p>
          <a:p>
            <a:pPr marL="285750" indent="-285750" defTabSz="914400">
              <a:lnSpc>
                <a:spcPct val="90000"/>
              </a:lnSpc>
              <a:spcAft>
                <a:spcPts val="600"/>
              </a:spcAft>
              <a:buFont typeface="Arial" panose="020B0604020202020204" pitchFamily="34" charset="0"/>
              <a:buChar char="•"/>
            </a:pPr>
            <a:r>
              <a:rPr lang="en-US" sz="1600" b="1" dirty="0">
                <a:latin typeface="Georgia Pro" panose="02040502050405020303" pitchFamily="18" charset="0"/>
              </a:rPr>
              <a:t>Are any telephone services exempt from the non-prepaid 911 charge?</a:t>
            </a:r>
            <a:br>
              <a:rPr lang="en-US" sz="1600" dirty="0">
                <a:latin typeface="Georgia Pro" panose="02040502050405020303" pitchFamily="18" charset="0"/>
              </a:rPr>
            </a:br>
            <a:r>
              <a:rPr lang="en-US" sz="1600" dirty="0">
                <a:latin typeface="Georgia Pro" panose="02040502050405020303" pitchFamily="18" charset="0"/>
              </a:rPr>
              <a:t>All telephone services billed to federal, state, or local governments are exempt.</a:t>
            </a:r>
          </a:p>
          <a:p>
            <a:pPr defTabSz="914400">
              <a:lnSpc>
                <a:spcPct val="90000"/>
              </a:lnSpc>
              <a:spcAft>
                <a:spcPts val="600"/>
              </a:spcAft>
            </a:pPr>
            <a:endParaRPr lang="en-US" sz="1600" dirty="0">
              <a:latin typeface="Georgia Pro" panose="02040502050405020303" pitchFamily="18" charset="0"/>
            </a:endParaRPr>
          </a:p>
          <a:p>
            <a:pPr marL="285750" indent="-285750" defTabSz="914400">
              <a:lnSpc>
                <a:spcPct val="90000"/>
              </a:lnSpc>
              <a:spcAft>
                <a:spcPts val="600"/>
              </a:spcAft>
              <a:buFont typeface="Arial" panose="020B0604020202020204" pitchFamily="34" charset="0"/>
              <a:buChar char="•"/>
            </a:pPr>
            <a:r>
              <a:rPr lang="en-US" sz="1600" b="1" dirty="0">
                <a:latin typeface="Georgia Pro" panose="02040502050405020303" pitchFamily="18" charset="0"/>
              </a:rPr>
              <a:t>Are telephone service suppliers required to report exempt telephone services?</a:t>
            </a:r>
            <a:br>
              <a:rPr lang="en-US" sz="1600" dirty="0">
                <a:latin typeface="Georgia Pro" panose="02040502050405020303" pitchFamily="18" charset="0"/>
              </a:rPr>
            </a:br>
            <a:r>
              <a:rPr lang="en-US" sz="1600" dirty="0">
                <a:latin typeface="Georgia Pro" panose="02040502050405020303" pitchFamily="18" charset="0"/>
              </a:rPr>
              <a:t>Yes</a:t>
            </a:r>
          </a:p>
        </p:txBody>
      </p:sp>
      <p:cxnSp>
        <p:nvCxnSpPr>
          <p:cNvPr id="29" name="Straight Connector 2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low confidence">
            <a:extLst>
              <a:ext uri="{FF2B5EF4-FFF2-40B4-BE49-F238E27FC236}">
                <a16:creationId xmlns:a16="http://schemas.microsoft.com/office/drawing/2014/main" id="{04CE455A-B5F2-9C79-EB9D-B9AFB9E4F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02" y="691930"/>
            <a:ext cx="1623840" cy="2105917"/>
          </a:xfrm>
          <a:prstGeom prst="rect">
            <a:avLst/>
          </a:prstGeom>
        </p:spPr>
      </p:pic>
      <p:sp>
        <p:nvSpPr>
          <p:cNvPr id="7" name="Rectangle 6">
            <a:extLst>
              <a:ext uri="{FF2B5EF4-FFF2-40B4-BE49-F238E27FC236}">
                <a16:creationId xmlns:a16="http://schemas.microsoft.com/office/drawing/2014/main" id="{FD814335-945D-5842-2330-AF8122912F5A}"/>
              </a:ext>
            </a:extLst>
          </p:cNvPr>
          <p:cNvSpPr/>
          <p:nvPr/>
        </p:nvSpPr>
        <p:spPr>
          <a:xfrm>
            <a:off x="115747" y="6551271"/>
            <a:ext cx="1922059" cy="257198"/>
          </a:xfrm>
          <a:prstGeom prst="rect">
            <a:avLst/>
          </a:prstGeom>
          <a:solidFill>
            <a:srgbClr val="C89546"/>
          </a:solidFill>
          <a:ln>
            <a:solidFill>
              <a:srgbClr val="C895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3B75565-4C5C-EE03-DEDB-C16F3A1ACF7B}"/>
              </a:ext>
            </a:extLst>
          </p:cNvPr>
          <p:cNvSpPr/>
          <p:nvPr/>
        </p:nvSpPr>
        <p:spPr>
          <a:xfrm>
            <a:off x="27897" y="49531"/>
            <a:ext cx="4172628" cy="408624"/>
          </a:xfrm>
          <a:prstGeom prst="rect">
            <a:avLst/>
          </a:prstGeom>
          <a:solidFill>
            <a:srgbClr val="003E7E"/>
          </a:solidFill>
          <a:ln>
            <a:solidFill>
              <a:srgbClr val="003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2289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6D25-368A-46E7-8736-94FF5FD3CC08}"/>
              </a:ext>
            </a:extLst>
          </p:cNvPr>
          <p:cNvSpPr>
            <a:spLocks noGrp="1"/>
          </p:cNvSpPr>
          <p:nvPr>
            <p:ph type="title"/>
          </p:nvPr>
        </p:nvSpPr>
        <p:spPr>
          <a:xfrm>
            <a:off x="2255520" y="629268"/>
            <a:ext cx="6408420" cy="1286160"/>
          </a:xfrm>
        </p:spPr>
        <p:txBody>
          <a:bodyPr vert="horz" lIns="91440" tIns="45720" rIns="91440" bIns="45720" rtlCol="0" anchor="b">
            <a:normAutofit/>
          </a:bodyPr>
          <a:lstStyle/>
          <a:p>
            <a:r>
              <a:rPr lang="en-US" sz="2000" b="1" kern="1200" dirty="0">
                <a:solidFill>
                  <a:schemeClr val="tx1"/>
                </a:solidFill>
                <a:latin typeface="Georgia Pro" panose="02040502050405020303" pitchFamily="18" charset="0"/>
              </a:rPr>
              <a:t>Non-Prepaid 911 Fees Continued</a:t>
            </a:r>
            <a:endParaRPr lang="en-US" sz="2000" b="1" dirty="0">
              <a:latin typeface="Georgia Pro" panose="02040502050405020303" pitchFamily="18" charset="0"/>
            </a:endParaRPr>
          </a:p>
        </p:txBody>
      </p:sp>
      <p:sp>
        <p:nvSpPr>
          <p:cNvPr id="6" name="TextBox 5">
            <a:extLst>
              <a:ext uri="{FF2B5EF4-FFF2-40B4-BE49-F238E27FC236}">
                <a16:creationId xmlns:a16="http://schemas.microsoft.com/office/drawing/2014/main" id="{878893C4-0C74-4D7A-AB0D-E65B1765C10A}"/>
              </a:ext>
            </a:extLst>
          </p:cNvPr>
          <p:cNvSpPr txBox="1"/>
          <p:nvPr/>
        </p:nvSpPr>
        <p:spPr>
          <a:xfrm>
            <a:off x="2255521" y="2438400"/>
            <a:ext cx="6408420" cy="3785419"/>
          </a:xfrm>
          <a:prstGeom prst="rect">
            <a:avLst/>
          </a:prstGeom>
        </p:spPr>
        <p:txBody>
          <a:bodyPr vert="horz" lIns="91440" tIns="45720" rIns="91440" bIns="45720" rtlCol="0">
            <a:normAutofit fontScale="92500"/>
          </a:bodyPr>
          <a:lstStyle/>
          <a:p>
            <a:pPr marL="285750" indent="-285750" defTabSz="914400">
              <a:lnSpc>
                <a:spcPct val="90000"/>
              </a:lnSpc>
              <a:spcAft>
                <a:spcPts val="600"/>
              </a:spcAft>
              <a:buFont typeface="Arial" panose="020B0604020202020204" pitchFamily="34" charset="0"/>
              <a:buChar char="•"/>
            </a:pPr>
            <a:r>
              <a:rPr lang="en-US" sz="1500" b="1" dirty="0">
                <a:latin typeface="Georgia Pro" panose="02040502050405020303" pitchFamily="18" charset="0"/>
              </a:rPr>
              <a:t>Are telephone service suppliers allowed vendor's compensation?</a:t>
            </a:r>
            <a:br>
              <a:rPr lang="en-US" sz="1500" b="1" dirty="0">
                <a:latin typeface="Georgia Pro" panose="02040502050405020303" pitchFamily="18" charset="0"/>
              </a:rPr>
            </a:br>
            <a:r>
              <a:rPr lang="en-US" sz="1500" dirty="0">
                <a:latin typeface="Georgia Pro" panose="02040502050405020303" pitchFamily="18" charset="0"/>
              </a:rPr>
              <a:t>If the return is filed timely and the charge is remitted timely, the service suppliers' compensation is 1 % of the charge remitted.</a:t>
            </a:r>
          </a:p>
          <a:p>
            <a:pPr marL="285750" indent="-285750" defTabSz="914400">
              <a:lnSpc>
                <a:spcPct val="90000"/>
              </a:lnSpc>
              <a:spcAft>
                <a:spcPts val="600"/>
              </a:spcAft>
              <a:buFont typeface="Arial" panose="020B0604020202020204" pitchFamily="34" charset="0"/>
              <a:buChar char="•"/>
            </a:pPr>
            <a:endParaRPr lang="en-US" sz="1500" dirty="0">
              <a:latin typeface="Georgia Pro" panose="02040502050405020303" pitchFamily="18" charset="0"/>
            </a:endParaRPr>
          </a:p>
          <a:p>
            <a:pPr marL="285750" indent="-285750" defTabSz="914400">
              <a:lnSpc>
                <a:spcPct val="90000"/>
              </a:lnSpc>
              <a:spcAft>
                <a:spcPts val="600"/>
              </a:spcAft>
              <a:buFont typeface="Arial" panose="020B0604020202020204" pitchFamily="34" charset="0"/>
              <a:buChar char="•"/>
            </a:pPr>
            <a:r>
              <a:rPr lang="en-US" sz="1500" b="1" dirty="0">
                <a:latin typeface="Georgia Pro" panose="02040502050405020303" pitchFamily="18" charset="0"/>
              </a:rPr>
              <a:t>Are telephone service suppliers allowed to charge a cost recovery fee?</a:t>
            </a:r>
            <a:br>
              <a:rPr lang="en-US" sz="1500" dirty="0">
                <a:latin typeface="Georgia Pro" panose="02040502050405020303" pitchFamily="18" charset="0"/>
              </a:rPr>
            </a:br>
            <a:r>
              <a:rPr lang="en-US" sz="1500" dirty="0">
                <a:latin typeface="Georgia Pro" panose="02040502050405020303" pitchFamily="18" charset="0"/>
              </a:rPr>
              <a:t>A service supplier may recover its costs expended on the implementation and provision of 911 services to subscribers by imposing a cost recovery fee not to exceed 45 cents per month or including such costs in existing cost recovery or regulatory recovery fees billed to the subscriber. Telephone service suppliers are prohibited from deducting the cost recovery fee from non-prepaid 911 charges or prepaid wireless 911 charges. </a:t>
            </a:r>
          </a:p>
          <a:p>
            <a:pPr defTabSz="914400">
              <a:lnSpc>
                <a:spcPct val="90000"/>
              </a:lnSpc>
              <a:spcAft>
                <a:spcPts val="600"/>
              </a:spcAft>
            </a:pPr>
            <a:endParaRPr lang="en-US" sz="1500" dirty="0">
              <a:latin typeface="Georgia Pro" panose="02040502050405020303" pitchFamily="18" charset="0"/>
            </a:endParaRPr>
          </a:p>
          <a:p>
            <a:pPr marL="285750" indent="-285750" defTabSz="914400">
              <a:lnSpc>
                <a:spcPct val="90000"/>
              </a:lnSpc>
              <a:spcAft>
                <a:spcPts val="600"/>
              </a:spcAft>
              <a:buFont typeface="Arial" panose="020B0604020202020204" pitchFamily="34" charset="0"/>
              <a:buChar char="•"/>
            </a:pPr>
            <a:r>
              <a:rPr lang="en-US" sz="1500" b="1" dirty="0">
                <a:latin typeface="Georgia Pro" panose="02040502050405020303" pitchFamily="18" charset="0"/>
              </a:rPr>
              <a:t>Are telephone service suppliers allowed vendor's compensation?</a:t>
            </a:r>
            <a:br>
              <a:rPr lang="en-US" sz="1500" b="1" dirty="0">
                <a:latin typeface="Georgia Pro" panose="02040502050405020303" pitchFamily="18" charset="0"/>
              </a:rPr>
            </a:br>
            <a:r>
              <a:rPr lang="en-US" sz="1500" dirty="0">
                <a:latin typeface="Georgia Pro" panose="02040502050405020303" pitchFamily="18" charset="0"/>
              </a:rPr>
              <a:t>If the return is filed timely and the charge is remitted timely, the service suppliers' compensation is 1 % of the charge remitted.</a:t>
            </a:r>
          </a:p>
        </p:txBody>
      </p:sp>
      <p:cxnSp>
        <p:nvCxnSpPr>
          <p:cNvPr id="29" name="Straight Connector 2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low confidence">
            <a:extLst>
              <a:ext uri="{FF2B5EF4-FFF2-40B4-BE49-F238E27FC236}">
                <a16:creationId xmlns:a16="http://schemas.microsoft.com/office/drawing/2014/main" id="{04CE455A-B5F2-9C79-EB9D-B9AFB9E4F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02" y="691930"/>
            <a:ext cx="1623840" cy="2105917"/>
          </a:xfrm>
          <a:prstGeom prst="rect">
            <a:avLst/>
          </a:prstGeom>
        </p:spPr>
      </p:pic>
      <p:sp>
        <p:nvSpPr>
          <p:cNvPr id="7" name="Rectangle 6">
            <a:extLst>
              <a:ext uri="{FF2B5EF4-FFF2-40B4-BE49-F238E27FC236}">
                <a16:creationId xmlns:a16="http://schemas.microsoft.com/office/drawing/2014/main" id="{9267247A-A4F7-529A-7701-8A233ECF060F}"/>
              </a:ext>
            </a:extLst>
          </p:cNvPr>
          <p:cNvSpPr/>
          <p:nvPr/>
        </p:nvSpPr>
        <p:spPr>
          <a:xfrm>
            <a:off x="115747" y="6551271"/>
            <a:ext cx="1922059" cy="257198"/>
          </a:xfrm>
          <a:prstGeom prst="rect">
            <a:avLst/>
          </a:prstGeom>
          <a:solidFill>
            <a:srgbClr val="C89546"/>
          </a:solidFill>
          <a:ln>
            <a:solidFill>
              <a:srgbClr val="C895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11412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6D25-368A-46E7-8736-94FF5FD3CC08}"/>
              </a:ext>
            </a:extLst>
          </p:cNvPr>
          <p:cNvSpPr>
            <a:spLocks noGrp="1"/>
          </p:cNvSpPr>
          <p:nvPr>
            <p:ph type="title"/>
          </p:nvPr>
        </p:nvSpPr>
        <p:spPr>
          <a:xfrm>
            <a:off x="2255520" y="629268"/>
            <a:ext cx="6408420" cy="1286160"/>
          </a:xfrm>
        </p:spPr>
        <p:txBody>
          <a:bodyPr vert="horz" lIns="91440" tIns="45720" rIns="91440" bIns="45720" rtlCol="0" anchor="b">
            <a:normAutofit/>
          </a:bodyPr>
          <a:lstStyle/>
          <a:p>
            <a:r>
              <a:rPr lang="en-US" sz="2000" b="1" kern="1200" dirty="0">
                <a:solidFill>
                  <a:schemeClr val="tx1"/>
                </a:solidFill>
                <a:latin typeface="Georgia Pro" panose="02040502050405020303" pitchFamily="18" charset="0"/>
              </a:rPr>
              <a:t>Non-Prepaid 911 Fees Continued</a:t>
            </a:r>
            <a:endParaRPr lang="en-US" sz="2000" b="1" dirty="0">
              <a:latin typeface="Georgia Pro" panose="02040502050405020303" pitchFamily="18" charset="0"/>
            </a:endParaRPr>
          </a:p>
        </p:txBody>
      </p:sp>
      <p:sp>
        <p:nvSpPr>
          <p:cNvPr id="6" name="TextBox 5">
            <a:extLst>
              <a:ext uri="{FF2B5EF4-FFF2-40B4-BE49-F238E27FC236}">
                <a16:creationId xmlns:a16="http://schemas.microsoft.com/office/drawing/2014/main" id="{878893C4-0C74-4D7A-AB0D-E65B1765C10A}"/>
              </a:ext>
            </a:extLst>
          </p:cNvPr>
          <p:cNvSpPr txBox="1"/>
          <p:nvPr/>
        </p:nvSpPr>
        <p:spPr>
          <a:xfrm>
            <a:off x="2255521" y="2438400"/>
            <a:ext cx="6408420" cy="3785419"/>
          </a:xfrm>
          <a:prstGeom prst="rect">
            <a:avLst/>
          </a:prstGeom>
        </p:spPr>
        <p:txBody>
          <a:bodyPr vert="horz" lIns="91440" tIns="45720" rIns="91440" bIns="45720" rtlCol="0">
            <a:noAutofit/>
          </a:bodyPr>
          <a:lstStyle/>
          <a:p>
            <a:pPr marL="285750" indent="-285750" defTabSz="914400">
              <a:lnSpc>
                <a:spcPct val="90000"/>
              </a:lnSpc>
              <a:spcAft>
                <a:spcPts val="600"/>
              </a:spcAft>
              <a:buFont typeface="Arial" panose="020B0604020202020204" pitchFamily="34" charset="0"/>
              <a:buChar char="•"/>
            </a:pPr>
            <a:r>
              <a:rPr lang="en-US" sz="1500" b="1" dirty="0">
                <a:latin typeface="Georgia Pro" panose="02040502050405020303" pitchFamily="18" charset="0"/>
              </a:rPr>
              <a:t>How will the Department disburse the charges?</a:t>
            </a:r>
            <a:br>
              <a:rPr lang="en-US" sz="1500" b="1" dirty="0">
                <a:latin typeface="Georgia Pro" panose="02040502050405020303" pitchFamily="18" charset="0"/>
              </a:rPr>
            </a:br>
            <a:r>
              <a:rPr lang="en-US" sz="1500" dirty="0">
                <a:latin typeface="Georgia Pro" panose="02040502050405020303" pitchFamily="18" charset="0"/>
              </a:rPr>
              <a:t>Every month, the Department of Revenue will pay .25 % of the remitted charges to the general fund of the state treasury, .75 % of the remitted fees to the Peace Officer Benefit and Annuity Fund, and 1 % of the remitted charges to the GECA. The Department will then disburse the remaining charges every month to qualifying counties and cities that operate or contract for the operation of a PSAP. The Department will disburse directly to each jurisdiction the amount of non-prepaid 911 charges reported by service suppliers as designated to that jurisdiction. The counties and cities are required to deposit the charges in a separate restricted fund known as the Emergency Telephone System Fund. </a:t>
            </a:r>
          </a:p>
        </p:txBody>
      </p:sp>
      <p:cxnSp>
        <p:nvCxnSpPr>
          <p:cNvPr id="29" name="Straight Connector 2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low confidence">
            <a:extLst>
              <a:ext uri="{FF2B5EF4-FFF2-40B4-BE49-F238E27FC236}">
                <a16:creationId xmlns:a16="http://schemas.microsoft.com/office/drawing/2014/main" id="{04CE455A-B5F2-9C79-EB9D-B9AFB9E4F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02" y="691930"/>
            <a:ext cx="1623840" cy="2105917"/>
          </a:xfrm>
          <a:prstGeom prst="rect">
            <a:avLst/>
          </a:prstGeom>
        </p:spPr>
      </p:pic>
      <p:sp>
        <p:nvSpPr>
          <p:cNvPr id="7" name="Rectangle 6">
            <a:extLst>
              <a:ext uri="{FF2B5EF4-FFF2-40B4-BE49-F238E27FC236}">
                <a16:creationId xmlns:a16="http://schemas.microsoft.com/office/drawing/2014/main" id="{C5FD725D-B795-2F5F-7CC2-6BF62FA3487E}"/>
              </a:ext>
            </a:extLst>
          </p:cNvPr>
          <p:cNvSpPr/>
          <p:nvPr/>
        </p:nvSpPr>
        <p:spPr>
          <a:xfrm>
            <a:off x="115747" y="6551271"/>
            <a:ext cx="1922059" cy="257198"/>
          </a:xfrm>
          <a:prstGeom prst="rect">
            <a:avLst/>
          </a:prstGeom>
          <a:solidFill>
            <a:srgbClr val="C89546"/>
          </a:solidFill>
          <a:ln>
            <a:solidFill>
              <a:srgbClr val="C895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ECDD8BE-D2F9-864A-CA3C-DB24780EEBD9}"/>
              </a:ext>
            </a:extLst>
          </p:cNvPr>
          <p:cNvSpPr/>
          <p:nvPr/>
        </p:nvSpPr>
        <p:spPr>
          <a:xfrm>
            <a:off x="27897" y="49531"/>
            <a:ext cx="4172628" cy="408624"/>
          </a:xfrm>
          <a:prstGeom prst="rect">
            <a:avLst/>
          </a:prstGeom>
          <a:solidFill>
            <a:srgbClr val="003E7E"/>
          </a:solidFill>
          <a:ln>
            <a:solidFill>
              <a:srgbClr val="003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1303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6D25-368A-46E7-8736-94FF5FD3CC08}"/>
              </a:ext>
            </a:extLst>
          </p:cNvPr>
          <p:cNvSpPr>
            <a:spLocks noGrp="1"/>
          </p:cNvSpPr>
          <p:nvPr>
            <p:ph type="title"/>
          </p:nvPr>
        </p:nvSpPr>
        <p:spPr>
          <a:xfrm>
            <a:off x="2255520" y="629268"/>
            <a:ext cx="6408420" cy="1286160"/>
          </a:xfrm>
        </p:spPr>
        <p:txBody>
          <a:bodyPr vert="horz" lIns="91440" tIns="45720" rIns="91440" bIns="45720" rtlCol="0" anchor="b">
            <a:normAutofit/>
          </a:bodyPr>
          <a:lstStyle/>
          <a:p>
            <a:r>
              <a:rPr lang="en-US" sz="2000" b="1" kern="1200" dirty="0">
                <a:solidFill>
                  <a:schemeClr val="tx1"/>
                </a:solidFill>
                <a:latin typeface="Georgia Pro" panose="02040502050405020303" pitchFamily="18" charset="0"/>
              </a:rPr>
              <a:t>Prepaid 911 Fees</a:t>
            </a:r>
            <a:endParaRPr lang="en-US" sz="2000" b="1" dirty="0">
              <a:latin typeface="Georgia Pro" panose="02040502050405020303" pitchFamily="18" charset="0"/>
            </a:endParaRPr>
          </a:p>
        </p:txBody>
      </p:sp>
      <p:sp>
        <p:nvSpPr>
          <p:cNvPr id="6" name="TextBox 5">
            <a:extLst>
              <a:ext uri="{FF2B5EF4-FFF2-40B4-BE49-F238E27FC236}">
                <a16:creationId xmlns:a16="http://schemas.microsoft.com/office/drawing/2014/main" id="{878893C4-0C74-4D7A-AB0D-E65B1765C10A}"/>
              </a:ext>
            </a:extLst>
          </p:cNvPr>
          <p:cNvSpPr txBox="1"/>
          <p:nvPr/>
        </p:nvSpPr>
        <p:spPr>
          <a:xfrm>
            <a:off x="2255521" y="2438400"/>
            <a:ext cx="6408420" cy="3785419"/>
          </a:xfrm>
          <a:prstGeom prst="rect">
            <a:avLst/>
          </a:prstGeom>
        </p:spPr>
        <p:txBody>
          <a:bodyPr vert="horz" lIns="91440" tIns="45720" rIns="91440" bIns="45720" rtlCol="0">
            <a:normAutofit lnSpcReduction="10000"/>
          </a:bodyPr>
          <a:lstStyle/>
          <a:p>
            <a:pPr marL="285750" indent="-285750" defTabSz="914400">
              <a:lnSpc>
                <a:spcPct val="90000"/>
              </a:lnSpc>
              <a:spcAft>
                <a:spcPts val="600"/>
              </a:spcAft>
              <a:buFont typeface="Arial" panose="020B0604020202020204" pitchFamily="34" charset="0"/>
              <a:buChar char="•"/>
            </a:pPr>
            <a:r>
              <a:rPr lang="en-US" sz="1500" b="1" dirty="0">
                <a:latin typeface="Georgia Pro" panose="02040502050405020303" pitchFamily="18" charset="0"/>
              </a:rPr>
              <a:t>What is the prepaid wireless 911 charge?</a:t>
            </a:r>
            <a:br>
              <a:rPr lang="en-US" sz="1500" b="1" dirty="0">
                <a:latin typeface="Georgia Pro" panose="02040502050405020303" pitchFamily="18" charset="0"/>
              </a:rPr>
            </a:br>
            <a:r>
              <a:rPr lang="en-US" sz="1500" dirty="0">
                <a:latin typeface="Georgia Pro" panose="02040502050405020303" pitchFamily="18" charset="0"/>
              </a:rPr>
              <a:t>The prepaid wireless 911 charge is a charge on the retail sale of prepaid wireless telephone service. All retail sellers of prepaid wireless telephone service must collect the charge and report and remit the charge through GTC.</a:t>
            </a:r>
            <a:br>
              <a:rPr lang="en-US" sz="1500" dirty="0">
                <a:latin typeface="Georgia Pro" panose="02040502050405020303" pitchFamily="18" charset="0"/>
              </a:rPr>
            </a:br>
            <a:endParaRPr lang="en-US" sz="1500" dirty="0">
              <a:latin typeface="Georgia Pro" panose="02040502050405020303" pitchFamily="18" charset="0"/>
            </a:endParaRPr>
          </a:p>
          <a:p>
            <a:pPr marL="285750" indent="-285750" defTabSz="914400">
              <a:lnSpc>
                <a:spcPct val="90000"/>
              </a:lnSpc>
              <a:spcAft>
                <a:spcPts val="600"/>
              </a:spcAft>
              <a:buFont typeface="Arial" panose="020B0604020202020204" pitchFamily="34" charset="0"/>
              <a:buChar char="•"/>
            </a:pPr>
            <a:r>
              <a:rPr lang="en-US" sz="1500" b="1" dirty="0">
                <a:latin typeface="Georgia Pro" panose="02040502050405020303" pitchFamily="18" charset="0"/>
              </a:rPr>
              <a:t>What is prepaid wireless telephone service?</a:t>
            </a:r>
            <a:br>
              <a:rPr lang="en-US" sz="1500" dirty="0">
                <a:latin typeface="Georgia Pro" panose="02040502050405020303" pitchFamily="18" charset="0"/>
              </a:rPr>
            </a:br>
            <a:r>
              <a:rPr lang="en-US" sz="1500" dirty="0">
                <a:latin typeface="Georgia Pro" panose="02040502050405020303" pitchFamily="18" charset="0"/>
              </a:rPr>
              <a:t>“Prepaid wireless telephone service" is a wireless telecommunications connection that the customer pays for in advance. Examples include:</a:t>
            </a:r>
          </a:p>
          <a:p>
            <a:pPr marL="742950" lvl="1" indent="-285750" defTabSz="914400">
              <a:lnSpc>
                <a:spcPct val="90000"/>
              </a:lnSpc>
              <a:spcAft>
                <a:spcPts val="600"/>
              </a:spcAft>
              <a:buFont typeface="Arial" panose="020B0604020202020204" pitchFamily="34" charset="0"/>
              <a:buChar char="•"/>
            </a:pPr>
            <a:r>
              <a:rPr lang="en-US" sz="1500" dirty="0">
                <a:latin typeface="Georgia Pro" panose="02040502050405020303" pitchFamily="18" charset="0"/>
              </a:rPr>
              <a:t>calling or usage privileges, based on a set dollar amount, minutes or units of air time, included with the purchase of a cellular phone; </a:t>
            </a:r>
          </a:p>
          <a:p>
            <a:pPr marL="742950" lvl="1" indent="-285750" defTabSz="914400">
              <a:lnSpc>
                <a:spcPct val="90000"/>
              </a:lnSpc>
              <a:spcAft>
                <a:spcPts val="600"/>
              </a:spcAft>
              <a:buFont typeface="Arial" panose="020B0604020202020204" pitchFamily="34" charset="0"/>
              <a:buChar char="•"/>
            </a:pPr>
            <a:r>
              <a:rPr lang="en-US" sz="1500" dirty="0">
                <a:latin typeface="Georgia Pro" panose="02040502050405020303" pitchFamily="18" charset="0"/>
              </a:rPr>
              <a:t>recharging a reusable cellular phone with additional minutes or units of air time;</a:t>
            </a:r>
          </a:p>
          <a:p>
            <a:pPr marL="742950" lvl="1" indent="-285750" defTabSz="914400">
              <a:lnSpc>
                <a:spcPct val="90000"/>
              </a:lnSpc>
              <a:spcAft>
                <a:spcPts val="600"/>
              </a:spcAft>
              <a:buFont typeface="Arial" panose="020B0604020202020204" pitchFamily="34" charset="0"/>
              <a:buChar char="•"/>
            </a:pPr>
            <a:r>
              <a:rPr lang="en-US" sz="1500" dirty="0">
                <a:latin typeface="Georgia Pro" panose="02040502050405020303" pitchFamily="18" charset="0"/>
              </a:rPr>
              <a:t>cellular phone calling cards that are preloaded with a set dollar amount, minutes, or units of air time; and</a:t>
            </a:r>
          </a:p>
          <a:p>
            <a:pPr marL="742950" lvl="1" indent="-285750" defTabSz="914400">
              <a:lnSpc>
                <a:spcPct val="90000"/>
              </a:lnSpc>
              <a:spcAft>
                <a:spcPts val="600"/>
              </a:spcAft>
              <a:buFont typeface="Arial" panose="020B0604020202020204" pitchFamily="34" charset="0"/>
              <a:buChar char="•"/>
            </a:pPr>
            <a:r>
              <a:rPr lang="en-US" sz="1500" dirty="0">
                <a:latin typeface="Georgia Pro" panose="02040502050405020303" pitchFamily="18" charset="0"/>
              </a:rPr>
              <a:t>recharging a reusable cellular phone calling card.</a:t>
            </a:r>
          </a:p>
        </p:txBody>
      </p:sp>
      <p:cxnSp>
        <p:nvCxnSpPr>
          <p:cNvPr id="29" name="Straight Connector 2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low confidence">
            <a:extLst>
              <a:ext uri="{FF2B5EF4-FFF2-40B4-BE49-F238E27FC236}">
                <a16:creationId xmlns:a16="http://schemas.microsoft.com/office/drawing/2014/main" id="{04CE455A-B5F2-9C79-EB9D-B9AFB9E4F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02" y="691930"/>
            <a:ext cx="1623840" cy="2105917"/>
          </a:xfrm>
          <a:prstGeom prst="rect">
            <a:avLst/>
          </a:prstGeom>
        </p:spPr>
      </p:pic>
      <p:sp>
        <p:nvSpPr>
          <p:cNvPr id="7" name="Rectangle 6">
            <a:extLst>
              <a:ext uri="{FF2B5EF4-FFF2-40B4-BE49-F238E27FC236}">
                <a16:creationId xmlns:a16="http://schemas.microsoft.com/office/drawing/2014/main" id="{83202CDF-19FD-0744-CFA9-DCDDC5A8A5A2}"/>
              </a:ext>
            </a:extLst>
          </p:cNvPr>
          <p:cNvSpPr/>
          <p:nvPr/>
        </p:nvSpPr>
        <p:spPr>
          <a:xfrm>
            <a:off x="115747" y="6551271"/>
            <a:ext cx="1922059" cy="257198"/>
          </a:xfrm>
          <a:prstGeom prst="rect">
            <a:avLst/>
          </a:prstGeom>
          <a:solidFill>
            <a:srgbClr val="C89546"/>
          </a:solidFill>
          <a:ln>
            <a:solidFill>
              <a:srgbClr val="C895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F24F95D-1BDE-4B44-58A8-5763BE2C12CD}"/>
              </a:ext>
            </a:extLst>
          </p:cNvPr>
          <p:cNvSpPr/>
          <p:nvPr/>
        </p:nvSpPr>
        <p:spPr>
          <a:xfrm>
            <a:off x="27897" y="49531"/>
            <a:ext cx="4172628" cy="408624"/>
          </a:xfrm>
          <a:prstGeom prst="rect">
            <a:avLst/>
          </a:prstGeom>
          <a:solidFill>
            <a:srgbClr val="003E7E"/>
          </a:solidFill>
          <a:ln>
            <a:solidFill>
              <a:srgbClr val="003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5383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6DB04C1-415E-4474-A4A6-E321FC2D6DEC}"/>
              </a:ext>
            </a:extLst>
          </p:cNvPr>
          <p:cNvSpPr>
            <a:spLocks noGrp="1"/>
          </p:cNvSpPr>
          <p:nvPr>
            <p:ph type="title"/>
          </p:nvPr>
        </p:nvSpPr>
        <p:spPr>
          <a:xfrm>
            <a:off x="630936" y="548640"/>
            <a:ext cx="2700645" cy="5431536"/>
          </a:xfrm>
        </p:spPr>
        <p:txBody>
          <a:bodyPr>
            <a:normAutofit/>
          </a:bodyPr>
          <a:lstStyle/>
          <a:p>
            <a:r>
              <a:rPr lang="en-US" sz="4000" dirty="0">
                <a:latin typeface="Georgia Pro" panose="02040502050405020303" pitchFamily="18" charset="0"/>
              </a:rPr>
              <a:t>Topics for Discussion</a:t>
            </a:r>
          </a:p>
        </p:txBody>
      </p:sp>
      <p:sp>
        <p:nvSpPr>
          <p:cNvPr id="2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C027A23D-CF8D-4235-9368-89E28EB07E9F}"/>
              </a:ext>
            </a:extLst>
          </p:cNvPr>
          <p:cNvSpPr>
            <a:spLocks noGrp="1"/>
          </p:cNvSpPr>
          <p:nvPr>
            <p:ph idx="1"/>
          </p:nvPr>
        </p:nvSpPr>
        <p:spPr>
          <a:xfrm>
            <a:off x="3844813" y="552091"/>
            <a:ext cx="4668251" cy="5431536"/>
          </a:xfrm>
        </p:spPr>
        <p:txBody>
          <a:bodyPr anchor="ctr">
            <a:normAutofit/>
          </a:bodyPr>
          <a:lstStyle/>
          <a:p>
            <a:pPr>
              <a:spcAft>
                <a:spcPts val="1200"/>
              </a:spcAft>
            </a:pPr>
            <a:r>
              <a:rPr lang="en-US" sz="1600" dirty="0">
                <a:latin typeface="Georgia Pro" panose="02040502050405020303" pitchFamily="18" charset="0"/>
              </a:rPr>
              <a:t>Review the provisions of the Georgia Emergency Telephone Number 9-1-1 Service Act.</a:t>
            </a:r>
          </a:p>
          <a:p>
            <a:pPr>
              <a:spcAft>
                <a:spcPts val="1200"/>
              </a:spcAft>
            </a:pPr>
            <a:r>
              <a:rPr lang="en-US" sz="1600" dirty="0">
                <a:latin typeface="Georgia Pro" panose="02040502050405020303" pitchFamily="18" charset="0"/>
              </a:rPr>
              <a:t>Review statutory requirements for expenditures of 9-1-1 funds.</a:t>
            </a:r>
          </a:p>
          <a:p>
            <a:pPr>
              <a:spcAft>
                <a:spcPts val="1200"/>
              </a:spcAft>
            </a:pPr>
            <a:r>
              <a:rPr lang="en-US" sz="1600" dirty="0">
                <a:latin typeface="Georgia Pro" panose="02040502050405020303" pitchFamily="18" charset="0"/>
              </a:rPr>
              <a:t>Review the statutory requirements for 9-1-1 fee collection and disbursement.</a:t>
            </a:r>
          </a:p>
          <a:p>
            <a:pPr>
              <a:spcAft>
                <a:spcPts val="1200"/>
              </a:spcAft>
            </a:pPr>
            <a:r>
              <a:rPr lang="en-US" sz="1600" dirty="0">
                <a:latin typeface="Georgia Pro" panose="02040502050405020303" pitchFamily="18" charset="0"/>
              </a:rPr>
              <a:t>Discuss the process for fee disbursement from the state to local 9-1-1 centers and the related reporting documentation.</a:t>
            </a:r>
          </a:p>
          <a:p>
            <a:pPr>
              <a:spcAft>
                <a:spcPts val="1200"/>
              </a:spcAft>
            </a:pPr>
            <a:r>
              <a:rPr lang="en-US" sz="1600" dirty="0">
                <a:latin typeface="Georgia Pro" panose="02040502050405020303" pitchFamily="18" charset="0"/>
              </a:rPr>
              <a:t>Discuss the Federal Communications Commission's (FCC) annual reporting requirements.</a:t>
            </a:r>
          </a:p>
        </p:txBody>
      </p:sp>
      <p:sp>
        <p:nvSpPr>
          <p:cNvPr id="2" name="Rectangle 1">
            <a:extLst>
              <a:ext uri="{FF2B5EF4-FFF2-40B4-BE49-F238E27FC236}">
                <a16:creationId xmlns:a16="http://schemas.microsoft.com/office/drawing/2014/main" id="{72938537-B358-46C5-637A-E150D6B63C49}"/>
              </a:ext>
            </a:extLst>
          </p:cNvPr>
          <p:cNvSpPr/>
          <p:nvPr/>
        </p:nvSpPr>
        <p:spPr>
          <a:xfrm>
            <a:off x="3331581" y="856527"/>
            <a:ext cx="513232" cy="4872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cxnSp>
        <p:nvCxnSpPr>
          <p:cNvPr id="6" name="Straight Connector 5">
            <a:extLst>
              <a:ext uri="{FF2B5EF4-FFF2-40B4-BE49-F238E27FC236}">
                <a16:creationId xmlns:a16="http://schemas.microsoft.com/office/drawing/2014/main" id="{ADCB6D63-A5D5-B7AA-D2AF-68DD1E7E8030}"/>
              </a:ext>
            </a:extLst>
          </p:cNvPr>
          <p:cNvCxnSpPr/>
          <p:nvPr/>
        </p:nvCxnSpPr>
        <p:spPr>
          <a:xfrm>
            <a:off x="3581339" y="1027579"/>
            <a:ext cx="0" cy="448056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86591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6D25-368A-46E7-8736-94FF5FD3CC08}"/>
              </a:ext>
            </a:extLst>
          </p:cNvPr>
          <p:cNvSpPr>
            <a:spLocks noGrp="1"/>
          </p:cNvSpPr>
          <p:nvPr>
            <p:ph type="title"/>
          </p:nvPr>
        </p:nvSpPr>
        <p:spPr>
          <a:xfrm>
            <a:off x="2255520" y="629268"/>
            <a:ext cx="6408420" cy="1286160"/>
          </a:xfrm>
        </p:spPr>
        <p:txBody>
          <a:bodyPr vert="horz" lIns="91440" tIns="45720" rIns="91440" bIns="45720" rtlCol="0" anchor="b">
            <a:normAutofit/>
          </a:bodyPr>
          <a:lstStyle/>
          <a:p>
            <a:r>
              <a:rPr lang="en-US" sz="2000" b="1" kern="1200" dirty="0">
                <a:solidFill>
                  <a:schemeClr val="tx1"/>
                </a:solidFill>
                <a:latin typeface="Georgia Pro" panose="02040502050405020303" pitchFamily="18" charset="0"/>
              </a:rPr>
              <a:t>Prepaid 911 Fees Continued</a:t>
            </a:r>
            <a:endParaRPr lang="en-US" sz="2000" b="1" dirty="0">
              <a:latin typeface="Georgia Pro" panose="02040502050405020303" pitchFamily="18" charset="0"/>
            </a:endParaRPr>
          </a:p>
        </p:txBody>
      </p:sp>
      <p:sp>
        <p:nvSpPr>
          <p:cNvPr id="6" name="TextBox 5">
            <a:extLst>
              <a:ext uri="{FF2B5EF4-FFF2-40B4-BE49-F238E27FC236}">
                <a16:creationId xmlns:a16="http://schemas.microsoft.com/office/drawing/2014/main" id="{878893C4-0C74-4D7A-AB0D-E65B1765C10A}"/>
              </a:ext>
            </a:extLst>
          </p:cNvPr>
          <p:cNvSpPr txBox="1"/>
          <p:nvPr/>
        </p:nvSpPr>
        <p:spPr>
          <a:xfrm>
            <a:off x="2255521" y="2438400"/>
            <a:ext cx="6408420" cy="3785419"/>
          </a:xfrm>
          <a:prstGeom prst="rect">
            <a:avLst/>
          </a:prstGeom>
        </p:spPr>
        <p:txBody>
          <a:bodyPr vert="horz" lIns="91440" tIns="45720" rIns="91440" bIns="45720" rtlCol="0">
            <a:normAutofit fontScale="85000" lnSpcReduction="20000"/>
          </a:bodyPr>
          <a:lstStyle/>
          <a:p>
            <a:pPr marL="285750" indent="-285750" defTabSz="914400">
              <a:lnSpc>
                <a:spcPct val="90000"/>
              </a:lnSpc>
              <a:spcAft>
                <a:spcPts val="600"/>
              </a:spcAft>
              <a:buFont typeface="Arial" panose="020B0604020202020204" pitchFamily="34" charset="0"/>
              <a:buChar char="•"/>
            </a:pPr>
            <a:r>
              <a:rPr lang="en-US" sz="1600" b="1" dirty="0">
                <a:latin typeface="Georgia Pro" panose="02040502050405020303" pitchFamily="18" charset="0"/>
              </a:rPr>
              <a:t>How much is the prepaid wireless 911 charge?</a:t>
            </a:r>
            <a:br>
              <a:rPr lang="en-US" sz="1600" b="1" dirty="0">
                <a:latin typeface="Georgia Pro" panose="02040502050405020303" pitchFamily="18" charset="0"/>
              </a:rPr>
            </a:br>
            <a:r>
              <a:rPr lang="en-US" sz="1600" dirty="0">
                <a:latin typeface="Georgia Pro" panose="02040502050405020303" pitchFamily="18" charset="0"/>
              </a:rPr>
              <a:t>The prepaid wireless 911 is $1.50 per wireless telephone service. The Department of Revenue will disburse these charges to local governments on a monthly, instead of an annual basis.</a:t>
            </a:r>
            <a:br>
              <a:rPr lang="en-US" sz="1600" dirty="0">
                <a:latin typeface="Georgia Pro" panose="02040502050405020303" pitchFamily="18" charset="0"/>
              </a:rPr>
            </a:br>
            <a:endParaRPr lang="en-US" sz="1600" dirty="0">
              <a:latin typeface="Georgia Pro" panose="02040502050405020303" pitchFamily="18" charset="0"/>
            </a:endParaRPr>
          </a:p>
          <a:p>
            <a:pPr marL="285750" indent="-285750" defTabSz="914400">
              <a:lnSpc>
                <a:spcPct val="90000"/>
              </a:lnSpc>
              <a:spcAft>
                <a:spcPts val="600"/>
              </a:spcAft>
              <a:buFont typeface="Arial" panose="020B0604020202020204" pitchFamily="34" charset="0"/>
              <a:buChar char="•"/>
            </a:pPr>
            <a:r>
              <a:rPr lang="en-US" sz="1600" b="1" dirty="0">
                <a:latin typeface="Georgia Pro" panose="02040502050405020303" pitchFamily="18" charset="0"/>
              </a:rPr>
              <a:t>How do sellers register to collect and remit this charge?</a:t>
            </a:r>
            <a:br>
              <a:rPr lang="en-US" sz="1600" dirty="0">
                <a:latin typeface="Georgia Pro" panose="02040502050405020303" pitchFamily="18" charset="0"/>
              </a:rPr>
            </a:br>
            <a:r>
              <a:rPr lang="en-US" sz="1600" dirty="0">
                <a:latin typeface="Georgia Pro" panose="02040502050405020303" pitchFamily="18" charset="0"/>
              </a:rPr>
              <a:t>Sellers of prepaid wireless telephone service at retail must register for a prepaid wireless 911 charge account on GTC through which they will report and remit the charges. Sellers must register for a sales tax number before they can apply for a prepaid wireless 911 charge account.</a:t>
            </a:r>
          </a:p>
          <a:p>
            <a:pPr defTabSz="914400">
              <a:lnSpc>
                <a:spcPct val="90000"/>
              </a:lnSpc>
              <a:spcAft>
                <a:spcPts val="600"/>
              </a:spcAft>
            </a:pPr>
            <a:endParaRPr lang="en-US" sz="1600" dirty="0">
              <a:latin typeface="Georgia Pro" panose="02040502050405020303" pitchFamily="18" charset="0"/>
            </a:endParaRPr>
          </a:p>
          <a:p>
            <a:pPr marL="285750" indent="-285750" defTabSz="914400">
              <a:lnSpc>
                <a:spcPct val="90000"/>
              </a:lnSpc>
              <a:spcAft>
                <a:spcPts val="600"/>
              </a:spcAft>
              <a:buFont typeface="Arial" panose="020B0604020202020204" pitchFamily="34" charset="0"/>
              <a:buChar char="•"/>
            </a:pPr>
            <a:r>
              <a:rPr lang="en-US" sz="1600" b="1" dirty="0">
                <a:latin typeface="Georgia Pro" panose="02040502050405020303" pitchFamily="18" charset="0"/>
              </a:rPr>
              <a:t>How do sellers report and remit the charge?</a:t>
            </a:r>
            <a:br>
              <a:rPr lang="en-US" sz="1600" dirty="0">
                <a:latin typeface="Georgia Pro" panose="02040502050405020303" pitchFamily="18" charset="0"/>
              </a:rPr>
            </a:br>
            <a:r>
              <a:rPr lang="en-US" sz="1600" dirty="0">
                <a:latin typeface="Georgia Pro" panose="02040502050405020303" pitchFamily="18" charset="0"/>
              </a:rPr>
              <a:t>Sellers will report and remit prepaid wireless 911 charges to the Department through GTC.</a:t>
            </a:r>
            <a:br>
              <a:rPr lang="en-US" sz="1600" dirty="0">
                <a:latin typeface="Georgia Pro" panose="02040502050405020303" pitchFamily="18" charset="0"/>
              </a:rPr>
            </a:br>
            <a:br>
              <a:rPr lang="en-US" sz="1600" dirty="0">
                <a:latin typeface="Georgia Pro" panose="02040502050405020303" pitchFamily="18" charset="0"/>
              </a:rPr>
            </a:br>
            <a:r>
              <a:rPr lang="en-US" sz="1600" dirty="0">
                <a:latin typeface="Georgia Pro" panose="02040502050405020303" pitchFamily="18" charset="0"/>
              </a:rPr>
              <a:t>The filing frequency is the same as the filing frequency for the seller's master sales and use tax account, if the seller has a master account. If the seller has more than one location but no master account, then the filing frequency is the same as that of the seller's location that files most frequently. For most filers, the prepaid wireless 911 returns and collected charges will be due on the 20th day of each month following the month of collection.</a:t>
            </a:r>
          </a:p>
          <a:p>
            <a:pPr marL="285750" indent="-285750" defTabSz="914400">
              <a:lnSpc>
                <a:spcPct val="90000"/>
              </a:lnSpc>
              <a:spcAft>
                <a:spcPts val="600"/>
              </a:spcAft>
              <a:buFont typeface="Arial" panose="020B0604020202020204" pitchFamily="34" charset="0"/>
              <a:buChar char="•"/>
            </a:pPr>
            <a:endParaRPr lang="en-US" sz="1600" dirty="0">
              <a:latin typeface="Georgia Pro" panose="02040502050405020303" pitchFamily="18" charset="0"/>
            </a:endParaRPr>
          </a:p>
        </p:txBody>
      </p:sp>
      <p:cxnSp>
        <p:nvCxnSpPr>
          <p:cNvPr id="29" name="Straight Connector 2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low confidence">
            <a:extLst>
              <a:ext uri="{FF2B5EF4-FFF2-40B4-BE49-F238E27FC236}">
                <a16:creationId xmlns:a16="http://schemas.microsoft.com/office/drawing/2014/main" id="{04CE455A-B5F2-9C79-EB9D-B9AFB9E4F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02" y="691930"/>
            <a:ext cx="1623840" cy="2105917"/>
          </a:xfrm>
          <a:prstGeom prst="rect">
            <a:avLst/>
          </a:prstGeom>
        </p:spPr>
      </p:pic>
      <p:sp>
        <p:nvSpPr>
          <p:cNvPr id="7" name="Rectangle 6">
            <a:extLst>
              <a:ext uri="{FF2B5EF4-FFF2-40B4-BE49-F238E27FC236}">
                <a16:creationId xmlns:a16="http://schemas.microsoft.com/office/drawing/2014/main" id="{0DB7E66B-973E-70FE-09F8-F196A3C1C892}"/>
              </a:ext>
            </a:extLst>
          </p:cNvPr>
          <p:cNvSpPr/>
          <p:nvPr/>
        </p:nvSpPr>
        <p:spPr>
          <a:xfrm>
            <a:off x="27897" y="49531"/>
            <a:ext cx="4172628" cy="408624"/>
          </a:xfrm>
          <a:prstGeom prst="rect">
            <a:avLst/>
          </a:prstGeom>
          <a:solidFill>
            <a:srgbClr val="003E7E"/>
          </a:solidFill>
          <a:ln>
            <a:solidFill>
              <a:srgbClr val="003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72830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6D25-368A-46E7-8736-94FF5FD3CC08}"/>
              </a:ext>
            </a:extLst>
          </p:cNvPr>
          <p:cNvSpPr>
            <a:spLocks noGrp="1"/>
          </p:cNvSpPr>
          <p:nvPr>
            <p:ph type="title"/>
          </p:nvPr>
        </p:nvSpPr>
        <p:spPr>
          <a:xfrm>
            <a:off x="2255520" y="629268"/>
            <a:ext cx="6408420" cy="1286160"/>
          </a:xfrm>
        </p:spPr>
        <p:txBody>
          <a:bodyPr vert="horz" lIns="91440" tIns="45720" rIns="91440" bIns="45720" rtlCol="0" anchor="b">
            <a:normAutofit/>
          </a:bodyPr>
          <a:lstStyle/>
          <a:p>
            <a:r>
              <a:rPr lang="en-US" sz="2000" b="1" kern="1200" dirty="0">
                <a:solidFill>
                  <a:schemeClr val="tx1"/>
                </a:solidFill>
                <a:latin typeface="Georgia Pro" panose="02040502050405020303" pitchFamily="18" charset="0"/>
              </a:rPr>
              <a:t>Prepaid 911 Fees Continued</a:t>
            </a:r>
            <a:endParaRPr lang="en-US" sz="2000" b="1" dirty="0">
              <a:latin typeface="Georgia Pro" panose="02040502050405020303" pitchFamily="18" charset="0"/>
            </a:endParaRPr>
          </a:p>
        </p:txBody>
      </p:sp>
      <p:sp>
        <p:nvSpPr>
          <p:cNvPr id="6" name="TextBox 5">
            <a:extLst>
              <a:ext uri="{FF2B5EF4-FFF2-40B4-BE49-F238E27FC236}">
                <a16:creationId xmlns:a16="http://schemas.microsoft.com/office/drawing/2014/main" id="{878893C4-0C74-4D7A-AB0D-E65B1765C10A}"/>
              </a:ext>
            </a:extLst>
          </p:cNvPr>
          <p:cNvSpPr txBox="1"/>
          <p:nvPr/>
        </p:nvSpPr>
        <p:spPr>
          <a:xfrm>
            <a:off x="2255521" y="2438400"/>
            <a:ext cx="6408420" cy="3785419"/>
          </a:xfrm>
          <a:prstGeom prst="rect">
            <a:avLst/>
          </a:prstGeom>
        </p:spPr>
        <p:txBody>
          <a:bodyPr vert="horz" lIns="91440" tIns="45720" rIns="91440" bIns="45720" rtlCol="0">
            <a:normAutofit fontScale="92500" lnSpcReduction="20000"/>
          </a:bodyPr>
          <a:lstStyle/>
          <a:p>
            <a:pPr marL="285750" indent="-285750" defTabSz="914400">
              <a:lnSpc>
                <a:spcPct val="90000"/>
              </a:lnSpc>
              <a:spcAft>
                <a:spcPts val="600"/>
              </a:spcAft>
              <a:buFont typeface="Arial" panose="020B0604020202020204" pitchFamily="34" charset="0"/>
              <a:buChar char="•"/>
            </a:pPr>
            <a:r>
              <a:rPr lang="en-US" sz="1600" b="1" dirty="0">
                <a:latin typeface="Georgia Pro" panose="02040502050405020303" pitchFamily="18" charset="0"/>
              </a:rPr>
              <a:t>Are sellers allowed vendor's compensation?</a:t>
            </a:r>
            <a:br>
              <a:rPr lang="en-US" sz="1600" b="1" dirty="0">
                <a:latin typeface="Georgia Pro" panose="02040502050405020303" pitchFamily="18" charset="0"/>
              </a:rPr>
            </a:br>
            <a:r>
              <a:rPr lang="en-US" sz="1600" dirty="0">
                <a:latin typeface="Georgia Pro" panose="02040502050405020303" pitchFamily="18" charset="0"/>
              </a:rPr>
              <a:t>If the return is filed timely and the charge is remitted timely, the vendor's compensation is 3% of the charge remitted.</a:t>
            </a:r>
            <a:br>
              <a:rPr lang="en-US" sz="1600" dirty="0">
                <a:latin typeface="Georgia Pro" panose="02040502050405020303" pitchFamily="18" charset="0"/>
              </a:rPr>
            </a:br>
            <a:endParaRPr lang="en-US" sz="1600" dirty="0">
              <a:latin typeface="Georgia Pro" panose="02040502050405020303" pitchFamily="18" charset="0"/>
            </a:endParaRPr>
          </a:p>
          <a:p>
            <a:pPr marL="285750" indent="-285750" defTabSz="914400">
              <a:lnSpc>
                <a:spcPct val="90000"/>
              </a:lnSpc>
              <a:spcAft>
                <a:spcPts val="600"/>
              </a:spcAft>
              <a:buFont typeface="Arial" panose="020B0604020202020204" pitchFamily="34" charset="0"/>
              <a:buChar char="•"/>
            </a:pPr>
            <a:r>
              <a:rPr lang="en-US" sz="1600" b="1" dirty="0">
                <a:latin typeface="Georgia Pro" panose="02040502050405020303" pitchFamily="18" charset="0"/>
              </a:rPr>
              <a:t>Are any prepaid wireless transactions not subject to the charge?</a:t>
            </a:r>
            <a:br>
              <a:rPr lang="en-US" sz="1600" b="1" dirty="0">
                <a:latin typeface="Georgia Pro" panose="02040502050405020303" pitchFamily="18" charset="0"/>
              </a:rPr>
            </a:br>
            <a:r>
              <a:rPr lang="en-US" sz="1600" dirty="0">
                <a:latin typeface="Georgia Pro" panose="02040502050405020303" pitchFamily="18" charset="0"/>
              </a:rPr>
              <a:t>If the prepaid wireless service is less than 10 minutes or $5.00 and is sold with a prepaid wireless device for a single, non-itemized price, then the seller may elect not to apply the charge to the transaction. </a:t>
            </a:r>
            <a:br>
              <a:rPr lang="en-US" sz="1600" dirty="0">
                <a:latin typeface="Georgia Pro" panose="02040502050405020303" pitchFamily="18" charset="0"/>
              </a:rPr>
            </a:br>
            <a:br>
              <a:rPr lang="en-US" sz="1600" dirty="0">
                <a:latin typeface="Georgia Pro" panose="02040502050405020303" pitchFamily="18" charset="0"/>
              </a:rPr>
            </a:br>
            <a:r>
              <a:rPr lang="en-US" sz="1600" dirty="0">
                <a:latin typeface="Georgia Pro" panose="02040502050405020303" pitchFamily="18" charset="0"/>
              </a:rPr>
              <a:t>In addition, if the prepaid wireless service is less than 10 minutes or $5.00 and is separately priced and sold as part of a single retail transaction that does not contain a prepaid wireless device or another prepaid wireless service, then the seller may elect not to apply the charge to the transaction. </a:t>
            </a:r>
            <a:br>
              <a:rPr lang="en-US" sz="1600" dirty="0">
                <a:latin typeface="Georgia Pro" panose="02040502050405020303" pitchFamily="18" charset="0"/>
              </a:rPr>
            </a:br>
            <a:br>
              <a:rPr lang="en-US" sz="1600" dirty="0">
                <a:latin typeface="Georgia Pro" panose="02040502050405020303" pitchFamily="18" charset="0"/>
              </a:rPr>
            </a:br>
            <a:r>
              <a:rPr lang="en-US" sz="1600" dirty="0">
                <a:latin typeface="Georgia Pro" panose="02040502050405020303" pitchFamily="18" charset="0"/>
              </a:rPr>
              <a:t>Further, in the case of transactions where prepaid wireless services are provided to qualifying low-income subscribers free of charge, there is no retail transaction between a seller and a consumer, such transactions are not subject to the charge.</a:t>
            </a:r>
          </a:p>
        </p:txBody>
      </p:sp>
      <p:cxnSp>
        <p:nvCxnSpPr>
          <p:cNvPr id="29" name="Straight Connector 2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low confidence">
            <a:extLst>
              <a:ext uri="{FF2B5EF4-FFF2-40B4-BE49-F238E27FC236}">
                <a16:creationId xmlns:a16="http://schemas.microsoft.com/office/drawing/2014/main" id="{04CE455A-B5F2-9C79-EB9D-B9AFB9E4F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02" y="691930"/>
            <a:ext cx="1623840" cy="2105917"/>
          </a:xfrm>
          <a:prstGeom prst="rect">
            <a:avLst/>
          </a:prstGeom>
        </p:spPr>
      </p:pic>
      <p:sp>
        <p:nvSpPr>
          <p:cNvPr id="7" name="Rectangle 6">
            <a:extLst>
              <a:ext uri="{FF2B5EF4-FFF2-40B4-BE49-F238E27FC236}">
                <a16:creationId xmlns:a16="http://schemas.microsoft.com/office/drawing/2014/main" id="{0BC6F65B-6713-9C0E-15D8-015145CDDEC6}"/>
              </a:ext>
            </a:extLst>
          </p:cNvPr>
          <p:cNvSpPr/>
          <p:nvPr/>
        </p:nvSpPr>
        <p:spPr>
          <a:xfrm>
            <a:off x="115747" y="6551271"/>
            <a:ext cx="1922059" cy="257198"/>
          </a:xfrm>
          <a:prstGeom prst="rect">
            <a:avLst/>
          </a:prstGeom>
          <a:solidFill>
            <a:srgbClr val="C89546"/>
          </a:solidFill>
          <a:ln>
            <a:solidFill>
              <a:srgbClr val="C895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2D06332-08CF-EEA7-6686-9C511BFBFA65}"/>
              </a:ext>
            </a:extLst>
          </p:cNvPr>
          <p:cNvSpPr/>
          <p:nvPr/>
        </p:nvSpPr>
        <p:spPr>
          <a:xfrm>
            <a:off x="27897" y="49531"/>
            <a:ext cx="4172628" cy="408624"/>
          </a:xfrm>
          <a:prstGeom prst="rect">
            <a:avLst/>
          </a:prstGeom>
          <a:solidFill>
            <a:srgbClr val="003E7E"/>
          </a:solidFill>
          <a:ln>
            <a:solidFill>
              <a:srgbClr val="003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617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6D25-368A-46E7-8736-94FF5FD3CC08}"/>
              </a:ext>
            </a:extLst>
          </p:cNvPr>
          <p:cNvSpPr>
            <a:spLocks noGrp="1"/>
          </p:cNvSpPr>
          <p:nvPr>
            <p:ph type="title"/>
          </p:nvPr>
        </p:nvSpPr>
        <p:spPr>
          <a:xfrm>
            <a:off x="2255520" y="629268"/>
            <a:ext cx="6408420" cy="1286160"/>
          </a:xfrm>
        </p:spPr>
        <p:txBody>
          <a:bodyPr vert="horz" lIns="91440" tIns="45720" rIns="91440" bIns="45720" rtlCol="0" anchor="b">
            <a:normAutofit/>
          </a:bodyPr>
          <a:lstStyle/>
          <a:p>
            <a:r>
              <a:rPr lang="en-US" sz="2000" b="1" kern="1200" dirty="0">
                <a:solidFill>
                  <a:schemeClr val="tx1"/>
                </a:solidFill>
                <a:latin typeface="Georgia Pro" panose="02040502050405020303" pitchFamily="18" charset="0"/>
              </a:rPr>
              <a:t>Prepaid 911 Fees Continued</a:t>
            </a:r>
            <a:endParaRPr lang="en-US" sz="2000" b="1" dirty="0">
              <a:latin typeface="Georgia Pro" panose="02040502050405020303" pitchFamily="18" charset="0"/>
            </a:endParaRPr>
          </a:p>
        </p:txBody>
      </p:sp>
      <p:sp>
        <p:nvSpPr>
          <p:cNvPr id="6" name="TextBox 5">
            <a:extLst>
              <a:ext uri="{FF2B5EF4-FFF2-40B4-BE49-F238E27FC236}">
                <a16:creationId xmlns:a16="http://schemas.microsoft.com/office/drawing/2014/main" id="{878893C4-0C74-4D7A-AB0D-E65B1765C10A}"/>
              </a:ext>
            </a:extLst>
          </p:cNvPr>
          <p:cNvSpPr txBox="1"/>
          <p:nvPr/>
        </p:nvSpPr>
        <p:spPr>
          <a:xfrm>
            <a:off x="2255521" y="2438400"/>
            <a:ext cx="6408420" cy="3785419"/>
          </a:xfrm>
          <a:prstGeom prst="rect">
            <a:avLst/>
          </a:prstGeom>
        </p:spPr>
        <p:txBody>
          <a:bodyPr vert="horz" lIns="91440" tIns="45720" rIns="91440" bIns="45720" rtlCol="0">
            <a:normAutofit/>
          </a:bodyPr>
          <a:lstStyle/>
          <a:p>
            <a:pPr marL="285750" indent="-285750" defTabSz="914400">
              <a:lnSpc>
                <a:spcPct val="90000"/>
              </a:lnSpc>
              <a:spcAft>
                <a:spcPts val="600"/>
              </a:spcAft>
              <a:buFont typeface="Arial" panose="020B0604020202020204" pitchFamily="34" charset="0"/>
              <a:buChar char="•"/>
            </a:pPr>
            <a:r>
              <a:rPr lang="en-US" sz="1600" b="1" dirty="0">
                <a:latin typeface="Georgia Pro" panose="02040502050405020303" pitchFamily="18" charset="0"/>
              </a:rPr>
              <a:t>How will the Department of Revenue disburse the charges?</a:t>
            </a:r>
            <a:br>
              <a:rPr lang="en-US" sz="1600" b="1" dirty="0">
                <a:latin typeface="Georgia Pro" panose="02040502050405020303" pitchFamily="18" charset="0"/>
              </a:rPr>
            </a:br>
            <a:r>
              <a:rPr lang="en-US" sz="1600" dirty="0">
                <a:latin typeface="Georgia Pro" panose="02040502050405020303" pitchFamily="18" charset="0"/>
              </a:rPr>
              <a:t>Every month, the Department or Revenue will pay .25 % of the remitted charges to the general fund of the state treasury, .75 % of the remitted fees to the Peace Officer Benefit and Annuity Fund, and 1 % of the remitted charges to GECA. The Department will then disburse the remaining charges every month to qualifying counties and cities that operate or contract for the operation of a PSAP according to the population of each county and city. The Georgia Office of Planning and Budget will annually certify the population data to the Department. </a:t>
            </a:r>
            <a:br>
              <a:rPr lang="en-US" sz="1600" dirty="0">
                <a:latin typeface="Georgia Pro" panose="02040502050405020303" pitchFamily="18" charset="0"/>
              </a:rPr>
            </a:br>
            <a:br>
              <a:rPr lang="en-US" sz="1600" dirty="0">
                <a:latin typeface="Georgia Pro" panose="02040502050405020303" pitchFamily="18" charset="0"/>
              </a:rPr>
            </a:br>
            <a:r>
              <a:rPr lang="en-US" sz="1600" dirty="0">
                <a:latin typeface="Georgia Pro" panose="02040502050405020303" pitchFamily="18" charset="0"/>
              </a:rPr>
              <a:t>The counties and cities are required to deposit the charges in a separate restricted fund known as the Emergency Telephone System Fund.</a:t>
            </a:r>
          </a:p>
        </p:txBody>
      </p:sp>
      <p:cxnSp>
        <p:nvCxnSpPr>
          <p:cNvPr id="29" name="Straight Connector 2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low confidence">
            <a:extLst>
              <a:ext uri="{FF2B5EF4-FFF2-40B4-BE49-F238E27FC236}">
                <a16:creationId xmlns:a16="http://schemas.microsoft.com/office/drawing/2014/main" id="{04CE455A-B5F2-9C79-EB9D-B9AFB9E4F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02" y="691930"/>
            <a:ext cx="1623840" cy="2105917"/>
          </a:xfrm>
          <a:prstGeom prst="rect">
            <a:avLst/>
          </a:prstGeom>
        </p:spPr>
      </p:pic>
      <p:sp>
        <p:nvSpPr>
          <p:cNvPr id="7" name="Rectangle 6">
            <a:extLst>
              <a:ext uri="{FF2B5EF4-FFF2-40B4-BE49-F238E27FC236}">
                <a16:creationId xmlns:a16="http://schemas.microsoft.com/office/drawing/2014/main" id="{D22A3EDB-CB42-F36F-B414-79553E21F625}"/>
              </a:ext>
            </a:extLst>
          </p:cNvPr>
          <p:cNvSpPr/>
          <p:nvPr/>
        </p:nvSpPr>
        <p:spPr>
          <a:xfrm>
            <a:off x="115747" y="6551271"/>
            <a:ext cx="1922059" cy="257198"/>
          </a:xfrm>
          <a:prstGeom prst="rect">
            <a:avLst/>
          </a:prstGeom>
          <a:solidFill>
            <a:srgbClr val="C89546"/>
          </a:solidFill>
          <a:ln>
            <a:solidFill>
              <a:srgbClr val="C895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2291EBD-8036-B96E-5639-11DF7BF53AF2}"/>
              </a:ext>
            </a:extLst>
          </p:cNvPr>
          <p:cNvSpPr/>
          <p:nvPr/>
        </p:nvSpPr>
        <p:spPr>
          <a:xfrm>
            <a:off x="27897" y="49531"/>
            <a:ext cx="4172628" cy="408624"/>
          </a:xfrm>
          <a:prstGeom prst="rect">
            <a:avLst/>
          </a:prstGeom>
          <a:solidFill>
            <a:srgbClr val="003E7E"/>
          </a:solidFill>
          <a:ln>
            <a:solidFill>
              <a:srgbClr val="003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11340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6D25-368A-46E7-8736-94FF5FD3CC08}"/>
              </a:ext>
            </a:extLst>
          </p:cNvPr>
          <p:cNvSpPr>
            <a:spLocks noGrp="1"/>
          </p:cNvSpPr>
          <p:nvPr>
            <p:ph type="title"/>
          </p:nvPr>
        </p:nvSpPr>
        <p:spPr>
          <a:xfrm>
            <a:off x="852322" y="839286"/>
            <a:ext cx="5605629" cy="994172"/>
          </a:xfrm>
        </p:spPr>
        <p:txBody>
          <a:bodyPr vert="horz" lIns="91440" tIns="45720" rIns="91440" bIns="45720" rtlCol="0" anchor="ctr">
            <a:normAutofit fontScale="90000"/>
          </a:bodyPr>
          <a:lstStyle/>
          <a:p>
            <a:r>
              <a:rPr lang="en-US" sz="3400" b="1" kern="1200" dirty="0">
                <a:solidFill>
                  <a:schemeClr val="tx1"/>
                </a:solidFill>
                <a:latin typeface="Georgia Pro" panose="02040502050405020303" pitchFamily="18" charset="0"/>
              </a:rPr>
              <a:t>911 Fee Disbursement Reports</a:t>
            </a:r>
            <a:endParaRPr lang="en-US" sz="3400" kern="1200" dirty="0">
              <a:solidFill>
                <a:schemeClr val="tx1"/>
              </a:solidFill>
              <a:latin typeface="Georgia Pro" panose="02040502050405020303" pitchFamily="18" charset="0"/>
            </a:endParaRPr>
          </a:p>
        </p:txBody>
      </p:sp>
      <p:sp>
        <p:nvSpPr>
          <p:cNvPr id="6" name="TextBox 5">
            <a:extLst>
              <a:ext uri="{FF2B5EF4-FFF2-40B4-BE49-F238E27FC236}">
                <a16:creationId xmlns:a16="http://schemas.microsoft.com/office/drawing/2014/main" id="{878893C4-0C74-4D7A-AB0D-E65B1765C10A}"/>
              </a:ext>
            </a:extLst>
          </p:cNvPr>
          <p:cNvSpPr txBox="1"/>
          <p:nvPr/>
        </p:nvSpPr>
        <p:spPr>
          <a:xfrm>
            <a:off x="852321" y="2147568"/>
            <a:ext cx="5508485" cy="3500878"/>
          </a:xfrm>
          <a:prstGeom prst="rect">
            <a:avLst/>
          </a:prstGeom>
        </p:spPr>
        <p:txBody>
          <a:bodyPr vert="horz" lIns="91440" tIns="45720" rIns="91440" bIns="45720" rtlCol="0" anchor="ctr">
            <a:normAutofit lnSpcReduction="10000"/>
          </a:bodyPr>
          <a:lstStyle/>
          <a:p>
            <a:pPr marL="285750" indent="-228600" defTabSz="914400">
              <a:lnSpc>
                <a:spcPct val="90000"/>
              </a:lnSpc>
              <a:spcAft>
                <a:spcPts val="600"/>
              </a:spcAft>
              <a:buFont typeface="Arial" panose="020B0604020202020204" pitchFamily="34" charset="0"/>
              <a:buChar char="•"/>
            </a:pPr>
            <a:r>
              <a:rPr lang="en-US" sz="1600" dirty="0">
                <a:latin typeface="Georgia Pro" panose="02040502050405020303" pitchFamily="18" charset="0"/>
              </a:rPr>
              <a:t>The Georgia Emergency Communications Authority will send each eligible PSAP fee disbursement reports. A detailed report is emailed to those responsible for PSAP finances. A publicly available report with aggregated amounts is emailed to each PSAP and published on </a:t>
            </a:r>
            <a:r>
              <a:rPr lang="en-US" sz="1600" dirty="0" err="1">
                <a:latin typeface="Georgia Pro" panose="02040502050405020303" pitchFamily="18" charset="0"/>
              </a:rPr>
              <a:t>GECA’s</a:t>
            </a:r>
            <a:r>
              <a:rPr lang="en-US" sz="1600" dirty="0">
                <a:latin typeface="Georgia Pro" panose="02040502050405020303" pitchFamily="18" charset="0"/>
              </a:rPr>
              <a:t> website.</a:t>
            </a:r>
          </a:p>
          <a:p>
            <a:pPr marL="285750" indent="-228600" defTabSz="914400">
              <a:lnSpc>
                <a:spcPct val="90000"/>
              </a:lnSpc>
              <a:spcAft>
                <a:spcPts val="600"/>
              </a:spcAft>
              <a:buFont typeface="Arial" panose="020B0604020202020204" pitchFamily="34" charset="0"/>
              <a:buChar char="•"/>
            </a:pPr>
            <a:r>
              <a:rPr lang="en-US" sz="1600" dirty="0">
                <a:latin typeface="Georgia Pro" panose="02040502050405020303" pitchFamily="18" charset="0"/>
              </a:rPr>
              <a:t>To receive these reports, you must complete and submit a non-disclosure agreement to GECA.</a:t>
            </a:r>
          </a:p>
          <a:p>
            <a:pPr marL="285750" indent="-228600" defTabSz="914400">
              <a:lnSpc>
                <a:spcPct val="90000"/>
              </a:lnSpc>
              <a:spcAft>
                <a:spcPts val="600"/>
              </a:spcAft>
              <a:buFont typeface="Arial" panose="020B0604020202020204" pitchFamily="34" charset="0"/>
              <a:buChar char="•"/>
            </a:pPr>
            <a:r>
              <a:rPr lang="en-US" sz="1600" dirty="0">
                <a:latin typeface="Georgia Pro" panose="02040502050405020303" pitchFamily="18" charset="0"/>
              </a:rPr>
              <a:t>The non-disclosure agreement establishes a confidential relationship about the disclosure of certain proprietary and confidential information received from the Georgia Emergency Communications Authority. This agreement outlines access to information, so you can assess the accuracy of 911 fee collections and remittances.</a:t>
            </a:r>
          </a:p>
        </p:txBody>
      </p:sp>
      <p:sp>
        <p:nvSpPr>
          <p:cNvPr id="34" name="Rectangle 3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30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Oval 3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138" y="2357641"/>
            <a:ext cx="2167815" cy="2167815"/>
          </a:xfrm>
          <a:prstGeom prst="ellipse">
            <a:avLst/>
          </a:prstGeom>
          <a:solidFill>
            <a:srgbClr val="FFFFFF"/>
          </a:solidFill>
          <a:ln w="22225">
            <a:solidFill>
              <a:srgbClr val="F5D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descr="Angled shot of pen on a graph">
            <a:extLst>
              <a:ext uri="{FF2B5EF4-FFF2-40B4-BE49-F238E27FC236}">
                <a16:creationId xmlns:a16="http://schemas.microsoft.com/office/drawing/2014/main" id="{77D062BD-3DC7-5CB7-7ACF-58C2EEF6074E}"/>
              </a:ext>
            </a:extLst>
          </p:cNvPr>
          <p:cNvPicPr>
            <a:picLocks noChangeAspect="1"/>
          </p:cNvPicPr>
          <p:nvPr/>
        </p:nvPicPr>
        <p:blipFill>
          <a:blip r:embed="rId3">
            <a:extLst>
              <a:ext uri="{28A0092B-C50C-407E-A947-70E740481C1C}">
                <a14:useLocalDpi xmlns:a14="http://schemas.microsoft.com/office/drawing/2010/main" val="0"/>
              </a:ext>
            </a:extLst>
          </a:blip>
          <a:srcRect l="16640" r="16640"/>
          <a:stretch/>
        </p:blipFill>
        <p:spPr>
          <a:xfrm>
            <a:off x="6598028" y="2461923"/>
            <a:ext cx="1937263" cy="1934153"/>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4" name="Rectangle 3">
            <a:extLst>
              <a:ext uri="{FF2B5EF4-FFF2-40B4-BE49-F238E27FC236}">
                <a16:creationId xmlns:a16="http://schemas.microsoft.com/office/drawing/2014/main" id="{BB2F47E0-A293-1020-A3F6-596DD7842547}"/>
              </a:ext>
            </a:extLst>
          </p:cNvPr>
          <p:cNvSpPr/>
          <p:nvPr/>
        </p:nvSpPr>
        <p:spPr>
          <a:xfrm>
            <a:off x="0" y="0"/>
            <a:ext cx="683895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966B6E8-4BBA-5CCA-80E5-9403CDA390EE}"/>
              </a:ext>
            </a:extLst>
          </p:cNvPr>
          <p:cNvSpPr/>
          <p:nvPr/>
        </p:nvSpPr>
        <p:spPr>
          <a:xfrm>
            <a:off x="0" y="6018714"/>
            <a:ext cx="683895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06E4C2-9DDF-7136-8298-028AF782C354}"/>
              </a:ext>
            </a:extLst>
          </p:cNvPr>
          <p:cNvSpPr/>
          <p:nvPr/>
        </p:nvSpPr>
        <p:spPr>
          <a:xfrm>
            <a:off x="0" y="1086"/>
            <a:ext cx="683895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6CB584F-8E5F-1870-B0EA-A6EF1044EE99}"/>
              </a:ext>
            </a:extLst>
          </p:cNvPr>
          <p:cNvSpPr/>
          <p:nvPr/>
        </p:nvSpPr>
        <p:spPr>
          <a:xfrm>
            <a:off x="0" y="6019800"/>
            <a:ext cx="683895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00905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6D25-368A-46E7-8736-94FF5FD3CC08}"/>
              </a:ext>
            </a:extLst>
          </p:cNvPr>
          <p:cNvSpPr>
            <a:spLocks noGrp="1"/>
          </p:cNvSpPr>
          <p:nvPr>
            <p:ph type="title"/>
          </p:nvPr>
        </p:nvSpPr>
        <p:spPr>
          <a:xfrm>
            <a:off x="852322" y="839286"/>
            <a:ext cx="5605629" cy="994172"/>
          </a:xfrm>
        </p:spPr>
        <p:txBody>
          <a:bodyPr vert="horz" lIns="91440" tIns="45720" rIns="91440" bIns="45720" rtlCol="0" anchor="ctr">
            <a:normAutofit fontScale="90000"/>
          </a:bodyPr>
          <a:lstStyle/>
          <a:p>
            <a:r>
              <a:rPr lang="en-US" sz="3600" b="1" kern="1200" dirty="0">
                <a:solidFill>
                  <a:schemeClr val="tx1"/>
                </a:solidFill>
                <a:latin typeface="Georgia Pro" panose="02040502050405020303" pitchFamily="18" charset="0"/>
              </a:rPr>
              <a:t>911 Fee Disbursement Reports Continued</a:t>
            </a:r>
            <a:endParaRPr lang="en-US" sz="3400" kern="1200" dirty="0">
              <a:solidFill>
                <a:schemeClr val="tx1"/>
              </a:solidFill>
              <a:latin typeface="Georgia Pro" panose="02040502050405020303" pitchFamily="18" charset="0"/>
            </a:endParaRPr>
          </a:p>
        </p:txBody>
      </p:sp>
      <p:sp>
        <p:nvSpPr>
          <p:cNvPr id="6" name="TextBox 5">
            <a:extLst>
              <a:ext uri="{FF2B5EF4-FFF2-40B4-BE49-F238E27FC236}">
                <a16:creationId xmlns:a16="http://schemas.microsoft.com/office/drawing/2014/main" id="{878893C4-0C74-4D7A-AB0D-E65B1765C10A}"/>
              </a:ext>
            </a:extLst>
          </p:cNvPr>
          <p:cNvSpPr txBox="1"/>
          <p:nvPr/>
        </p:nvSpPr>
        <p:spPr>
          <a:xfrm>
            <a:off x="852321" y="2147568"/>
            <a:ext cx="5508485" cy="3351532"/>
          </a:xfrm>
          <a:prstGeom prst="rect">
            <a:avLst/>
          </a:prstGeom>
        </p:spPr>
        <p:txBody>
          <a:bodyPr vert="horz" lIns="91440" tIns="45720" rIns="91440" bIns="45720" rtlCol="0" anchor="ctr">
            <a:normAutofit/>
          </a:bodyPr>
          <a:lstStyle/>
          <a:p>
            <a:pPr defTabSz="914400">
              <a:lnSpc>
                <a:spcPct val="90000"/>
              </a:lnSpc>
              <a:spcAft>
                <a:spcPts val="600"/>
              </a:spcAft>
            </a:pPr>
            <a:r>
              <a:rPr lang="en-US" sz="1600" b="1" dirty="0">
                <a:latin typeface="Georgia Pro" panose="02040502050405020303" pitchFamily="18" charset="0"/>
              </a:rPr>
              <a:t>Both Non-Prepaid Charge (NPC) and Prepaid Wireless Fee (PWF) Distribution Reports include:</a:t>
            </a:r>
          </a:p>
          <a:p>
            <a:pPr marL="285750" indent="-228600" defTabSz="914400">
              <a:lnSpc>
                <a:spcPct val="90000"/>
              </a:lnSpc>
              <a:spcAft>
                <a:spcPts val="600"/>
              </a:spcAft>
              <a:buFont typeface="Arial" panose="020B0604020202020204" pitchFamily="34" charset="0"/>
              <a:buChar char="•"/>
            </a:pPr>
            <a:r>
              <a:rPr lang="en-US" sz="1600" dirty="0">
                <a:latin typeface="Georgia Pro" panose="02040502050405020303" pitchFamily="18" charset="0"/>
              </a:rPr>
              <a:t>Total allocation amount</a:t>
            </a:r>
          </a:p>
          <a:p>
            <a:pPr marL="285750" indent="-228600" defTabSz="914400">
              <a:lnSpc>
                <a:spcPct val="90000"/>
              </a:lnSpc>
              <a:spcAft>
                <a:spcPts val="600"/>
              </a:spcAft>
              <a:buFont typeface="Arial" panose="020B0604020202020204" pitchFamily="34" charset="0"/>
              <a:buChar char="•"/>
            </a:pPr>
            <a:r>
              <a:rPr lang="en-US" sz="1600" dirty="0">
                <a:latin typeface="Georgia Pro" panose="02040502050405020303" pitchFamily="18" charset="0"/>
              </a:rPr>
              <a:t>Distribution date</a:t>
            </a:r>
          </a:p>
          <a:p>
            <a:pPr marL="285750" indent="-228600" defTabSz="914400">
              <a:lnSpc>
                <a:spcPct val="90000"/>
              </a:lnSpc>
              <a:spcAft>
                <a:spcPts val="600"/>
              </a:spcAft>
              <a:buFont typeface="Arial" panose="020B0604020202020204" pitchFamily="34" charset="0"/>
              <a:buChar char="•"/>
            </a:pPr>
            <a:r>
              <a:rPr lang="en-US" sz="1600" dirty="0">
                <a:latin typeface="Georgia Pro" panose="02040502050405020303" pitchFamily="18" charset="0"/>
              </a:rPr>
              <a:t>Payment allocation date range</a:t>
            </a:r>
          </a:p>
          <a:p>
            <a:pPr marL="285750" indent="-228600" defTabSz="914400">
              <a:lnSpc>
                <a:spcPct val="90000"/>
              </a:lnSpc>
              <a:spcAft>
                <a:spcPts val="600"/>
              </a:spcAft>
              <a:buFont typeface="Arial" panose="020B0604020202020204" pitchFamily="34" charset="0"/>
              <a:buChar char="•"/>
            </a:pPr>
            <a:r>
              <a:rPr lang="en-US" sz="1600" dirty="0">
                <a:latin typeface="Georgia Pro" panose="02040502050405020303" pitchFamily="18" charset="0"/>
              </a:rPr>
              <a:t>Number of distribution accounts</a:t>
            </a:r>
          </a:p>
          <a:p>
            <a:pPr marL="285750" indent="-228600" defTabSz="914400">
              <a:lnSpc>
                <a:spcPct val="90000"/>
              </a:lnSpc>
              <a:spcAft>
                <a:spcPts val="600"/>
              </a:spcAft>
              <a:buFont typeface="Arial" panose="020B0604020202020204" pitchFamily="34" charset="0"/>
              <a:buChar char="•"/>
            </a:pPr>
            <a:r>
              <a:rPr lang="en-US" sz="1600" dirty="0">
                <a:latin typeface="Georgia Pro" panose="02040502050405020303" pitchFamily="18" charset="0"/>
              </a:rPr>
              <a:t>Disbursement jurisdiction</a:t>
            </a:r>
          </a:p>
          <a:p>
            <a:pPr marL="285750" indent="-228600" defTabSz="914400">
              <a:lnSpc>
                <a:spcPct val="90000"/>
              </a:lnSpc>
              <a:spcAft>
                <a:spcPts val="600"/>
              </a:spcAft>
              <a:buFont typeface="Arial" panose="020B0604020202020204" pitchFamily="34" charset="0"/>
              <a:buChar char="•"/>
            </a:pPr>
            <a:r>
              <a:rPr lang="en-US" sz="1600" dirty="0">
                <a:latin typeface="Georgia Pro" panose="02040502050405020303" pitchFamily="18" charset="0"/>
              </a:rPr>
              <a:t>Disbursement amount</a:t>
            </a:r>
          </a:p>
        </p:txBody>
      </p:sp>
      <p:sp>
        <p:nvSpPr>
          <p:cNvPr id="34" name="Rectangle 3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30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Oval 3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138" y="2357641"/>
            <a:ext cx="2167815" cy="2167815"/>
          </a:xfrm>
          <a:prstGeom prst="ellipse">
            <a:avLst/>
          </a:prstGeom>
          <a:solidFill>
            <a:srgbClr val="FFFFFF"/>
          </a:solidFill>
          <a:ln w="22225">
            <a:solidFill>
              <a:srgbClr val="F5D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descr="Angled shot of pen on a graph">
            <a:extLst>
              <a:ext uri="{FF2B5EF4-FFF2-40B4-BE49-F238E27FC236}">
                <a16:creationId xmlns:a16="http://schemas.microsoft.com/office/drawing/2014/main" id="{77D062BD-3DC7-5CB7-7ACF-58C2EEF6074E}"/>
              </a:ext>
            </a:extLst>
          </p:cNvPr>
          <p:cNvPicPr>
            <a:picLocks noChangeAspect="1"/>
          </p:cNvPicPr>
          <p:nvPr/>
        </p:nvPicPr>
        <p:blipFill>
          <a:blip r:embed="rId3">
            <a:extLst>
              <a:ext uri="{28A0092B-C50C-407E-A947-70E740481C1C}">
                <a14:useLocalDpi xmlns:a14="http://schemas.microsoft.com/office/drawing/2010/main" val="0"/>
              </a:ext>
            </a:extLst>
          </a:blip>
          <a:srcRect l="16640" r="16640"/>
          <a:stretch/>
        </p:blipFill>
        <p:spPr>
          <a:xfrm>
            <a:off x="6598028" y="2461923"/>
            <a:ext cx="1937263" cy="1934153"/>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4" name="Rectangle 3">
            <a:extLst>
              <a:ext uri="{FF2B5EF4-FFF2-40B4-BE49-F238E27FC236}">
                <a16:creationId xmlns:a16="http://schemas.microsoft.com/office/drawing/2014/main" id="{BB2F47E0-A293-1020-A3F6-596DD7842547}"/>
              </a:ext>
            </a:extLst>
          </p:cNvPr>
          <p:cNvSpPr/>
          <p:nvPr/>
        </p:nvSpPr>
        <p:spPr>
          <a:xfrm>
            <a:off x="0" y="0"/>
            <a:ext cx="683895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966B6E8-4BBA-5CCA-80E5-9403CDA390EE}"/>
              </a:ext>
            </a:extLst>
          </p:cNvPr>
          <p:cNvSpPr/>
          <p:nvPr/>
        </p:nvSpPr>
        <p:spPr>
          <a:xfrm>
            <a:off x="0" y="6018714"/>
            <a:ext cx="683895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06E4C2-9DDF-7136-8298-028AF782C354}"/>
              </a:ext>
            </a:extLst>
          </p:cNvPr>
          <p:cNvSpPr/>
          <p:nvPr/>
        </p:nvSpPr>
        <p:spPr>
          <a:xfrm>
            <a:off x="0" y="1086"/>
            <a:ext cx="683895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6CB584F-8E5F-1870-B0EA-A6EF1044EE99}"/>
              </a:ext>
            </a:extLst>
          </p:cNvPr>
          <p:cNvSpPr/>
          <p:nvPr/>
        </p:nvSpPr>
        <p:spPr>
          <a:xfrm>
            <a:off x="0" y="6019800"/>
            <a:ext cx="683895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99949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4D1113-6BB4-4E4E-810A-CB88D0047859}"/>
              </a:ext>
            </a:extLst>
          </p:cNvPr>
          <p:cNvSpPr>
            <a:spLocks noGrp="1"/>
          </p:cNvSpPr>
          <p:nvPr>
            <p:ph type="title"/>
          </p:nvPr>
        </p:nvSpPr>
        <p:spPr>
          <a:xfrm>
            <a:off x="606478" y="618425"/>
            <a:ext cx="6927525" cy="1188950"/>
          </a:xfrm>
        </p:spPr>
        <p:txBody>
          <a:bodyPr anchor="b">
            <a:normAutofit fontScale="90000"/>
          </a:bodyPr>
          <a:lstStyle/>
          <a:p>
            <a:pPr>
              <a:spcAft>
                <a:spcPts val="1200"/>
              </a:spcAft>
            </a:pPr>
            <a:r>
              <a:rPr lang="en-US" sz="4000" b="1" dirty="0">
                <a:latin typeface="Georgia Pro" panose="02040502050405020303" pitchFamily="18" charset="0"/>
              </a:rPr>
              <a:t>Non-Prepaid Charge Distribution Report (NPC)</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with medium confidence">
            <a:extLst>
              <a:ext uri="{FF2B5EF4-FFF2-40B4-BE49-F238E27FC236}">
                <a16:creationId xmlns:a16="http://schemas.microsoft.com/office/drawing/2014/main" id="{AE39F94A-783B-4942-945D-1228D3395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099" y="5814676"/>
            <a:ext cx="940526" cy="914400"/>
          </a:xfrm>
          <a:prstGeom prst="rect">
            <a:avLst/>
          </a:prstGeom>
        </p:spPr>
      </p:pic>
      <p:pic>
        <p:nvPicPr>
          <p:cNvPr id="10" name="Content Placeholder 9">
            <a:extLst>
              <a:ext uri="{FF2B5EF4-FFF2-40B4-BE49-F238E27FC236}">
                <a16:creationId xmlns:a16="http://schemas.microsoft.com/office/drawing/2014/main" id="{BF62C098-3894-7508-F8E2-D090A577F2B9}"/>
              </a:ext>
            </a:extLst>
          </p:cNvPr>
          <p:cNvPicPr>
            <a:picLocks noGrp="1" noChangeAspect="1"/>
          </p:cNvPicPr>
          <p:nvPr>
            <p:ph idx="1"/>
          </p:nvPr>
        </p:nvPicPr>
        <p:blipFill rotWithShape="1">
          <a:blip r:embed="rId4"/>
          <a:srcRect l="6514" r="9499"/>
          <a:stretch/>
        </p:blipFill>
        <p:spPr>
          <a:xfrm>
            <a:off x="1390299" y="2425700"/>
            <a:ext cx="6017327" cy="3609975"/>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704860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4D1113-6BB4-4E4E-810A-CB88D0047859}"/>
              </a:ext>
            </a:extLst>
          </p:cNvPr>
          <p:cNvSpPr>
            <a:spLocks noGrp="1"/>
          </p:cNvSpPr>
          <p:nvPr>
            <p:ph type="title"/>
          </p:nvPr>
        </p:nvSpPr>
        <p:spPr>
          <a:xfrm>
            <a:off x="606478" y="618425"/>
            <a:ext cx="6927525" cy="1188950"/>
          </a:xfrm>
        </p:spPr>
        <p:txBody>
          <a:bodyPr anchor="b">
            <a:normAutofit fontScale="90000"/>
          </a:bodyPr>
          <a:lstStyle/>
          <a:p>
            <a:pPr>
              <a:spcAft>
                <a:spcPts val="1200"/>
              </a:spcAft>
            </a:pPr>
            <a:r>
              <a:rPr lang="en-US" sz="4000" b="1" dirty="0">
                <a:latin typeface="Georgia Pro" panose="02040502050405020303" pitchFamily="18" charset="0"/>
              </a:rPr>
              <a:t>Prepaid Wireless Distribution Report (PWF)</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with medium confidence">
            <a:extLst>
              <a:ext uri="{FF2B5EF4-FFF2-40B4-BE49-F238E27FC236}">
                <a16:creationId xmlns:a16="http://schemas.microsoft.com/office/drawing/2014/main" id="{AE39F94A-783B-4942-945D-1228D3395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099" y="5814676"/>
            <a:ext cx="940526" cy="914400"/>
          </a:xfrm>
          <a:prstGeom prst="rect">
            <a:avLst/>
          </a:prstGeom>
        </p:spPr>
      </p:pic>
      <p:pic>
        <p:nvPicPr>
          <p:cNvPr id="14" name="Content Placeholder 13">
            <a:extLst>
              <a:ext uri="{FF2B5EF4-FFF2-40B4-BE49-F238E27FC236}">
                <a16:creationId xmlns:a16="http://schemas.microsoft.com/office/drawing/2014/main" id="{2CAFB21A-CEF1-BEAD-6A50-2B900D76F64B}"/>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8819" r="14495"/>
          <a:stretch/>
        </p:blipFill>
        <p:spPr>
          <a:xfrm>
            <a:off x="1607962" y="2425800"/>
            <a:ext cx="5626046" cy="3793689"/>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288161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4D1113-6BB4-4E4E-810A-CB88D0047859}"/>
              </a:ext>
            </a:extLst>
          </p:cNvPr>
          <p:cNvSpPr>
            <a:spLocks noGrp="1"/>
          </p:cNvSpPr>
          <p:nvPr>
            <p:ph type="title"/>
          </p:nvPr>
        </p:nvSpPr>
        <p:spPr>
          <a:xfrm>
            <a:off x="606478" y="618425"/>
            <a:ext cx="6927525" cy="1188950"/>
          </a:xfrm>
        </p:spPr>
        <p:txBody>
          <a:bodyPr anchor="b">
            <a:noAutofit/>
          </a:bodyPr>
          <a:lstStyle/>
          <a:p>
            <a:pPr>
              <a:spcAft>
                <a:spcPts val="1200"/>
              </a:spcAft>
            </a:pPr>
            <a:r>
              <a:rPr lang="en-US" sz="2800" b="1" dirty="0">
                <a:latin typeface="Georgia Pro" panose="02040502050405020303" pitchFamily="18" charset="0"/>
              </a:rPr>
              <a:t>Detailed Distribution Report by County </a:t>
            </a:r>
            <a:r>
              <a:rPr lang="en-US" sz="2800" dirty="0">
                <a:latin typeface="Georgia Pro" panose="02040502050405020303" pitchFamily="18" charset="0"/>
              </a:rPr>
              <a:t>–</a:t>
            </a:r>
            <a:r>
              <a:rPr lang="en-US" sz="2800" b="1" dirty="0">
                <a:latin typeface="Georgia Pro" panose="02040502050405020303" pitchFamily="18" charset="0"/>
              </a:rPr>
              <a:t> </a:t>
            </a:r>
            <a:r>
              <a:rPr lang="en-US" sz="2800" dirty="0">
                <a:solidFill>
                  <a:srgbClr val="FF0000"/>
                </a:solidFill>
                <a:latin typeface="Georgia Pro" panose="02040502050405020303" pitchFamily="18" charset="0"/>
              </a:rPr>
              <a:t>These reports are confidential and not publicly available.</a:t>
            </a:r>
            <a:endParaRPr lang="en-US" sz="2800" b="1" dirty="0">
              <a:latin typeface="Georgia Pro" panose="02040502050405020303" pitchFamily="18" charset="0"/>
            </a:endParaRP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with medium confidence">
            <a:extLst>
              <a:ext uri="{FF2B5EF4-FFF2-40B4-BE49-F238E27FC236}">
                <a16:creationId xmlns:a16="http://schemas.microsoft.com/office/drawing/2014/main" id="{AE39F94A-783B-4942-945D-1228D3395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099" y="5814676"/>
            <a:ext cx="940526" cy="914400"/>
          </a:xfrm>
          <a:prstGeom prst="rect">
            <a:avLst/>
          </a:prstGeom>
        </p:spPr>
      </p:pic>
      <p:pic>
        <p:nvPicPr>
          <p:cNvPr id="16" name="Picture 15">
            <a:extLst>
              <a:ext uri="{FF2B5EF4-FFF2-40B4-BE49-F238E27FC236}">
                <a16:creationId xmlns:a16="http://schemas.microsoft.com/office/drawing/2014/main" id="{3A2BFA2C-5315-0688-3B58-9DB34CDB1D8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85294" y="2425800"/>
            <a:ext cx="5486400" cy="3567558"/>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692056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6D25-368A-46E7-8736-94FF5FD3CC08}"/>
              </a:ext>
            </a:extLst>
          </p:cNvPr>
          <p:cNvSpPr>
            <a:spLocks noGrp="1"/>
          </p:cNvSpPr>
          <p:nvPr>
            <p:ph type="title"/>
          </p:nvPr>
        </p:nvSpPr>
        <p:spPr>
          <a:xfrm>
            <a:off x="2255520" y="629268"/>
            <a:ext cx="6408420" cy="1286160"/>
          </a:xfrm>
        </p:spPr>
        <p:txBody>
          <a:bodyPr vert="horz" lIns="91440" tIns="45720" rIns="91440" bIns="45720" rtlCol="0" anchor="b">
            <a:normAutofit/>
          </a:bodyPr>
          <a:lstStyle/>
          <a:p>
            <a:r>
              <a:rPr lang="en-US" sz="2000" b="1" dirty="0">
                <a:effectLst/>
                <a:latin typeface="Georgia Pro" panose="02040502050405020303" pitchFamily="18" charset="0"/>
                <a:ea typeface="Times New Roman" panose="02020603050405020304" pitchFamily="18" charset="0"/>
              </a:rPr>
              <a:t>Georgia Law on Certification of 9-1-1 Expenditures</a:t>
            </a:r>
            <a:endParaRPr lang="en-US" sz="2000" b="1" i="1" dirty="0">
              <a:latin typeface="Georgia Pro" panose="02040502050405020303" pitchFamily="18" charset="0"/>
            </a:endParaRPr>
          </a:p>
        </p:txBody>
      </p:sp>
      <p:sp>
        <p:nvSpPr>
          <p:cNvPr id="6" name="TextBox 5">
            <a:extLst>
              <a:ext uri="{FF2B5EF4-FFF2-40B4-BE49-F238E27FC236}">
                <a16:creationId xmlns:a16="http://schemas.microsoft.com/office/drawing/2014/main" id="{878893C4-0C74-4D7A-AB0D-E65B1765C10A}"/>
              </a:ext>
            </a:extLst>
          </p:cNvPr>
          <p:cNvSpPr txBox="1"/>
          <p:nvPr/>
        </p:nvSpPr>
        <p:spPr>
          <a:xfrm>
            <a:off x="2255521" y="2438400"/>
            <a:ext cx="6408420" cy="3785419"/>
          </a:xfrm>
          <a:prstGeom prst="rect">
            <a:avLst/>
          </a:prstGeom>
        </p:spPr>
        <p:txBody>
          <a:bodyPr vert="horz" lIns="91440" tIns="45720" rIns="91440" bIns="45720" rtlCol="0">
            <a:noAutofit/>
          </a:bodyPr>
          <a:lstStyle/>
          <a:p>
            <a:pPr marL="285750" marR="0" indent="-285750">
              <a:lnSpc>
                <a:spcPct val="70000"/>
              </a:lnSpc>
              <a:spcBef>
                <a:spcPts val="0"/>
              </a:spcBef>
              <a:spcAft>
                <a:spcPts val="600"/>
              </a:spcAft>
              <a:buFont typeface="Arial" panose="020B0604020202020204" pitchFamily="34" charset="0"/>
              <a:buChar char="•"/>
            </a:pPr>
            <a:r>
              <a:rPr lang="en-US" sz="1300" b="1" dirty="0">
                <a:effectLst/>
                <a:latin typeface="Georgia Pro" panose="02040502050405020303" pitchFamily="18" charset="0"/>
                <a:ea typeface="Times New Roman" panose="02020603050405020304" pitchFamily="18" charset="0"/>
                <a:cs typeface="Arial" panose="020B0604020202020204" pitchFamily="34" charset="0"/>
              </a:rPr>
              <a:t>House Bill 470 (2005)</a:t>
            </a:r>
            <a:br>
              <a:rPr lang="en-US" sz="1300" b="1" dirty="0">
                <a:effectLst/>
                <a:latin typeface="Georgia Pro" panose="02040502050405020303" pitchFamily="18" charset="0"/>
                <a:ea typeface="Times New Roman" panose="02020603050405020304" pitchFamily="18" charset="0"/>
                <a:cs typeface="Arial" panose="020B0604020202020204" pitchFamily="34" charset="0"/>
              </a:rPr>
            </a:br>
            <a:r>
              <a:rPr lang="en-US" sz="1300" dirty="0">
                <a:effectLst/>
                <a:latin typeface="Georgia Pro" panose="02040502050405020303" pitchFamily="18" charset="0"/>
                <a:ea typeface="Times New Roman" panose="02020603050405020304" pitchFamily="18" charset="0"/>
                <a:cs typeface="Arial" panose="020B0604020202020204" pitchFamily="34" charset="0"/>
              </a:rPr>
              <a:t>Local governments collecting or expending any 9-1-1 charges or wireless enhanced charges must file an annual report of its collections and expenditures in conjunction with the annual audit required under O.C.G.A. 36-81-7</a:t>
            </a:r>
            <a:br>
              <a:rPr lang="en-US" sz="1300" dirty="0">
                <a:effectLst/>
                <a:latin typeface="Georgia Pro" panose="02040502050405020303" pitchFamily="18" charset="0"/>
                <a:ea typeface="Times New Roman" panose="02020603050405020304" pitchFamily="18" charset="0"/>
                <a:cs typeface="Arial" panose="020B0604020202020204" pitchFamily="34" charset="0"/>
              </a:rPr>
            </a:br>
            <a:br>
              <a:rPr lang="en-US" sz="1300" dirty="0">
                <a:effectLst/>
                <a:latin typeface="Georgia Pro" panose="02040502050405020303" pitchFamily="18" charset="0"/>
                <a:ea typeface="Times New Roman" panose="02020603050405020304" pitchFamily="18" charset="0"/>
                <a:cs typeface="Arial" panose="020B0604020202020204" pitchFamily="34" charset="0"/>
              </a:rPr>
            </a:br>
            <a:r>
              <a:rPr lang="en-US" sz="1300" dirty="0">
                <a:effectLst/>
                <a:latin typeface="Georgia Pro" panose="02040502050405020303" pitchFamily="18" charset="0"/>
                <a:ea typeface="Times New Roman" panose="02020603050405020304" pitchFamily="18" charset="0"/>
                <a:cs typeface="Arial" panose="020B0604020202020204" pitchFamily="34" charset="0"/>
              </a:rPr>
              <a:t>Requires certification by the recipient local government and by the local government auditor that funds were expended in compliance with the expenditure requirements</a:t>
            </a:r>
            <a:endParaRPr lang="en-US" sz="1300" b="1" dirty="0">
              <a:effectLst/>
              <a:latin typeface="Georgia Pro" panose="02040502050405020303" pitchFamily="18" charset="0"/>
              <a:ea typeface="Times New Roman" panose="02020603050405020304" pitchFamily="18" charset="0"/>
              <a:cs typeface="Times New Roman" panose="02020603050405020304" pitchFamily="18" charset="0"/>
            </a:endParaRPr>
          </a:p>
          <a:p>
            <a:pPr marL="0" marR="0" indent="0">
              <a:lnSpc>
                <a:spcPct val="70000"/>
              </a:lnSpc>
              <a:spcBef>
                <a:spcPts val="0"/>
              </a:spcBef>
              <a:spcAft>
                <a:spcPts val="600"/>
              </a:spcAft>
              <a:buNone/>
            </a:pPr>
            <a:endParaRPr lang="en-US" sz="1300" dirty="0">
              <a:effectLst/>
              <a:latin typeface="Georgia Pro" panose="02040502050405020303" pitchFamily="18" charset="0"/>
              <a:ea typeface="Times New Roman" panose="02020603050405020304" pitchFamily="18" charset="0"/>
              <a:cs typeface="Arial" panose="020B0604020202020204" pitchFamily="34" charset="0"/>
            </a:endParaRPr>
          </a:p>
          <a:p>
            <a:pPr marL="285750" marR="0" indent="-285750">
              <a:lnSpc>
                <a:spcPct val="70000"/>
              </a:lnSpc>
              <a:spcBef>
                <a:spcPts val="0"/>
              </a:spcBef>
              <a:spcAft>
                <a:spcPts val="600"/>
              </a:spcAft>
              <a:buFont typeface="Arial" panose="020B0604020202020204" pitchFamily="34" charset="0"/>
              <a:buChar char="•"/>
            </a:pPr>
            <a:r>
              <a:rPr lang="en-US" sz="1300" b="1" dirty="0">
                <a:effectLst/>
                <a:latin typeface="Georgia Pro" panose="02040502050405020303" pitchFamily="18" charset="0"/>
                <a:ea typeface="Times New Roman" panose="02020603050405020304" pitchFamily="18" charset="0"/>
                <a:cs typeface="Arial" panose="020B0604020202020204" pitchFamily="34" charset="0"/>
              </a:rPr>
              <a:t>House Bill 280</a:t>
            </a:r>
            <a:r>
              <a:rPr lang="en-US" sz="1300" b="1" dirty="0">
                <a:latin typeface="Georgia Pro" panose="02040502050405020303" pitchFamily="18" charset="0"/>
                <a:ea typeface="Times New Roman" panose="02020603050405020304" pitchFamily="18" charset="0"/>
                <a:cs typeface="Arial" panose="020B0604020202020204" pitchFamily="34" charset="0"/>
              </a:rPr>
              <a:t> (2011)</a:t>
            </a:r>
            <a:r>
              <a:rPr lang="en-US" sz="1300" dirty="0">
                <a:latin typeface="Georgia Pro" panose="02040502050405020303" pitchFamily="18" charset="0"/>
                <a:ea typeface="Times New Roman" panose="02020603050405020304" pitchFamily="18" charset="0"/>
                <a:cs typeface="Arial" panose="020B0604020202020204" pitchFamily="34" charset="0"/>
              </a:rPr>
              <a:t>: </a:t>
            </a:r>
            <a:r>
              <a:rPr lang="en-US" sz="1300" dirty="0">
                <a:effectLst/>
                <a:latin typeface="Georgia Pro" panose="02040502050405020303" pitchFamily="18" charset="0"/>
                <a:ea typeface="Times New Roman" panose="02020603050405020304" pitchFamily="18" charset="0"/>
                <a:cs typeface="Arial" panose="020B0604020202020204" pitchFamily="34" charset="0"/>
              </a:rPr>
              <a:t>Rewrote O.C.G.A. Section 46-5-134 that details the allowable uses of funds in the Emergency Telephone System Fund</a:t>
            </a:r>
            <a:br>
              <a:rPr lang="en-US" sz="1300" dirty="0">
                <a:effectLst/>
                <a:latin typeface="Georgia Pro" panose="02040502050405020303" pitchFamily="18" charset="0"/>
                <a:ea typeface="Times New Roman" panose="02020603050405020304" pitchFamily="18" charset="0"/>
                <a:cs typeface="Arial" panose="020B0604020202020204" pitchFamily="34" charset="0"/>
              </a:rPr>
            </a:br>
            <a:endParaRPr lang="en-US" sz="1300" dirty="0">
              <a:effectLst/>
              <a:latin typeface="Georgia Pro" panose="02040502050405020303" pitchFamily="18" charset="0"/>
              <a:ea typeface="Times New Roman" panose="02020603050405020304" pitchFamily="18" charset="0"/>
              <a:cs typeface="Arial" panose="020B0604020202020204" pitchFamily="34" charset="0"/>
            </a:endParaRPr>
          </a:p>
          <a:p>
            <a:pPr marL="285750" marR="0" indent="-285750">
              <a:lnSpc>
                <a:spcPct val="70000"/>
              </a:lnSpc>
              <a:spcBef>
                <a:spcPts val="0"/>
              </a:spcBef>
              <a:spcAft>
                <a:spcPts val="600"/>
              </a:spcAft>
              <a:buFont typeface="Arial" panose="020B0604020202020204" pitchFamily="34" charset="0"/>
              <a:buChar char="•"/>
            </a:pPr>
            <a:r>
              <a:rPr lang="en-US" sz="1300" b="1" dirty="0">
                <a:effectLst/>
                <a:latin typeface="Georgia Pro" panose="02040502050405020303" pitchFamily="18" charset="0"/>
                <a:ea typeface="Times New Roman" panose="02020603050405020304" pitchFamily="18" charset="0"/>
                <a:cs typeface="Arial" panose="020B0604020202020204" pitchFamily="34" charset="0"/>
              </a:rPr>
              <a:t>Senate Bill 156 (2011)</a:t>
            </a:r>
            <a:r>
              <a:rPr lang="en-US" sz="1300" dirty="0">
                <a:effectLst/>
                <a:latin typeface="Georgia Pro" panose="02040502050405020303" pitchFamily="18" charset="0"/>
                <a:ea typeface="Times New Roman" panose="02020603050405020304" pitchFamily="18" charset="0"/>
                <a:cs typeface="Arial" panose="020B0604020202020204" pitchFamily="34" charset="0"/>
              </a:rPr>
              <a:t>: Modified the reporting requirements of 9-1-1 funds</a:t>
            </a:r>
          </a:p>
          <a:p>
            <a:pPr marL="633413" marR="0" indent="-171450">
              <a:lnSpc>
                <a:spcPct val="70000"/>
              </a:lnSpc>
              <a:spcBef>
                <a:spcPts val="0"/>
              </a:spcBef>
              <a:spcAft>
                <a:spcPts val="600"/>
              </a:spcAft>
              <a:buFont typeface="Arial" panose="020B0604020202020204" pitchFamily="34" charset="0"/>
              <a:buChar char="•"/>
            </a:pPr>
            <a:r>
              <a:rPr lang="en-US" sz="1300" dirty="0">
                <a:latin typeface="Georgia Pro" panose="02040502050405020303" pitchFamily="18" charset="0"/>
                <a:ea typeface="Times New Roman" panose="02020603050405020304" pitchFamily="18" charset="0"/>
                <a:cs typeface="Arial" panose="020B0604020202020204" pitchFamily="34" charset="0"/>
              </a:rPr>
              <a:t>C</a:t>
            </a:r>
            <a:r>
              <a:rPr lang="en-US" sz="1300" dirty="0">
                <a:effectLst/>
                <a:latin typeface="Georgia Pro" panose="02040502050405020303" pitchFamily="18" charset="0"/>
                <a:ea typeface="Times New Roman" panose="02020603050405020304" pitchFamily="18" charset="0"/>
                <a:cs typeface="Arial" panose="020B0604020202020204" pitchFamily="34" charset="0"/>
              </a:rPr>
              <a:t>ertification of 9-1-1 Expenditures should be submitted with the annual audit report submitted to the Department of Audits and Accounts in accordance with O.C.G.A. Section 36-81-7</a:t>
            </a:r>
          </a:p>
          <a:p>
            <a:pPr marL="633413" marR="0" indent="-171450">
              <a:lnSpc>
                <a:spcPct val="70000"/>
              </a:lnSpc>
              <a:spcBef>
                <a:spcPts val="0"/>
              </a:spcBef>
              <a:spcAft>
                <a:spcPts val="600"/>
              </a:spcAft>
              <a:buFont typeface="Arial" panose="020B0604020202020204" pitchFamily="34" charset="0"/>
              <a:buChar char="•"/>
            </a:pPr>
            <a:r>
              <a:rPr lang="en-US" sz="1300" dirty="0">
                <a:effectLst/>
                <a:latin typeface="Georgia Pro" panose="02040502050405020303" pitchFamily="18" charset="0"/>
                <a:ea typeface="Times New Roman" panose="02020603050405020304" pitchFamily="18" charset="0"/>
                <a:cs typeface="Arial" panose="020B0604020202020204" pitchFamily="34" charset="0"/>
              </a:rPr>
              <a:t>Requires local governments to document the amount of funds collected and expended from 9-1-1 charges and wireless enhanced 9-1-1 charges</a:t>
            </a:r>
          </a:p>
          <a:p>
            <a:pPr marL="633413" marR="0" indent="-171450">
              <a:lnSpc>
                <a:spcPct val="70000"/>
              </a:lnSpc>
              <a:spcBef>
                <a:spcPts val="0"/>
              </a:spcBef>
              <a:spcAft>
                <a:spcPts val="600"/>
              </a:spcAft>
              <a:buFont typeface="Arial" panose="020B0604020202020204" pitchFamily="34" charset="0"/>
              <a:buChar char="•"/>
            </a:pPr>
            <a:r>
              <a:rPr lang="en-US" sz="1300" dirty="0">
                <a:effectLst/>
                <a:latin typeface="Georgia Pro" panose="02040502050405020303" pitchFamily="18" charset="0"/>
                <a:ea typeface="Times New Roman" panose="02020603050405020304" pitchFamily="18" charset="0"/>
                <a:cs typeface="Arial" panose="020B0604020202020204" pitchFamily="34" charset="0"/>
              </a:rPr>
              <a:t>Reporting of the amounts of these charges is not required on the Certificate of 9-1-1 Expenditures submitted by the local government</a:t>
            </a:r>
          </a:p>
          <a:p>
            <a:pPr marL="633413" marR="0" indent="-171450">
              <a:lnSpc>
                <a:spcPct val="70000"/>
              </a:lnSpc>
              <a:spcBef>
                <a:spcPts val="0"/>
              </a:spcBef>
              <a:spcAft>
                <a:spcPts val="600"/>
              </a:spcAft>
              <a:buFont typeface="Arial" panose="020B0604020202020204" pitchFamily="34" charset="0"/>
              <a:buChar char="•"/>
            </a:pPr>
            <a:r>
              <a:rPr lang="en-US" sz="1300" dirty="0">
                <a:effectLst/>
                <a:latin typeface="Georgia Pro" panose="02040502050405020303" pitchFamily="18" charset="0"/>
                <a:ea typeface="Times New Roman" panose="02020603050405020304" pitchFamily="18" charset="0"/>
                <a:cs typeface="Arial" panose="020B0604020202020204" pitchFamily="34" charset="0"/>
              </a:rPr>
              <a:t>No requirement to submit local government auditor certification that </a:t>
            </a:r>
            <a:br>
              <a:rPr lang="en-US" sz="1300" dirty="0">
                <a:effectLst/>
                <a:latin typeface="Georgia Pro" panose="02040502050405020303" pitchFamily="18" charset="0"/>
                <a:ea typeface="Times New Roman" panose="02020603050405020304" pitchFamily="18" charset="0"/>
                <a:cs typeface="Arial" panose="020B0604020202020204" pitchFamily="34" charset="0"/>
              </a:rPr>
            </a:br>
            <a:r>
              <a:rPr lang="en-US" sz="1300" dirty="0">
                <a:effectLst/>
                <a:latin typeface="Georgia Pro" panose="02040502050405020303" pitchFamily="18" charset="0"/>
                <a:ea typeface="Times New Roman" panose="02020603050405020304" pitchFamily="18" charset="0"/>
                <a:cs typeface="Arial" panose="020B0604020202020204" pitchFamily="34" charset="0"/>
              </a:rPr>
              <a:t>funds were expended in compliance with the expenditure requirements</a:t>
            </a:r>
            <a:endParaRPr lang="en-US" sz="1300" dirty="0">
              <a:latin typeface="Georgia Pro" panose="02040502050405020303" pitchFamily="18" charset="0"/>
              <a:ea typeface="Times New Roman" panose="02020603050405020304" pitchFamily="18" charset="0"/>
              <a:cs typeface="Arial" panose="020B0604020202020204" pitchFamily="34" charset="0"/>
            </a:endParaRPr>
          </a:p>
        </p:txBody>
      </p:sp>
      <p:cxnSp>
        <p:nvCxnSpPr>
          <p:cNvPr id="29" name="Straight Connector 2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descr="Logo, company name&#10;&#10;Description automatically generated">
            <a:extLst>
              <a:ext uri="{FF2B5EF4-FFF2-40B4-BE49-F238E27FC236}">
                <a16:creationId xmlns:a16="http://schemas.microsoft.com/office/drawing/2014/main" id="{12393F64-EDCA-FDB1-7009-74EF9969D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50" y="1162617"/>
            <a:ext cx="1905000" cy="1905000"/>
          </a:xfrm>
          <a:prstGeom prst="rect">
            <a:avLst/>
          </a:prstGeom>
        </p:spPr>
      </p:pic>
      <p:sp>
        <p:nvSpPr>
          <p:cNvPr id="13" name="Title 1">
            <a:extLst>
              <a:ext uri="{FF2B5EF4-FFF2-40B4-BE49-F238E27FC236}">
                <a16:creationId xmlns:a16="http://schemas.microsoft.com/office/drawing/2014/main" id="{6D1CAA97-097D-1833-53B5-EBC4067DF118}"/>
              </a:ext>
            </a:extLst>
          </p:cNvPr>
          <p:cNvSpPr txBox="1">
            <a:spLocks/>
          </p:cNvSpPr>
          <p:nvPr/>
        </p:nvSpPr>
        <p:spPr>
          <a:xfrm>
            <a:off x="220695" y="2730389"/>
            <a:ext cx="1798320" cy="5353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Georgia Pro" panose="02040502050405020303" pitchFamily="18" charset="0"/>
                <a:ea typeface="Times New Roman" panose="02020603050405020304" pitchFamily="18" charset="0"/>
                <a:hlinkClick r:id="rId4"/>
              </a:rPr>
              <a:t>https://www.audits2.ga.gov/</a:t>
            </a:r>
            <a:endParaRPr lang="en-US" sz="1400" i="1" dirty="0">
              <a:latin typeface="Georgia Pro" panose="02040502050405020303" pitchFamily="18" charset="0"/>
            </a:endParaRPr>
          </a:p>
        </p:txBody>
      </p:sp>
      <p:sp>
        <p:nvSpPr>
          <p:cNvPr id="8" name="Rectangle 7">
            <a:extLst>
              <a:ext uri="{FF2B5EF4-FFF2-40B4-BE49-F238E27FC236}">
                <a16:creationId xmlns:a16="http://schemas.microsoft.com/office/drawing/2014/main" id="{6C8C7D1B-3985-77FB-22F3-69844D9779A4}"/>
              </a:ext>
            </a:extLst>
          </p:cNvPr>
          <p:cNvSpPr/>
          <p:nvPr/>
        </p:nvSpPr>
        <p:spPr>
          <a:xfrm>
            <a:off x="115747" y="6551271"/>
            <a:ext cx="1922059" cy="257198"/>
          </a:xfrm>
          <a:prstGeom prst="rect">
            <a:avLst/>
          </a:prstGeom>
          <a:solidFill>
            <a:srgbClr val="C89546"/>
          </a:solidFill>
          <a:ln>
            <a:solidFill>
              <a:srgbClr val="C895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3F1884-F7A7-6A69-7843-16840A4E62A4}"/>
              </a:ext>
            </a:extLst>
          </p:cNvPr>
          <p:cNvSpPr/>
          <p:nvPr/>
        </p:nvSpPr>
        <p:spPr>
          <a:xfrm>
            <a:off x="27897" y="49531"/>
            <a:ext cx="4172628" cy="408624"/>
          </a:xfrm>
          <a:prstGeom prst="rect">
            <a:avLst/>
          </a:prstGeom>
          <a:solidFill>
            <a:srgbClr val="003E7E"/>
          </a:solidFill>
          <a:ln>
            <a:solidFill>
              <a:srgbClr val="003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82535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F51071-DBC2-4AC7-AFA5-C768106C2017}"/>
              </a:ext>
            </a:extLst>
          </p:cNvPr>
          <p:cNvSpPr>
            <a:spLocks noGrp="1"/>
          </p:cNvSpPr>
          <p:nvPr>
            <p:ph type="title"/>
          </p:nvPr>
        </p:nvSpPr>
        <p:spPr>
          <a:xfrm>
            <a:off x="483798" y="525982"/>
            <a:ext cx="3212237" cy="1200361"/>
          </a:xfrm>
        </p:spPr>
        <p:txBody>
          <a:bodyPr vert="horz" lIns="91440" tIns="45720" rIns="91440" bIns="45720" rtlCol="0" anchor="b">
            <a:normAutofit/>
          </a:bodyPr>
          <a:lstStyle/>
          <a:p>
            <a:pPr lvl="1" algn="l" rtl="0">
              <a:lnSpc>
                <a:spcPct val="90000"/>
              </a:lnSpc>
              <a:spcBef>
                <a:spcPct val="0"/>
              </a:spcBef>
              <a:spcAft>
                <a:spcPts val="600"/>
              </a:spcAft>
            </a:pPr>
            <a:r>
              <a:rPr lang="en-US" sz="2900" kern="1200" dirty="0">
                <a:solidFill>
                  <a:schemeClr val="tx1"/>
                </a:solidFill>
                <a:latin typeface="Georgia Pro" panose="02040502050405020303" pitchFamily="18" charset="0"/>
                <a:ea typeface="+mj-ea"/>
                <a:cs typeface="+mj-cs"/>
              </a:rPr>
              <a:t>Uniform Chart of Accounts</a:t>
            </a:r>
            <a:endParaRPr lang="en-US" sz="2900" i="0" u="none" strike="noStrike" kern="1200" baseline="0" dirty="0">
              <a:solidFill>
                <a:schemeClr val="tx1"/>
              </a:solidFill>
              <a:latin typeface="Georgia Pro" panose="02040502050405020303" pitchFamily="18" charset="0"/>
              <a:ea typeface="+mj-ea"/>
              <a:cs typeface="+mj-cs"/>
            </a:endParaRPr>
          </a:p>
        </p:txBody>
      </p:sp>
      <p:sp>
        <p:nvSpPr>
          <p:cNvPr id="15" name="Rectangle 1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52C3D9B-958E-27D2-36E0-02EE5C501F45}"/>
              </a:ext>
            </a:extLst>
          </p:cNvPr>
          <p:cNvSpPr txBox="1">
            <a:spLocks/>
          </p:cNvSpPr>
          <p:nvPr/>
        </p:nvSpPr>
        <p:spPr>
          <a:xfrm>
            <a:off x="483799" y="2031101"/>
            <a:ext cx="3212238" cy="23647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indent="-228600" defTabSz="914400">
              <a:lnSpc>
                <a:spcPct val="90000"/>
              </a:lnSpc>
              <a:spcBef>
                <a:spcPct val="0"/>
              </a:spcBef>
              <a:spcAft>
                <a:spcPts val="600"/>
              </a:spcAft>
              <a:buFont typeface="Arial" panose="020B0604020202020204" pitchFamily="34" charset="0"/>
              <a:buChar char="•"/>
            </a:pPr>
            <a:endParaRPr lang="en-US" sz="1600" dirty="0">
              <a:latin typeface="Georgia Pro" panose="02040502050405020303" pitchFamily="18" charset="0"/>
            </a:endParaRPr>
          </a:p>
          <a:p>
            <a:pPr marL="285750" lvl="1" indent="-228600" defTabSz="914400">
              <a:lnSpc>
                <a:spcPct val="90000"/>
              </a:lnSpc>
              <a:spcBef>
                <a:spcPct val="0"/>
              </a:spcBef>
              <a:spcAft>
                <a:spcPts val="600"/>
              </a:spcAft>
              <a:buFont typeface="Arial" panose="020B0604020202020204" pitchFamily="34" charset="0"/>
              <a:buChar char="•"/>
            </a:pPr>
            <a:r>
              <a:rPr lang="en-US" sz="1600" dirty="0">
                <a:latin typeface="Georgia Pro" panose="02040502050405020303" pitchFamily="18" charset="0"/>
              </a:rPr>
              <a:t>Code 3800: E-911</a:t>
            </a:r>
          </a:p>
          <a:p>
            <a:pPr marL="742950" lvl="2" indent="-228600" defTabSz="914400">
              <a:lnSpc>
                <a:spcPct val="90000"/>
              </a:lnSpc>
              <a:spcBef>
                <a:spcPct val="0"/>
              </a:spcBef>
              <a:spcAft>
                <a:spcPts val="600"/>
              </a:spcAft>
              <a:buFont typeface="Arial" panose="020B0604020202020204" pitchFamily="34" charset="0"/>
              <a:buChar char="•"/>
            </a:pPr>
            <a:r>
              <a:rPr lang="en-US" sz="1600" dirty="0">
                <a:latin typeface="Georgia Pro" panose="02040502050405020303" pitchFamily="18" charset="0"/>
              </a:rPr>
              <a:t>3810: E-911 Emergency Dispatch</a:t>
            </a:r>
          </a:p>
          <a:p>
            <a:pPr marL="742950" lvl="2" indent="-228600" defTabSz="914400">
              <a:lnSpc>
                <a:spcPct val="90000"/>
              </a:lnSpc>
              <a:spcBef>
                <a:spcPct val="0"/>
              </a:spcBef>
              <a:spcAft>
                <a:spcPts val="600"/>
              </a:spcAft>
              <a:buFont typeface="Arial" panose="020B0604020202020204" pitchFamily="34" charset="0"/>
              <a:buChar char="•"/>
            </a:pPr>
            <a:r>
              <a:rPr lang="en-US" sz="1600" dirty="0">
                <a:latin typeface="Georgia Pro" panose="02040502050405020303" pitchFamily="18" charset="0"/>
              </a:rPr>
              <a:t>3820: E-911 Non-Emergency Dispatch</a:t>
            </a:r>
          </a:p>
          <a:p>
            <a:pPr marL="285750" lvl="1" indent="-228600" defTabSz="914400">
              <a:lnSpc>
                <a:spcPct val="90000"/>
              </a:lnSpc>
              <a:spcBef>
                <a:spcPct val="0"/>
              </a:spcBef>
              <a:spcAft>
                <a:spcPts val="600"/>
              </a:spcAft>
              <a:buFont typeface="Arial" panose="020B0604020202020204" pitchFamily="34" charset="0"/>
              <a:buChar char="•"/>
            </a:pPr>
            <a:r>
              <a:rPr lang="en-US" sz="1600" dirty="0">
                <a:latin typeface="Georgia Pro" panose="02040502050405020303" pitchFamily="18" charset="0"/>
              </a:rPr>
              <a:t>Fund 215: </a:t>
            </a:r>
            <a:r>
              <a:rPr lang="en-US" sz="1600" dirty="0">
                <a:effectLst/>
                <a:latin typeface="Georgia Pro" panose="02040502050405020303" pitchFamily="18" charset="0"/>
              </a:rPr>
              <a:t>Emergency 911 Telephone Fund</a:t>
            </a:r>
            <a:endParaRPr lang="en-US" sz="1600" dirty="0">
              <a:latin typeface="Georgia Pro" panose="02040502050405020303" pitchFamily="18" charset="0"/>
            </a:endParaRPr>
          </a:p>
          <a:p>
            <a:pPr marL="0" lvl="1" indent="-228600" defTabSz="914400">
              <a:lnSpc>
                <a:spcPct val="90000"/>
              </a:lnSpc>
              <a:spcBef>
                <a:spcPct val="0"/>
              </a:spcBef>
              <a:spcAft>
                <a:spcPts val="600"/>
              </a:spcAft>
              <a:buFont typeface="Arial" panose="020B0604020202020204" pitchFamily="34" charset="0"/>
              <a:buChar char="•"/>
            </a:pPr>
            <a:endParaRPr lang="en-US" sz="1600" dirty="0">
              <a:latin typeface="Georgia Pro" panose="02040502050405020303" pitchFamily="18" charset="0"/>
            </a:endParaRPr>
          </a:p>
        </p:txBody>
      </p:sp>
      <p:sp>
        <p:nvSpPr>
          <p:cNvPr id="17" name="Rectangle 1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1965"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6109"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5FCFE485-75D7-5755-23FF-F1B0FE57A8FF}"/>
              </a:ext>
            </a:extLst>
          </p:cNvPr>
          <p:cNvGrpSpPr/>
          <p:nvPr/>
        </p:nvGrpSpPr>
        <p:grpSpPr>
          <a:xfrm>
            <a:off x="4490803" y="2655569"/>
            <a:ext cx="4221014" cy="1313991"/>
            <a:chOff x="627045" y="3320049"/>
            <a:chExt cx="7886699" cy="2455110"/>
          </a:xfrm>
          <a:effectLst>
            <a:outerShdw blurRad="50800" dist="38100" dir="2700000" algn="tl" rotWithShape="0">
              <a:prstClr val="black">
                <a:alpha val="40000"/>
              </a:prstClr>
            </a:outerShdw>
          </a:effectLst>
        </p:grpSpPr>
        <p:pic>
          <p:nvPicPr>
            <p:cNvPr id="4" name="Picture 3">
              <a:extLst>
                <a:ext uri="{FF2B5EF4-FFF2-40B4-BE49-F238E27FC236}">
                  <a16:creationId xmlns:a16="http://schemas.microsoft.com/office/drawing/2014/main" id="{5929FCAB-933B-733F-797B-24F77AD1604A}"/>
                </a:ext>
              </a:extLst>
            </p:cNvPr>
            <p:cNvPicPr>
              <a:picLocks noChangeAspect="1"/>
            </p:cNvPicPr>
            <p:nvPr/>
          </p:nvPicPr>
          <p:blipFill rotWithShape="1">
            <a:blip r:embed="rId4"/>
            <a:srcRect b="34148"/>
            <a:stretch/>
          </p:blipFill>
          <p:spPr>
            <a:xfrm>
              <a:off x="627045" y="3320049"/>
              <a:ext cx="7886699" cy="2455110"/>
            </a:xfrm>
            <a:prstGeom prst="rect">
              <a:avLst/>
            </a:prstGeom>
          </p:spPr>
        </p:pic>
        <p:sp>
          <p:nvSpPr>
            <p:cNvPr id="3" name="Rectangle 2">
              <a:extLst>
                <a:ext uri="{FF2B5EF4-FFF2-40B4-BE49-F238E27FC236}">
                  <a16:creationId xmlns:a16="http://schemas.microsoft.com/office/drawing/2014/main" id="{13181C35-D0B6-0EBC-B79E-DE5C9FAA347E}"/>
                </a:ext>
              </a:extLst>
            </p:cNvPr>
            <p:cNvSpPr/>
            <p:nvPr/>
          </p:nvSpPr>
          <p:spPr>
            <a:xfrm>
              <a:off x="740229" y="4110450"/>
              <a:ext cx="653142" cy="2090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A97780D-561F-E503-DB69-5F2E9B99FC54}"/>
                </a:ext>
              </a:extLst>
            </p:cNvPr>
            <p:cNvSpPr/>
            <p:nvPr/>
          </p:nvSpPr>
          <p:spPr>
            <a:xfrm>
              <a:off x="1290297" y="4319455"/>
              <a:ext cx="288472" cy="2090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255962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74D1113-6BB4-4E4E-810A-CB88D0047859}"/>
              </a:ext>
            </a:extLst>
          </p:cNvPr>
          <p:cNvSpPr>
            <a:spLocks noGrp="1"/>
          </p:cNvSpPr>
          <p:nvPr>
            <p:ph type="title"/>
          </p:nvPr>
        </p:nvSpPr>
        <p:spPr>
          <a:xfrm>
            <a:off x="628650" y="365125"/>
            <a:ext cx="7886700" cy="1325563"/>
          </a:xfrm>
        </p:spPr>
        <p:txBody>
          <a:bodyPr>
            <a:noAutofit/>
          </a:bodyPr>
          <a:lstStyle/>
          <a:p>
            <a:r>
              <a:rPr lang="en-US" sz="3200" b="1" dirty="0">
                <a:latin typeface="Georgia Pro" panose="02040502050405020303" pitchFamily="18" charset="0"/>
              </a:rPr>
              <a:t>Georgia Emergency Telephone Number 9-1-1 Service Act of 1977</a:t>
            </a:r>
          </a:p>
        </p:txBody>
      </p:sp>
      <p:sp>
        <p:nvSpPr>
          <p:cNvPr id="27" name="Arc 2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4CBA70E-3D65-4AEF-B190-56ADB75D325A}"/>
              </a:ext>
            </a:extLst>
          </p:cNvPr>
          <p:cNvSpPr>
            <a:spLocks noGrp="1"/>
          </p:cNvSpPr>
          <p:nvPr>
            <p:ph idx="1"/>
          </p:nvPr>
        </p:nvSpPr>
        <p:spPr>
          <a:xfrm>
            <a:off x="628650" y="1825625"/>
            <a:ext cx="7886700" cy="4351338"/>
          </a:xfrm>
        </p:spPr>
        <p:txBody>
          <a:bodyPr>
            <a:noAutofit/>
          </a:bodyPr>
          <a:lstStyle/>
          <a:p>
            <a:pPr marL="0" marR="0" indent="0">
              <a:spcBef>
                <a:spcPts val="600"/>
              </a:spcBef>
              <a:buNone/>
            </a:pPr>
            <a:r>
              <a:rPr lang="en-US" sz="1500" b="1" dirty="0">
                <a:effectLst/>
                <a:latin typeface="Georgia Pro" panose="02040502050405020303" pitchFamily="18" charset="0"/>
                <a:ea typeface="Calibri" panose="020F0502020204030204" pitchFamily="34" charset="0"/>
              </a:rPr>
              <a:t>46-5-120</a:t>
            </a:r>
            <a:r>
              <a:rPr lang="en-US" sz="1500" dirty="0">
                <a:effectLst/>
                <a:latin typeface="Georgia Pro" panose="02040502050405020303" pitchFamily="18" charset="0"/>
                <a:ea typeface="Calibri" panose="020F0502020204030204" pitchFamily="34" charset="0"/>
              </a:rPr>
              <a:t>. Short title.</a:t>
            </a:r>
          </a:p>
          <a:p>
            <a:pPr marL="457200">
              <a:spcBef>
                <a:spcPts val="600"/>
              </a:spcBef>
            </a:pPr>
            <a:r>
              <a:rPr lang="en-US" sz="1500" dirty="0">
                <a:latin typeface="Georgia Pro" panose="02040502050405020303" pitchFamily="18" charset="0"/>
                <a:ea typeface="Calibri" panose="020F0502020204030204" pitchFamily="34" charset="0"/>
              </a:rPr>
              <a:t>Establishes the name of the Act</a:t>
            </a:r>
            <a:endParaRPr lang="en-US" sz="1500" dirty="0">
              <a:effectLst/>
              <a:latin typeface="Georgia Pro" panose="02040502050405020303" pitchFamily="18" charset="0"/>
              <a:ea typeface="Calibri" panose="020F0502020204030204" pitchFamily="34" charset="0"/>
            </a:endParaRPr>
          </a:p>
          <a:p>
            <a:pPr marL="0" marR="0" indent="0">
              <a:spcBef>
                <a:spcPts val="600"/>
              </a:spcBef>
              <a:buNone/>
            </a:pPr>
            <a:r>
              <a:rPr lang="en-US" sz="1500" dirty="0">
                <a:effectLst/>
                <a:latin typeface="Georgia Pro" panose="02040502050405020303" pitchFamily="18" charset="0"/>
                <a:ea typeface="Calibri" panose="020F0502020204030204" pitchFamily="34" charset="0"/>
              </a:rPr>
              <a:t> </a:t>
            </a:r>
          </a:p>
          <a:p>
            <a:pPr marL="0" marR="0" indent="0">
              <a:spcBef>
                <a:spcPts val="600"/>
              </a:spcBef>
              <a:buNone/>
            </a:pPr>
            <a:r>
              <a:rPr lang="en-US" sz="1500" b="1" dirty="0">
                <a:effectLst/>
                <a:latin typeface="Georgia Pro" panose="02040502050405020303" pitchFamily="18" charset="0"/>
                <a:ea typeface="Calibri" panose="020F0502020204030204" pitchFamily="34" charset="0"/>
              </a:rPr>
              <a:t>46-5-121</a:t>
            </a:r>
            <a:r>
              <a:rPr lang="en-US" sz="1500" dirty="0">
                <a:effectLst/>
                <a:latin typeface="Georgia Pro" panose="02040502050405020303" pitchFamily="18" charset="0"/>
                <a:ea typeface="Calibri" panose="020F0502020204030204" pitchFamily="34" charset="0"/>
              </a:rPr>
              <a:t>. Legislative intent.</a:t>
            </a:r>
          </a:p>
          <a:p>
            <a:pPr marL="457200">
              <a:spcBef>
                <a:spcPts val="600"/>
              </a:spcBef>
            </a:pPr>
            <a:r>
              <a:rPr lang="en-US" sz="1500" dirty="0">
                <a:effectLst/>
                <a:latin typeface="Georgia Pro" panose="02040502050405020303" pitchFamily="18" charset="0"/>
                <a:ea typeface="Calibri" panose="020F0502020204030204" pitchFamily="34" charset="0"/>
                <a:cs typeface="Times New Roman" panose="02020603050405020304" pitchFamily="18" charset="0"/>
              </a:rPr>
              <a:t>Designates 911 as the 3-digit emergency number</a:t>
            </a:r>
          </a:p>
          <a:p>
            <a:pPr marL="457200">
              <a:spcBef>
                <a:spcPts val="600"/>
              </a:spcBef>
            </a:pPr>
            <a:r>
              <a:rPr lang="en-US" sz="1500" dirty="0">
                <a:effectLst/>
                <a:latin typeface="Georgia Pro" panose="02040502050405020303" pitchFamily="18" charset="0"/>
                <a:ea typeface="Calibri" panose="020F0502020204030204" pitchFamily="34" charset="0"/>
                <a:cs typeface="Times New Roman" panose="02020603050405020304" pitchFamily="18" charset="0"/>
              </a:rPr>
              <a:t>Identifies land line and wireless phones as covered under this Act</a:t>
            </a:r>
            <a:endParaRPr lang="en-US" sz="1500" dirty="0">
              <a:latin typeface="Georgia Pro" panose="02040502050405020303" pitchFamily="18" charset="0"/>
              <a:ea typeface="Calibri" panose="020F0502020204030204" pitchFamily="34" charset="0"/>
              <a:cs typeface="Times New Roman" panose="02020603050405020304" pitchFamily="18" charset="0"/>
            </a:endParaRPr>
          </a:p>
          <a:p>
            <a:pPr marL="457200">
              <a:spcBef>
                <a:spcPts val="600"/>
              </a:spcBef>
            </a:pPr>
            <a:r>
              <a:rPr lang="en-US" sz="1500" dirty="0">
                <a:effectLst/>
                <a:latin typeface="Georgia Pro" panose="02040502050405020303" pitchFamily="18" charset="0"/>
                <a:ea typeface="Calibri" panose="020F0502020204030204" pitchFamily="34" charset="0"/>
                <a:cs typeface="Times New Roman" panose="02020603050405020304" pitchFamily="18" charset="0"/>
              </a:rPr>
              <a:t>Establishes that, as technology evolves, other types of 911 users fall under the act</a:t>
            </a:r>
            <a:endParaRPr lang="en-US" sz="1500" dirty="0">
              <a:latin typeface="Georgia Pro" panose="02040502050405020303" pitchFamily="18" charset="0"/>
              <a:ea typeface="Calibri" panose="020F0502020204030204" pitchFamily="34" charset="0"/>
              <a:cs typeface="Times New Roman" panose="02020603050405020304" pitchFamily="18" charset="0"/>
            </a:endParaRPr>
          </a:p>
          <a:p>
            <a:pPr marL="457200">
              <a:spcBef>
                <a:spcPts val="600"/>
              </a:spcBef>
            </a:pPr>
            <a:r>
              <a:rPr lang="en-US" sz="1500" dirty="0">
                <a:effectLst/>
                <a:latin typeface="Georgia Pro" panose="02040502050405020303" pitchFamily="18" charset="0"/>
                <a:ea typeface="Calibri" panose="020F0502020204030204" pitchFamily="34" charset="0"/>
                <a:cs typeface="Times New Roman" panose="02020603050405020304" pitchFamily="18" charset="0"/>
              </a:rPr>
              <a:t>Declares that the safety and well-being of the citizens of Georgia is of the utmost importance, and it is in the public interest to provide the highest level of emergency response service on a local, regional, and state-wide basis</a:t>
            </a:r>
            <a:endParaRPr lang="en-US" sz="1500" dirty="0">
              <a:latin typeface="Georgia Pro" panose="02040502050405020303" pitchFamily="18" charset="0"/>
              <a:ea typeface="Calibri" panose="020F0502020204030204" pitchFamily="34" charset="0"/>
              <a:cs typeface="Times New Roman" panose="02020603050405020304" pitchFamily="18" charset="0"/>
            </a:endParaRPr>
          </a:p>
          <a:p>
            <a:pPr marL="457200">
              <a:spcBef>
                <a:spcPts val="600"/>
              </a:spcBef>
            </a:pPr>
            <a:r>
              <a:rPr lang="en-US" sz="1500" dirty="0">
                <a:effectLst/>
                <a:latin typeface="Georgia Pro" panose="02040502050405020303" pitchFamily="18" charset="0"/>
                <a:ea typeface="Calibri" panose="020F0502020204030204" pitchFamily="34" charset="0"/>
                <a:cs typeface="Times New Roman" panose="02020603050405020304" pitchFamily="18" charset="0"/>
              </a:rPr>
              <a:t>Moves the collection of existing 9-1-1 charges on prepaid wireless service to the retail point of sale</a:t>
            </a:r>
          </a:p>
          <a:p>
            <a:pPr marL="0" marR="0" indent="0">
              <a:spcBef>
                <a:spcPts val="600"/>
              </a:spcBef>
              <a:buNone/>
            </a:pPr>
            <a:endParaRPr lang="en-US" sz="1500" dirty="0">
              <a:latin typeface="Georgia Pro" panose="02040502050405020303" pitchFamily="18" charset="0"/>
              <a:ea typeface="Calibri" panose="020F0502020204030204" pitchFamily="34" charset="0"/>
            </a:endParaRPr>
          </a:p>
          <a:p>
            <a:pPr marL="0" marR="0" indent="0">
              <a:spcBef>
                <a:spcPts val="600"/>
              </a:spcBef>
              <a:buNone/>
            </a:pPr>
            <a:r>
              <a:rPr lang="en-US" sz="1500" b="1" dirty="0">
                <a:effectLst/>
                <a:latin typeface="Georgia Pro" panose="02040502050405020303" pitchFamily="18" charset="0"/>
                <a:ea typeface="Calibri" panose="020F0502020204030204" pitchFamily="34" charset="0"/>
              </a:rPr>
              <a:t>46-5-122</a:t>
            </a:r>
            <a:r>
              <a:rPr lang="en-US" sz="1500" dirty="0">
                <a:effectLst/>
                <a:latin typeface="Georgia Pro" panose="02040502050405020303" pitchFamily="18" charset="0"/>
                <a:ea typeface="Calibri" panose="020F0502020204030204" pitchFamily="34" charset="0"/>
              </a:rPr>
              <a:t>. Definitions.</a:t>
            </a:r>
          </a:p>
          <a:p>
            <a:pPr marL="0" marR="0" indent="0">
              <a:spcBef>
                <a:spcPts val="600"/>
              </a:spcBef>
              <a:buNone/>
            </a:pPr>
            <a:endParaRPr lang="en-US" sz="1500" dirty="0">
              <a:effectLst/>
              <a:latin typeface="Georgia Pro" panose="02040502050405020303" pitchFamily="18" charset="0"/>
              <a:ea typeface="Calibri" panose="020F0502020204030204" pitchFamily="34" charset="0"/>
            </a:endParaRPr>
          </a:p>
          <a:p>
            <a:pPr marL="0" marR="0" indent="0">
              <a:spcBef>
                <a:spcPts val="600"/>
              </a:spcBef>
              <a:buNone/>
            </a:pPr>
            <a:r>
              <a:rPr lang="en-US" sz="1500" b="1" dirty="0">
                <a:effectLst/>
                <a:latin typeface="Georgia Pro" panose="02040502050405020303" pitchFamily="18" charset="0"/>
                <a:ea typeface="Calibri" panose="020F0502020204030204" pitchFamily="34" charset="0"/>
              </a:rPr>
              <a:t>46-5-124</a:t>
            </a:r>
            <a:r>
              <a:rPr lang="en-US" sz="1500" dirty="0">
                <a:effectLst/>
                <a:latin typeface="Georgia Pro" panose="02040502050405020303" pitchFamily="18" charset="0"/>
                <a:ea typeface="Calibri" panose="020F0502020204030204" pitchFamily="34" charset="0"/>
              </a:rPr>
              <a:t>. Guidelines for implementing state-wide emergency 9-1-1 system; </a:t>
            </a:r>
            <a:br>
              <a:rPr lang="en-US" sz="1500" dirty="0">
                <a:effectLst/>
                <a:latin typeface="Georgia Pro" panose="02040502050405020303" pitchFamily="18" charset="0"/>
                <a:ea typeface="Calibri" panose="020F0502020204030204" pitchFamily="34" charset="0"/>
              </a:rPr>
            </a:br>
            <a:r>
              <a:rPr lang="en-US" sz="1500" dirty="0">
                <a:effectLst/>
                <a:latin typeface="Georgia Pro" panose="02040502050405020303" pitchFamily="18" charset="0"/>
                <a:ea typeface="Calibri" panose="020F0502020204030204" pitchFamily="34" charset="0"/>
              </a:rPr>
              <a:t>training and equipment standards. </a:t>
            </a:r>
          </a:p>
        </p:txBody>
      </p:sp>
      <p:pic>
        <p:nvPicPr>
          <p:cNvPr id="4" name="Picture 3" descr="Logo&#10;&#10;Description automatically generated with medium confidence">
            <a:extLst>
              <a:ext uri="{FF2B5EF4-FFF2-40B4-BE49-F238E27FC236}">
                <a16:creationId xmlns:a16="http://schemas.microsoft.com/office/drawing/2014/main" id="{AE39F94A-783B-4942-945D-1228D3395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099" y="5814676"/>
            <a:ext cx="940526" cy="914400"/>
          </a:xfrm>
          <a:prstGeom prst="rect">
            <a:avLst/>
          </a:prstGeom>
        </p:spPr>
      </p:pic>
    </p:spTree>
    <p:custDataLst>
      <p:tags r:id="rId1"/>
    </p:custDataLst>
    <p:extLst>
      <p:ext uri="{BB962C8B-B14F-4D97-AF65-F5344CB8AC3E}">
        <p14:creationId xmlns:p14="http://schemas.microsoft.com/office/powerpoint/2010/main" val="613668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4D1113-6BB4-4E4E-810A-CB88D0047859}"/>
              </a:ext>
            </a:extLst>
          </p:cNvPr>
          <p:cNvSpPr>
            <a:spLocks noGrp="1"/>
          </p:cNvSpPr>
          <p:nvPr>
            <p:ph type="title"/>
          </p:nvPr>
        </p:nvSpPr>
        <p:spPr>
          <a:xfrm>
            <a:off x="442170" y="856180"/>
            <a:ext cx="3420438" cy="1128068"/>
          </a:xfrm>
        </p:spPr>
        <p:txBody>
          <a:bodyPr anchor="ctr">
            <a:normAutofit/>
          </a:bodyPr>
          <a:lstStyle/>
          <a:p>
            <a:r>
              <a:rPr lang="en-US" sz="2500">
                <a:latin typeface="Georgia Pro" panose="02040502050405020303" pitchFamily="18" charset="0"/>
              </a:rPr>
              <a:t>FCC Annual Reporting Requirements</a:t>
            </a:r>
          </a:p>
        </p:txBody>
      </p:sp>
      <p:grpSp>
        <p:nvGrpSpPr>
          <p:cNvPr id="45" name="Group 4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46" name="Rectangle 4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CBA70E-3D65-4AEF-B190-56ADB75D325A}"/>
              </a:ext>
            </a:extLst>
          </p:cNvPr>
          <p:cNvSpPr>
            <a:spLocks noGrp="1"/>
          </p:cNvSpPr>
          <p:nvPr>
            <p:ph idx="1"/>
          </p:nvPr>
        </p:nvSpPr>
        <p:spPr>
          <a:xfrm>
            <a:off x="443039" y="2090569"/>
            <a:ext cx="3419569" cy="2649431"/>
          </a:xfrm>
        </p:spPr>
        <p:txBody>
          <a:bodyPr anchor="ctr">
            <a:normAutofit/>
          </a:bodyPr>
          <a:lstStyle/>
          <a:p>
            <a:pPr marL="0" indent="0">
              <a:buNone/>
            </a:pPr>
            <a:r>
              <a:rPr lang="en-US" sz="1700" dirty="0">
                <a:latin typeface="Georgia Pro" panose="02040502050405020303" pitchFamily="18" charset="0"/>
              </a:rPr>
              <a:t>Federal Communications Commission collects data on 911 revenues and 911 expenditures for 911 services as required by the New and Emerging Technologies 911 Improvement Act of 2008 (NET 911 Act). </a:t>
            </a:r>
            <a:r>
              <a:rPr lang="en-US" sz="1700" u="sng" dirty="0">
                <a:effectLst/>
                <a:latin typeface="Georgia Pro" panose="02040502050405020303" pitchFamily="18" charset="0"/>
                <a:ea typeface="Calibri" panose="020F0502020204030204" pitchFamily="34" charset="0"/>
                <a:cs typeface="Times New Roman" panose="02020603050405020304" pitchFamily="18" charset="0"/>
                <a:hlinkClick r:id="rId3"/>
              </a:rPr>
              <a:t>https://www.fcc.gov/general/911-fee-reports</a:t>
            </a:r>
            <a:r>
              <a:rPr lang="en-US" sz="1700" dirty="0">
                <a:effectLst/>
                <a:latin typeface="Georgia Pro" panose="02040502050405020303" pitchFamily="18" charset="0"/>
                <a:ea typeface="Calibri" panose="020F0502020204030204" pitchFamily="34" charset="0"/>
                <a:cs typeface="Times New Roman" panose="02020603050405020304" pitchFamily="18" charset="0"/>
              </a:rPr>
              <a:t>.</a:t>
            </a:r>
          </a:p>
        </p:txBody>
      </p:sp>
      <p:sp>
        <p:nvSpPr>
          <p:cNvPr id="51" name="Rectangle 5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with medium confidence">
            <a:extLst>
              <a:ext uri="{FF2B5EF4-FFF2-40B4-BE49-F238E27FC236}">
                <a16:creationId xmlns:a16="http://schemas.microsoft.com/office/drawing/2014/main" id="{AE39F94A-783B-4942-945D-1228D3395D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7099" y="5814676"/>
            <a:ext cx="940526" cy="914400"/>
          </a:xfrm>
          <a:prstGeom prst="rect">
            <a:avLst/>
          </a:prstGeom>
        </p:spPr>
      </p:pic>
      <p:pic>
        <p:nvPicPr>
          <p:cNvPr id="9" name="Picture 8" descr="A black and white logo&#10;&#10;Description automatically generated with low confidence">
            <a:extLst>
              <a:ext uri="{FF2B5EF4-FFF2-40B4-BE49-F238E27FC236}">
                <a16:creationId xmlns:a16="http://schemas.microsoft.com/office/drawing/2014/main" id="{4562CD28-852F-4A8A-D4A4-D586969DE4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0753" y="1655697"/>
            <a:ext cx="4068552" cy="3425016"/>
          </a:xfrm>
          <a:prstGeom prst="rect">
            <a:avLst/>
          </a:prstGeom>
        </p:spPr>
      </p:pic>
    </p:spTree>
    <p:custDataLst>
      <p:tags r:id="rId1"/>
    </p:custDataLst>
    <p:extLst>
      <p:ext uri="{BB962C8B-B14F-4D97-AF65-F5344CB8AC3E}">
        <p14:creationId xmlns:p14="http://schemas.microsoft.com/office/powerpoint/2010/main" val="931331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estion mark boxes">
            <a:extLst>
              <a:ext uri="{FF2B5EF4-FFF2-40B4-BE49-F238E27FC236}">
                <a16:creationId xmlns:a16="http://schemas.microsoft.com/office/drawing/2014/main" id="{D2CC4E0D-604C-5908-71ED-D16EBEA528AB}"/>
              </a:ext>
            </a:extLst>
          </p:cNvPr>
          <p:cNvPicPr>
            <a:picLocks noChangeAspect="1"/>
          </p:cNvPicPr>
          <p:nvPr/>
        </p:nvPicPr>
        <p:blipFill rotWithShape="1">
          <a:blip r:embed="rId3">
            <a:extLst>
              <a:ext uri="{28A0092B-C50C-407E-A947-70E740481C1C}">
                <a14:useLocalDpi xmlns:a14="http://schemas.microsoft.com/office/drawing/2010/main" val="0"/>
              </a:ext>
            </a:extLst>
          </a:blip>
          <a:srcRect t="13141" b="9198"/>
          <a:stretch/>
        </p:blipFill>
        <p:spPr>
          <a:xfrm>
            <a:off x="20" y="10"/>
            <a:ext cx="9143980" cy="3994473"/>
          </a:xfrm>
          <a:prstGeom prst="rect">
            <a:avLst/>
          </a:prstGeom>
        </p:spPr>
      </p:pic>
      <p:sp>
        <p:nvSpPr>
          <p:cNvPr id="13" name="Text Placeholder 11">
            <a:extLst>
              <a:ext uri="{FF2B5EF4-FFF2-40B4-BE49-F238E27FC236}">
                <a16:creationId xmlns:a16="http://schemas.microsoft.com/office/drawing/2014/main" id="{6F22843D-87AF-E1FC-5BAC-2C977688C5EC}"/>
              </a:ext>
            </a:extLst>
          </p:cNvPr>
          <p:cNvSpPr txBox="1">
            <a:spLocks/>
          </p:cNvSpPr>
          <p:nvPr/>
        </p:nvSpPr>
        <p:spPr>
          <a:xfrm>
            <a:off x="3738155" y="4495466"/>
            <a:ext cx="5038040" cy="1536192"/>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1800" i="1" dirty="0">
                <a:latin typeface="Georgia" panose="02040502050405020303" pitchFamily="18" charset="0"/>
              </a:rPr>
              <a:t>Aleisha Rucker-Wright</a:t>
            </a:r>
          </a:p>
          <a:p>
            <a:pPr marL="0" indent="0">
              <a:spcBef>
                <a:spcPts val="0"/>
              </a:spcBef>
              <a:spcAft>
                <a:spcPts val="600"/>
              </a:spcAft>
              <a:buNone/>
            </a:pPr>
            <a:r>
              <a:rPr lang="en-US" sz="1800" i="1" dirty="0">
                <a:latin typeface="Georgia" panose="02040502050405020303" pitchFamily="18" charset="0"/>
              </a:rPr>
              <a:t>Deputy Executive Director</a:t>
            </a:r>
          </a:p>
          <a:p>
            <a:pPr marL="0" indent="0">
              <a:spcBef>
                <a:spcPts val="0"/>
              </a:spcBef>
              <a:spcAft>
                <a:spcPts val="600"/>
              </a:spcAft>
              <a:buNone/>
            </a:pPr>
            <a:r>
              <a:rPr lang="en-US" sz="1800" i="1" dirty="0">
                <a:latin typeface="Georgia" panose="02040502050405020303" pitchFamily="18" charset="0"/>
              </a:rPr>
              <a:t>Georgia Emergency Communications Authority</a:t>
            </a:r>
          </a:p>
          <a:p>
            <a:pPr marL="0" indent="0">
              <a:spcBef>
                <a:spcPts val="0"/>
              </a:spcBef>
              <a:spcAft>
                <a:spcPts val="600"/>
              </a:spcAft>
              <a:buNone/>
            </a:pPr>
            <a:r>
              <a:rPr lang="en-US" sz="1800" i="1" dirty="0">
                <a:latin typeface="Georgia" panose="02040502050405020303" pitchFamily="18" charset="0"/>
                <a:hlinkClick r:id="rId4"/>
              </a:rPr>
              <a:t>aleisha.rucker-wright@gema.ga.gov</a:t>
            </a:r>
            <a:endParaRPr lang="en-US" sz="1800" i="1" dirty="0">
              <a:latin typeface="Georgia" panose="02040502050405020303" pitchFamily="18" charset="0"/>
            </a:endParaRPr>
          </a:p>
          <a:p>
            <a:pPr marL="0" indent="0">
              <a:spcBef>
                <a:spcPts val="0"/>
              </a:spcBef>
              <a:spcAft>
                <a:spcPts val="600"/>
              </a:spcAft>
              <a:buNone/>
            </a:pPr>
            <a:r>
              <a:rPr lang="en-US" sz="1800" i="1" dirty="0">
                <a:latin typeface="Georgia" panose="02040502050405020303" pitchFamily="18" charset="0"/>
              </a:rPr>
              <a:t>C: 404-358-7194</a:t>
            </a:r>
          </a:p>
        </p:txBody>
      </p:sp>
      <p:pic>
        <p:nvPicPr>
          <p:cNvPr id="9" name="Picture 8">
            <a:extLst>
              <a:ext uri="{FF2B5EF4-FFF2-40B4-BE49-F238E27FC236}">
                <a16:creationId xmlns:a16="http://schemas.microsoft.com/office/drawing/2014/main" id="{50812F75-6EA7-1BF3-AE56-990E2DD7A3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0237" y="4312230"/>
            <a:ext cx="1856146" cy="1856146"/>
          </a:xfrm>
          <a:prstGeom prst="rect">
            <a:avLst/>
          </a:prstGeom>
          <a:effectLst>
            <a:outerShdw blurRad="50800" dist="38100" dir="5400000" algn="t" rotWithShape="0">
              <a:prstClr val="black">
                <a:alpha val="40000"/>
              </a:prstClr>
            </a:outerShdw>
          </a:effectLst>
        </p:spPr>
      </p:pic>
      <p:sp>
        <p:nvSpPr>
          <p:cNvPr id="5" name="Rectangle 4">
            <a:extLst>
              <a:ext uri="{FF2B5EF4-FFF2-40B4-BE49-F238E27FC236}">
                <a16:creationId xmlns:a16="http://schemas.microsoft.com/office/drawing/2014/main" id="{361C4549-ADF2-207F-1B51-95BE57568B29}"/>
              </a:ext>
            </a:extLst>
          </p:cNvPr>
          <p:cNvSpPr/>
          <p:nvPr/>
        </p:nvSpPr>
        <p:spPr>
          <a:xfrm>
            <a:off x="367806" y="4911519"/>
            <a:ext cx="96012" cy="70408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3510BBF-2C58-372E-7905-1819FFA3D91D}"/>
              </a:ext>
            </a:extLst>
          </p:cNvPr>
          <p:cNvSpPr/>
          <p:nvPr/>
        </p:nvSpPr>
        <p:spPr>
          <a:xfrm>
            <a:off x="-1" y="6342926"/>
            <a:ext cx="9143980" cy="505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80313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74D1113-6BB4-4E4E-810A-CB88D0047859}"/>
              </a:ext>
            </a:extLst>
          </p:cNvPr>
          <p:cNvSpPr>
            <a:spLocks noGrp="1"/>
          </p:cNvSpPr>
          <p:nvPr>
            <p:ph type="title"/>
          </p:nvPr>
        </p:nvSpPr>
        <p:spPr>
          <a:xfrm>
            <a:off x="628650" y="365125"/>
            <a:ext cx="7886700" cy="1325563"/>
          </a:xfrm>
        </p:spPr>
        <p:txBody>
          <a:bodyPr>
            <a:noAutofit/>
          </a:bodyPr>
          <a:lstStyle/>
          <a:p>
            <a:r>
              <a:rPr lang="en-US" sz="3200" b="1" dirty="0">
                <a:latin typeface="Georgia Pro" panose="02040502050405020303" pitchFamily="18" charset="0"/>
              </a:rPr>
              <a:t>Georgia Emergency Telephone Number 9-1-1 Service Act of 1977</a:t>
            </a:r>
            <a:br>
              <a:rPr lang="en-US" sz="3200" b="1" dirty="0">
                <a:latin typeface="Georgia Pro" panose="02040502050405020303" pitchFamily="18" charset="0"/>
              </a:rPr>
            </a:br>
            <a:r>
              <a:rPr lang="en-US" sz="3200" b="1" dirty="0">
                <a:latin typeface="Georgia Pro" panose="02040502050405020303" pitchFamily="18" charset="0"/>
              </a:rPr>
              <a:t>Continued</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4CBA70E-3D65-4AEF-B190-56ADB75D325A}"/>
              </a:ext>
            </a:extLst>
          </p:cNvPr>
          <p:cNvSpPr>
            <a:spLocks noGrp="1"/>
          </p:cNvSpPr>
          <p:nvPr>
            <p:ph idx="1"/>
          </p:nvPr>
        </p:nvSpPr>
        <p:spPr>
          <a:xfrm>
            <a:off x="628650" y="1927225"/>
            <a:ext cx="7886700" cy="4351338"/>
          </a:xfrm>
        </p:spPr>
        <p:txBody>
          <a:bodyPr>
            <a:noAutofit/>
          </a:bodyPr>
          <a:lstStyle/>
          <a:p>
            <a:pPr marL="0" marR="0" indent="0">
              <a:spcBef>
                <a:spcPts val="600"/>
              </a:spcBef>
              <a:spcAft>
                <a:spcPts val="0"/>
              </a:spcAft>
              <a:buNone/>
            </a:pPr>
            <a:r>
              <a:rPr lang="en-US" sz="1500" b="1" dirty="0">
                <a:effectLst/>
                <a:latin typeface="Georgia Pro" panose="02040502050405020303" pitchFamily="18" charset="0"/>
                <a:ea typeface="Calibri" panose="020F0502020204030204" pitchFamily="34" charset="0"/>
              </a:rPr>
              <a:t>46-5-124.1</a:t>
            </a:r>
            <a:r>
              <a:rPr lang="en-US" sz="1500" dirty="0">
                <a:effectLst/>
                <a:latin typeface="Georgia Pro" panose="02040502050405020303" pitchFamily="18" charset="0"/>
                <a:ea typeface="Calibri" panose="020F0502020204030204" pitchFamily="34" charset="0"/>
              </a:rPr>
              <a:t>. Service suppliers or Voice over Internet Protocol service suppliers must register certain information with the authority; updating information; compliance; notices of deficiency or noncompliance.</a:t>
            </a:r>
          </a:p>
          <a:p>
            <a:pPr marL="514350" marR="0" lvl="1" indent="-285750">
              <a:spcBef>
                <a:spcPts val="600"/>
              </a:spcBef>
              <a:spcAft>
                <a:spcPts val="0"/>
              </a:spcAft>
              <a:buFont typeface="Arial" panose="020B0604020202020204" pitchFamily="34" charset="0"/>
              <a:buChar char="•"/>
            </a:pPr>
            <a:r>
              <a:rPr lang="en-US" sz="1500" dirty="0">
                <a:effectLst/>
                <a:latin typeface="Georgia Pro" panose="02040502050405020303" pitchFamily="18" charset="0"/>
                <a:ea typeface="Calibri" panose="020F0502020204030204" pitchFamily="34" charset="0"/>
                <a:cs typeface="Times New Roman" panose="02020603050405020304" pitchFamily="18" charset="0"/>
              </a:rPr>
              <a:t>Any service provider or VoIP service supplier doing business in Georgia shall register with the Authority by January 1, 2019</a:t>
            </a:r>
          </a:p>
          <a:p>
            <a:pPr marL="514350" marR="0" lvl="1" indent="-285750">
              <a:spcBef>
                <a:spcPts val="600"/>
              </a:spcBef>
              <a:spcAft>
                <a:spcPts val="0"/>
              </a:spcAft>
              <a:buFont typeface="Arial" panose="020B0604020202020204" pitchFamily="34" charset="0"/>
              <a:buChar char="•"/>
            </a:pPr>
            <a:r>
              <a:rPr lang="en-US" sz="1500" dirty="0">
                <a:effectLst/>
                <a:latin typeface="Georgia Pro" panose="02040502050405020303" pitchFamily="18" charset="0"/>
                <a:ea typeface="Calibri" panose="020F0502020204030204" pitchFamily="34" charset="0"/>
                <a:cs typeface="Times New Roman" panose="02020603050405020304" pitchFamily="18" charset="0"/>
              </a:rPr>
              <a:t>Requires same suppliers to keep information up-to-date</a:t>
            </a:r>
          </a:p>
          <a:p>
            <a:pPr marL="514350" marR="0" lvl="1" indent="-285750">
              <a:spcBef>
                <a:spcPts val="600"/>
              </a:spcBef>
              <a:spcAft>
                <a:spcPts val="0"/>
              </a:spcAft>
              <a:buFont typeface="Arial" panose="020B0604020202020204" pitchFamily="34" charset="0"/>
              <a:buChar char="•"/>
            </a:pPr>
            <a:r>
              <a:rPr lang="en-US" sz="1500" dirty="0">
                <a:effectLst/>
                <a:latin typeface="Georgia Pro" panose="02040502050405020303" pitchFamily="18" charset="0"/>
                <a:ea typeface="Calibri" panose="020F0502020204030204" pitchFamily="34" charset="0"/>
                <a:cs typeface="Times New Roman" panose="02020603050405020304" pitchFamily="18" charset="0"/>
              </a:rPr>
              <a:t>Dictates penalties for failure to register to include:</a:t>
            </a:r>
          </a:p>
          <a:p>
            <a:pPr marL="914400" marR="0" lvl="2">
              <a:spcBef>
                <a:spcPts val="600"/>
              </a:spcBef>
              <a:spcAft>
                <a:spcPts val="0"/>
              </a:spcAft>
              <a:buFont typeface="Arial" panose="020B0604020202020204" pitchFamily="34" charset="0"/>
              <a:buChar char="•"/>
            </a:pPr>
            <a:r>
              <a:rPr lang="en-US" sz="1500" dirty="0">
                <a:effectLst/>
                <a:latin typeface="Georgia Pro" panose="02040502050405020303" pitchFamily="18" charset="0"/>
                <a:ea typeface="Calibri" panose="020F0502020204030204" pitchFamily="34" charset="0"/>
                <a:cs typeface="Times New Roman" panose="02020603050405020304" pitchFamily="18" charset="0"/>
              </a:rPr>
              <a:t>Ineligible for cost recovery</a:t>
            </a:r>
          </a:p>
          <a:p>
            <a:pPr marL="914400" marR="0" lvl="2">
              <a:spcBef>
                <a:spcPts val="600"/>
              </a:spcBef>
              <a:spcAft>
                <a:spcPts val="0"/>
              </a:spcAft>
              <a:buFont typeface="Arial" panose="020B0604020202020204" pitchFamily="34" charset="0"/>
              <a:buChar char="•"/>
            </a:pPr>
            <a:r>
              <a:rPr lang="en-US" sz="1500" dirty="0">
                <a:effectLst/>
                <a:latin typeface="Georgia Pro" panose="02040502050405020303" pitchFamily="18" charset="0"/>
                <a:ea typeface="Calibri" panose="020F0502020204030204" pitchFamily="34" charset="0"/>
                <a:cs typeface="Times New Roman" panose="02020603050405020304" pitchFamily="18" charset="0"/>
              </a:rPr>
              <a:t>Subject to fines of $1,000 per day not in compliance</a:t>
            </a:r>
          </a:p>
          <a:p>
            <a:pPr marL="914400" marR="0" lvl="2">
              <a:spcBef>
                <a:spcPts val="600"/>
              </a:spcBef>
              <a:spcAft>
                <a:spcPts val="0"/>
              </a:spcAft>
              <a:buFont typeface="Arial" panose="020B0604020202020204" pitchFamily="34" charset="0"/>
              <a:buChar char="•"/>
            </a:pPr>
            <a:r>
              <a:rPr lang="en-US" sz="1500" dirty="0">
                <a:effectLst/>
                <a:latin typeface="Georgia Pro" panose="02040502050405020303" pitchFamily="18" charset="0"/>
                <a:ea typeface="Calibri" panose="020F0502020204030204" pitchFamily="34" charset="0"/>
                <a:cs typeface="Times New Roman" panose="02020603050405020304" pitchFamily="18" charset="0"/>
              </a:rPr>
              <a:t>Not be subject to the three-year audit limit</a:t>
            </a:r>
          </a:p>
          <a:p>
            <a:pPr marL="914400" marR="0" lvl="2">
              <a:spcBef>
                <a:spcPts val="600"/>
              </a:spcBef>
              <a:spcAft>
                <a:spcPts val="0"/>
              </a:spcAft>
              <a:buFont typeface="Arial" panose="020B0604020202020204" pitchFamily="34" charset="0"/>
              <a:buChar char="•"/>
            </a:pPr>
            <a:r>
              <a:rPr lang="en-US" sz="1500" dirty="0">
                <a:effectLst/>
                <a:latin typeface="Georgia Pro" panose="02040502050405020303" pitchFamily="18" charset="0"/>
                <a:ea typeface="Calibri" panose="020F0502020204030204" pitchFamily="34" charset="0"/>
                <a:cs typeface="Times New Roman" panose="02020603050405020304" pitchFamily="18" charset="0"/>
              </a:rPr>
              <a:t>Only applies if the deficiency or noncompliance is “uncured.”</a:t>
            </a:r>
          </a:p>
          <a:p>
            <a:pPr marL="914400" marR="0" lvl="2">
              <a:spcBef>
                <a:spcPts val="600"/>
              </a:spcBef>
              <a:spcAft>
                <a:spcPts val="0"/>
              </a:spcAft>
              <a:buFont typeface="Arial" panose="020B0604020202020204" pitchFamily="34" charset="0"/>
              <a:buChar char="•"/>
            </a:pPr>
            <a:r>
              <a:rPr lang="en-US" sz="1500" dirty="0">
                <a:effectLst/>
                <a:latin typeface="Georgia Pro" panose="02040502050405020303" pitchFamily="18" charset="0"/>
                <a:ea typeface="Calibri" panose="020F0502020204030204" pitchFamily="34" charset="0"/>
                <a:cs typeface="Times New Roman" panose="02020603050405020304" pitchFamily="18" charset="0"/>
              </a:rPr>
              <a:t>Allows the Authority to share the registry with the Georgia Department of Revenue</a:t>
            </a:r>
          </a:p>
          <a:p>
            <a:pPr marL="1143000" marR="0" lvl="2" indent="-228600">
              <a:spcBef>
                <a:spcPts val="600"/>
              </a:spcBef>
              <a:spcAft>
                <a:spcPts val="0"/>
              </a:spcAft>
              <a:buFont typeface="Arial" panose="020B0604020202020204" pitchFamily="34" charset="0"/>
              <a:buChar char="•"/>
              <a:tabLst>
                <a:tab pos="1371600" algn="l"/>
              </a:tabLst>
            </a:pPr>
            <a:endParaRPr lang="en-US" sz="1500" dirty="0">
              <a:effectLst/>
              <a:latin typeface="Georgia Pro" panose="02040502050405020303" pitchFamily="18" charset="0"/>
              <a:ea typeface="Calibri" panose="020F0502020204030204" pitchFamily="34" charset="0"/>
            </a:endParaRPr>
          </a:p>
          <a:p>
            <a:pPr marL="0" indent="0">
              <a:spcBef>
                <a:spcPts val="600"/>
              </a:spcBef>
              <a:buNone/>
              <a:tabLst>
                <a:tab pos="1371600" algn="l"/>
              </a:tabLst>
            </a:pPr>
            <a:r>
              <a:rPr lang="en-US" sz="1500" b="1" dirty="0">
                <a:latin typeface="Georgia Pro" panose="02040502050405020303" pitchFamily="18" charset="0"/>
                <a:ea typeface="Calibri" panose="020F0502020204030204" pitchFamily="34" charset="0"/>
              </a:rPr>
              <a:t>46-5-125</a:t>
            </a:r>
            <a:r>
              <a:rPr lang="en-US" sz="1500" dirty="0">
                <a:effectLst/>
                <a:latin typeface="Georgia Pro" panose="02040502050405020303" pitchFamily="18" charset="0"/>
                <a:ea typeface="Calibri" panose="020F0502020204030204" pitchFamily="34" charset="0"/>
              </a:rPr>
              <a:t>. Formation of multijurisdictional and regional 9-1-1 systems.</a:t>
            </a:r>
          </a:p>
          <a:p>
            <a:pPr marL="0" indent="0">
              <a:spcBef>
                <a:spcPts val="600"/>
              </a:spcBef>
              <a:buNone/>
              <a:tabLst>
                <a:tab pos="1371600" algn="l"/>
              </a:tabLst>
            </a:pPr>
            <a:endParaRPr lang="en-US" sz="1500" dirty="0">
              <a:effectLst/>
              <a:latin typeface="Georgia Pro" panose="02040502050405020303" pitchFamily="18" charset="0"/>
              <a:ea typeface="Calibri" panose="020F0502020204030204" pitchFamily="34" charset="0"/>
            </a:endParaRPr>
          </a:p>
          <a:p>
            <a:pPr marL="0" marR="0" indent="0">
              <a:spcBef>
                <a:spcPts val="600"/>
              </a:spcBef>
              <a:spcAft>
                <a:spcPts val="0"/>
              </a:spcAft>
              <a:buNone/>
            </a:pPr>
            <a:r>
              <a:rPr lang="en-US" sz="1500" b="1" dirty="0">
                <a:latin typeface="Georgia Pro" panose="02040502050405020303" pitchFamily="18" charset="0"/>
                <a:ea typeface="Calibri" panose="020F0502020204030204" pitchFamily="34" charset="0"/>
              </a:rPr>
              <a:t>46-5-126</a:t>
            </a:r>
            <a:r>
              <a:rPr lang="en-US" sz="1500" dirty="0">
                <a:effectLst/>
                <a:latin typeface="Georgia Pro" panose="02040502050405020303" pitchFamily="18" charset="0"/>
                <a:ea typeface="Calibri" panose="020F0502020204030204" pitchFamily="34" charset="0"/>
              </a:rPr>
              <a:t>. Cooperation by commission and telephone industry.</a:t>
            </a:r>
          </a:p>
        </p:txBody>
      </p:sp>
      <p:pic>
        <p:nvPicPr>
          <p:cNvPr id="4" name="Picture 3" descr="Logo&#10;&#10;Description automatically generated with medium confidence">
            <a:extLst>
              <a:ext uri="{FF2B5EF4-FFF2-40B4-BE49-F238E27FC236}">
                <a16:creationId xmlns:a16="http://schemas.microsoft.com/office/drawing/2014/main" id="{AE39F94A-783B-4942-945D-1228D3395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099" y="5814676"/>
            <a:ext cx="940526" cy="914400"/>
          </a:xfrm>
          <a:prstGeom prst="rect">
            <a:avLst/>
          </a:prstGeom>
        </p:spPr>
      </p:pic>
    </p:spTree>
    <p:custDataLst>
      <p:tags r:id="rId1"/>
    </p:custDataLst>
    <p:extLst>
      <p:ext uri="{BB962C8B-B14F-4D97-AF65-F5344CB8AC3E}">
        <p14:creationId xmlns:p14="http://schemas.microsoft.com/office/powerpoint/2010/main" val="3132382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74D1113-6BB4-4E4E-810A-CB88D0047859}"/>
              </a:ext>
            </a:extLst>
          </p:cNvPr>
          <p:cNvSpPr>
            <a:spLocks noGrp="1"/>
          </p:cNvSpPr>
          <p:nvPr>
            <p:ph type="title"/>
          </p:nvPr>
        </p:nvSpPr>
        <p:spPr>
          <a:xfrm>
            <a:off x="628650" y="365125"/>
            <a:ext cx="7886700" cy="1325563"/>
          </a:xfrm>
        </p:spPr>
        <p:txBody>
          <a:bodyPr>
            <a:noAutofit/>
          </a:bodyPr>
          <a:lstStyle/>
          <a:p>
            <a:r>
              <a:rPr lang="en-US" sz="3200" b="1" dirty="0">
                <a:latin typeface="Georgia Pro" panose="02040502050405020303" pitchFamily="18" charset="0"/>
              </a:rPr>
              <a:t>Georgia Emergency Telephone Number 9-1-1 Service Act of 1977</a:t>
            </a:r>
            <a:br>
              <a:rPr lang="en-US" sz="3200" b="1" dirty="0">
                <a:latin typeface="Georgia Pro" panose="02040502050405020303" pitchFamily="18" charset="0"/>
              </a:rPr>
            </a:br>
            <a:r>
              <a:rPr lang="en-US" sz="3200" b="1" dirty="0">
                <a:latin typeface="Georgia Pro" panose="02040502050405020303" pitchFamily="18" charset="0"/>
              </a:rPr>
              <a:t>Continued</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4CBA70E-3D65-4AEF-B190-56ADB75D325A}"/>
              </a:ext>
            </a:extLst>
          </p:cNvPr>
          <p:cNvSpPr>
            <a:spLocks noGrp="1"/>
          </p:cNvSpPr>
          <p:nvPr>
            <p:ph idx="1"/>
          </p:nvPr>
        </p:nvSpPr>
        <p:spPr>
          <a:xfrm>
            <a:off x="628650" y="1927225"/>
            <a:ext cx="7886700" cy="4351338"/>
          </a:xfrm>
        </p:spPr>
        <p:txBody>
          <a:bodyPr>
            <a:normAutofit/>
          </a:bodyPr>
          <a:lstStyle/>
          <a:p>
            <a:pPr marL="0" marR="0" indent="0">
              <a:spcBef>
                <a:spcPts val="0"/>
              </a:spcBef>
              <a:spcAft>
                <a:spcPts val="0"/>
              </a:spcAft>
              <a:buNone/>
            </a:pPr>
            <a:r>
              <a:rPr lang="en-US" sz="1500" b="1" dirty="0">
                <a:effectLst/>
                <a:latin typeface="Georgia Pro" panose="02040502050405020303" pitchFamily="18" charset="0"/>
                <a:ea typeface="Calibri" panose="020F0502020204030204" pitchFamily="34" charset="0"/>
              </a:rPr>
              <a:t>46-5-127</a:t>
            </a:r>
            <a:r>
              <a:rPr lang="en-US" sz="1500" dirty="0">
                <a:effectLst/>
                <a:latin typeface="Georgia Pro" panose="02040502050405020303" pitchFamily="18" charset="0"/>
                <a:ea typeface="Calibri" panose="020F0502020204030204" pitchFamily="34" charset="0"/>
              </a:rPr>
              <a:t>. Approval of 9-1-1 systems by agency; written confirmation by authority required for 9-1-1 systems established on or after January 1, 2019.</a:t>
            </a:r>
          </a:p>
          <a:p>
            <a:pPr marL="0" marR="0" indent="0">
              <a:spcBef>
                <a:spcPts val="0"/>
              </a:spcBef>
              <a:spcAft>
                <a:spcPts val="0"/>
              </a:spcAft>
              <a:buNone/>
            </a:pPr>
            <a:r>
              <a:rPr lang="en-US" sz="1500" dirty="0">
                <a:effectLst/>
                <a:latin typeface="Georgia Pro" panose="02040502050405020303" pitchFamily="18" charset="0"/>
                <a:ea typeface="Calibri" panose="020F0502020204030204" pitchFamily="34" charset="0"/>
              </a:rPr>
              <a:t> </a:t>
            </a:r>
          </a:p>
          <a:p>
            <a:pPr marL="0" marR="0" indent="0">
              <a:spcBef>
                <a:spcPts val="600"/>
              </a:spcBef>
              <a:spcAft>
                <a:spcPts val="0"/>
              </a:spcAft>
              <a:buNone/>
            </a:pPr>
            <a:r>
              <a:rPr lang="en-US" sz="1500" b="1" dirty="0">
                <a:effectLst/>
                <a:latin typeface="Georgia Pro" panose="02040502050405020303" pitchFamily="18" charset="0"/>
                <a:ea typeface="Calibri" panose="020F0502020204030204" pitchFamily="34" charset="0"/>
              </a:rPr>
              <a:t>46-5-128</a:t>
            </a:r>
            <a:r>
              <a:rPr lang="en-US" sz="1500" dirty="0">
                <a:effectLst/>
                <a:latin typeface="Georgia Pro" panose="02040502050405020303" pitchFamily="18" charset="0"/>
                <a:ea typeface="Calibri" panose="020F0502020204030204" pitchFamily="34" charset="0"/>
              </a:rPr>
              <a:t>. Cooperation by public agencies.</a:t>
            </a:r>
          </a:p>
          <a:p>
            <a:pPr marL="0" marR="0" indent="0">
              <a:spcBef>
                <a:spcPts val="0"/>
              </a:spcBef>
              <a:spcAft>
                <a:spcPts val="0"/>
              </a:spcAft>
              <a:buNone/>
            </a:pPr>
            <a:r>
              <a:rPr lang="en-US" sz="1500" dirty="0">
                <a:effectLst/>
                <a:latin typeface="Georgia Pro" panose="02040502050405020303" pitchFamily="18" charset="0"/>
                <a:ea typeface="Calibri" panose="020F0502020204030204" pitchFamily="34" charset="0"/>
              </a:rPr>
              <a:t> </a:t>
            </a:r>
          </a:p>
          <a:p>
            <a:pPr marL="0" marR="0" indent="0">
              <a:spcBef>
                <a:spcPts val="600"/>
              </a:spcBef>
              <a:spcAft>
                <a:spcPts val="0"/>
              </a:spcAft>
              <a:buNone/>
            </a:pPr>
            <a:r>
              <a:rPr lang="en-US" sz="1500" b="1" dirty="0">
                <a:effectLst/>
                <a:latin typeface="Georgia Pro" panose="02040502050405020303" pitchFamily="18" charset="0"/>
                <a:ea typeface="Calibri" panose="020F0502020204030204" pitchFamily="34" charset="0"/>
              </a:rPr>
              <a:t>46-5-129</a:t>
            </a:r>
            <a:r>
              <a:rPr lang="en-US" sz="1500" dirty="0">
                <a:effectLst/>
                <a:latin typeface="Georgia Pro" panose="02040502050405020303" pitchFamily="18" charset="0"/>
                <a:ea typeface="Calibri" panose="020F0502020204030204" pitchFamily="34" charset="0"/>
              </a:rPr>
              <a:t>. Use of "9-1-1" emblem.</a:t>
            </a:r>
          </a:p>
          <a:p>
            <a:pPr marL="0" marR="0" indent="0">
              <a:spcBef>
                <a:spcPts val="0"/>
              </a:spcBef>
              <a:spcAft>
                <a:spcPts val="0"/>
              </a:spcAft>
              <a:buNone/>
            </a:pPr>
            <a:r>
              <a:rPr lang="en-US" sz="1500" dirty="0">
                <a:effectLst/>
                <a:latin typeface="Georgia Pro" panose="02040502050405020303" pitchFamily="18" charset="0"/>
                <a:ea typeface="Calibri" panose="020F0502020204030204" pitchFamily="34" charset="0"/>
              </a:rPr>
              <a:t> </a:t>
            </a:r>
          </a:p>
          <a:p>
            <a:pPr marL="0" marR="0" indent="0">
              <a:spcBef>
                <a:spcPts val="0"/>
              </a:spcBef>
              <a:spcAft>
                <a:spcPts val="600"/>
              </a:spcAft>
              <a:buNone/>
            </a:pPr>
            <a:r>
              <a:rPr lang="en-US" sz="1500" b="1" dirty="0">
                <a:effectLst/>
                <a:latin typeface="Georgia Pro" panose="02040502050405020303" pitchFamily="18" charset="0"/>
                <a:ea typeface="Calibri" panose="020F0502020204030204" pitchFamily="34" charset="0"/>
              </a:rPr>
              <a:t>46-5-130</a:t>
            </a:r>
            <a:r>
              <a:rPr lang="en-US" sz="1500" dirty="0">
                <a:effectLst/>
                <a:latin typeface="Georgia Pro" panose="02040502050405020303" pitchFamily="18" charset="0"/>
                <a:ea typeface="Calibri" panose="020F0502020204030204" pitchFamily="34" charset="0"/>
              </a:rPr>
              <a:t>. Federal assistance.</a:t>
            </a:r>
          </a:p>
          <a:p>
            <a:pPr marL="457200">
              <a:spcBef>
                <a:spcPts val="600"/>
              </a:spcBef>
            </a:pPr>
            <a:r>
              <a:rPr lang="en-US" sz="1500" dirty="0">
                <a:effectLst/>
                <a:latin typeface="Georgia Pro" panose="02040502050405020303" pitchFamily="18" charset="0"/>
                <a:ea typeface="Calibri" panose="020F0502020204030204" pitchFamily="34" charset="0"/>
              </a:rPr>
              <a:t>The Authority may apply for and accept federal funding assistance in the development and implementation of a state-wide emergency 9-1-1 system.</a:t>
            </a:r>
          </a:p>
          <a:p>
            <a:pPr marL="0" marR="0" indent="0">
              <a:spcBef>
                <a:spcPts val="0"/>
              </a:spcBef>
              <a:spcAft>
                <a:spcPts val="0"/>
              </a:spcAft>
              <a:buNone/>
            </a:pPr>
            <a:r>
              <a:rPr lang="en-US" sz="1500" dirty="0">
                <a:effectLst/>
                <a:latin typeface="Georgia Pro" panose="02040502050405020303" pitchFamily="18" charset="0"/>
                <a:ea typeface="Calibri" panose="020F0502020204030204" pitchFamily="34" charset="0"/>
              </a:rPr>
              <a:t> </a:t>
            </a:r>
          </a:p>
          <a:p>
            <a:pPr marL="0" marR="0" indent="0">
              <a:spcBef>
                <a:spcPts val="0"/>
              </a:spcBef>
              <a:spcAft>
                <a:spcPts val="0"/>
              </a:spcAft>
              <a:buNone/>
            </a:pPr>
            <a:r>
              <a:rPr lang="en-US" sz="1500" b="1" dirty="0">
                <a:effectLst/>
                <a:latin typeface="Georgia Pro" panose="02040502050405020303" pitchFamily="18" charset="0"/>
                <a:ea typeface="Calibri" panose="020F0502020204030204" pitchFamily="34" charset="0"/>
              </a:rPr>
              <a:t>46-5-131</a:t>
            </a:r>
            <a:r>
              <a:rPr lang="en-US" sz="1500" dirty="0">
                <a:effectLst/>
                <a:latin typeface="Georgia Pro" panose="02040502050405020303" pitchFamily="18" charset="0"/>
                <a:ea typeface="Calibri" panose="020F0502020204030204" pitchFamily="34" charset="0"/>
              </a:rPr>
              <a:t>. Exemptions from liability in operation of "9-1-1" system.</a:t>
            </a:r>
          </a:p>
          <a:p>
            <a:pPr marL="457200">
              <a:spcBef>
                <a:spcPts val="0"/>
              </a:spcBef>
            </a:pPr>
            <a:r>
              <a:rPr lang="en-US" sz="1500" dirty="0">
                <a:effectLst/>
                <a:latin typeface="Georgia Pro" panose="02040502050405020303" pitchFamily="18" charset="0"/>
                <a:ea typeface="Calibri" panose="020F0502020204030204" pitchFamily="34" charset="0"/>
              </a:rPr>
              <a:t>No local government of the State of Georgia shall be required to release, indemnify, defend, or hold harmless any emergency 9-1-1 system provider from any loss, claim, demand, suit, or other action or any liability whatsoever which arises out of subsection (a) of this O.C.G.A., unless the local government agrees or has agreed to assume such obligations.</a:t>
            </a:r>
          </a:p>
        </p:txBody>
      </p:sp>
      <p:pic>
        <p:nvPicPr>
          <p:cNvPr id="4" name="Picture 3" descr="Logo&#10;&#10;Description automatically generated with medium confidence">
            <a:extLst>
              <a:ext uri="{FF2B5EF4-FFF2-40B4-BE49-F238E27FC236}">
                <a16:creationId xmlns:a16="http://schemas.microsoft.com/office/drawing/2014/main" id="{AE39F94A-783B-4942-945D-1228D3395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099" y="5814676"/>
            <a:ext cx="940526" cy="914400"/>
          </a:xfrm>
          <a:prstGeom prst="rect">
            <a:avLst/>
          </a:prstGeom>
        </p:spPr>
      </p:pic>
    </p:spTree>
    <p:custDataLst>
      <p:tags r:id="rId1"/>
    </p:custDataLst>
    <p:extLst>
      <p:ext uri="{BB962C8B-B14F-4D97-AF65-F5344CB8AC3E}">
        <p14:creationId xmlns:p14="http://schemas.microsoft.com/office/powerpoint/2010/main" val="2923043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74D1113-6BB4-4E4E-810A-CB88D0047859}"/>
              </a:ext>
            </a:extLst>
          </p:cNvPr>
          <p:cNvSpPr>
            <a:spLocks noGrp="1"/>
          </p:cNvSpPr>
          <p:nvPr>
            <p:ph type="title"/>
          </p:nvPr>
        </p:nvSpPr>
        <p:spPr>
          <a:xfrm>
            <a:off x="628650" y="365125"/>
            <a:ext cx="7886700" cy="1325563"/>
          </a:xfrm>
        </p:spPr>
        <p:txBody>
          <a:bodyPr>
            <a:noAutofit/>
          </a:bodyPr>
          <a:lstStyle/>
          <a:p>
            <a:r>
              <a:rPr lang="en-US" sz="3200" b="1" dirty="0">
                <a:latin typeface="Georgia Pro" panose="02040502050405020303" pitchFamily="18" charset="0"/>
              </a:rPr>
              <a:t>Georgia Emergency Telephone Number 9-1-1 Service Act of 1977</a:t>
            </a:r>
            <a:br>
              <a:rPr lang="en-US" sz="3200" b="1" dirty="0">
                <a:latin typeface="Georgia Pro" panose="02040502050405020303" pitchFamily="18" charset="0"/>
              </a:rPr>
            </a:br>
            <a:r>
              <a:rPr lang="en-US" sz="3200" b="1" dirty="0">
                <a:latin typeface="Georgia Pro" panose="02040502050405020303" pitchFamily="18" charset="0"/>
              </a:rPr>
              <a:t>Continued</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4CBA70E-3D65-4AEF-B190-56ADB75D325A}"/>
              </a:ext>
            </a:extLst>
          </p:cNvPr>
          <p:cNvSpPr>
            <a:spLocks noGrp="1"/>
          </p:cNvSpPr>
          <p:nvPr>
            <p:ph idx="1"/>
          </p:nvPr>
        </p:nvSpPr>
        <p:spPr>
          <a:xfrm>
            <a:off x="628650" y="1927225"/>
            <a:ext cx="7886700" cy="4351338"/>
          </a:xfrm>
        </p:spPr>
        <p:txBody>
          <a:bodyPr>
            <a:normAutofit/>
          </a:bodyPr>
          <a:lstStyle/>
          <a:p>
            <a:pPr marL="0" marR="0" indent="0">
              <a:spcBef>
                <a:spcPts val="600"/>
              </a:spcBef>
              <a:spcAft>
                <a:spcPts val="0"/>
              </a:spcAft>
              <a:buNone/>
            </a:pPr>
            <a:r>
              <a:rPr lang="en-US" sz="1500" b="1" dirty="0">
                <a:effectLst/>
                <a:latin typeface="Georgia Pro" panose="02040502050405020303" pitchFamily="18" charset="0"/>
                <a:ea typeface="Calibri" panose="020F0502020204030204" pitchFamily="34" charset="0"/>
              </a:rPr>
              <a:t>46-5-132</a:t>
            </a:r>
            <a:r>
              <a:rPr lang="en-US" sz="1500" dirty="0">
                <a:effectLst/>
                <a:latin typeface="Georgia Pro" panose="02040502050405020303" pitchFamily="18" charset="0"/>
                <a:ea typeface="Calibri" panose="020F0502020204030204" pitchFamily="34" charset="0"/>
              </a:rPr>
              <a:t>. Fees by service supplier.</a:t>
            </a:r>
          </a:p>
          <a:p>
            <a:pPr marL="457200">
              <a:spcBef>
                <a:spcPts val="600"/>
              </a:spcBef>
            </a:pPr>
            <a:r>
              <a:rPr lang="en-US" sz="1500" dirty="0">
                <a:effectLst/>
                <a:latin typeface="Georgia Pro" panose="02040502050405020303" pitchFamily="18" charset="0"/>
                <a:ea typeface="Calibri" panose="020F0502020204030204" pitchFamily="34" charset="0"/>
              </a:rPr>
              <a:t>It shall be unlawful for any service supplier to assess or charge any fee for an emergency call placed on an emergency 9-1-1 system. The prohibition provided for in this Code section shall only apply to actual emergency calls made on such system and shall not apply to nor prohibit any fee assessed or charged for the implementation or enhancement of such system.</a:t>
            </a:r>
          </a:p>
          <a:p>
            <a:pPr marL="0" marR="0" indent="0">
              <a:spcBef>
                <a:spcPts val="600"/>
              </a:spcBef>
              <a:spcAft>
                <a:spcPts val="0"/>
              </a:spcAft>
              <a:buNone/>
            </a:pPr>
            <a:r>
              <a:rPr lang="en-US" sz="1500" dirty="0">
                <a:effectLst/>
                <a:latin typeface="Georgia Pro" panose="02040502050405020303" pitchFamily="18" charset="0"/>
                <a:ea typeface="Calibri" panose="020F0502020204030204" pitchFamily="34" charset="0"/>
              </a:rPr>
              <a:t> </a:t>
            </a:r>
          </a:p>
          <a:p>
            <a:pPr marL="0" marR="0" indent="0">
              <a:spcBef>
                <a:spcPts val="600"/>
              </a:spcBef>
              <a:spcAft>
                <a:spcPts val="0"/>
              </a:spcAft>
              <a:buNone/>
            </a:pPr>
            <a:r>
              <a:rPr lang="en-US" sz="1500" b="1" dirty="0">
                <a:effectLst/>
                <a:latin typeface="Georgia Pro" panose="02040502050405020303" pitchFamily="18" charset="0"/>
                <a:ea typeface="Calibri" panose="020F0502020204030204" pitchFamily="34" charset="0"/>
              </a:rPr>
              <a:t>46-5-133</a:t>
            </a:r>
            <a:r>
              <a:rPr lang="en-US" sz="1500" dirty="0">
                <a:effectLst/>
                <a:latin typeface="Georgia Pro" panose="02040502050405020303" pitchFamily="18" charset="0"/>
                <a:ea typeface="Calibri" panose="020F0502020204030204" pitchFamily="34" charset="0"/>
              </a:rPr>
              <a:t>. Authority of local government to adopt resolution to impose monthly 9-1-1 charge. </a:t>
            </a:r>
          </a:p>
          <a:p>
            <a:pPr marL="400050" lvl="1">
              <a:spcBef>
                <a:spcPts val="600"/>
              </a:spcBef>
            </a:pPr>
            <a:r>
              <a:rPr lang="en-US" sz="1500" dirty="0">
                <a:effectLst/>
                <a:latin typeface="Georgia Pro" panose="02040502050405020303" pitchFamily="18" charset="0"/>
                <a:ea typeface="Calibri" panose="020F0502020204030204" pitchFamily="34" charset="0"/>
                <a:cs typeface="Times New Roman" panose="02020603050405020304" pitchFamily="18" charset="0"/>
              </a:rPr>
              <a:t>Authorizes local governments to adopt resolutions concerning the collection of 911 fees under certain conditions.</a:t>
            </a:r>
          </a:p>
          <a:p>
            <a:pPr marL="400050" lvl="1">
              <a:spcBef>
                <a:spcPts val="600"/>
              </a:spcBef>
              <a:tabLst>
                <a:tab pos="914400" algn="l"/>
              </a:tabLst>
            </a:pPr>
            <a:r>
              <a:rPr lang="en-US" sz="1500" dirty="0">
                <a:effectLst/>
                <a:latin typeface="Georgia Pro" panose="02040502050405020303" pitchFamily="18" charset="0"/>
                <a:ea typeface="Calibri" panose="020F0502020204030204" pitchFamily="34" charset="0"/>
                <a:cs typeface="Times New Roman" panose="02020603050405020304" pitchFamily="18" charset="0"/>
              </a:rPr>
              <a:t>Section (c) requires: On and after January 1, 1999, no monthly 9-1-1 charge provided for in this Code section shall be imposed or continue to be imposed unless each public safety answering point funded in whole or in part from such charges is in compliance with Code Section 36-60-19, relating to required </a:t>
            </a:r>
            <a:r>
              <a:rPr lang="en-US" sz="1500" dirty="0" err="1">
                <a:effectLst/>
                <a:latin typeface="Georgia Pro" panose="02040502050405020303" pitchFamily="18" charset="0"/>
                <a:ea typeface="Calibri" panose="020F0502020204030204" pitchFamily="34" charset="0"/>
                <a:cs typeface="Times New Roman" panose="02020603050405020304" pitchFamily="18" charset="0"/>
              </a:rPr>
              <a:t>TDD</a:t>
            </a:r>
            <a:r>
              <a:rPr lang="en-US" sz="1500" dirty="0">
                <a:effectLst/>
                <a:latin typeface="Georgia Pro" panose="02040502050405020303" pitchFamily="18" charset="0"/>
                <a:ea typeface="Calibri" panose="020F0502020204030204" pitchFamily="34" charset="0"/>
                <a:cs typeface="Times New Roman" panose="02020603050405020304" pitchFamily="18" charset="0"/>
              </a:rPr>
              <a:t> training for communications officers.</a:t>
            </a:r>
          </a:p>
        </p:txBody>
      </p:sp>
      <p:pic>
        <p:nvPicPr>
          <p:cNvPr id="4" name="Picture 3" descr="Logo&#10;&#10;Description automatically generated with medium confidence">
            <a:extLst>
              <a:ext uri="{FF2B5EF4-FFF2-40B4-BE49-F238E27FC236}">
                <a16:creationId xmlns:a16="http://schemas.microsoft.com/office/drawing/2014/main" id="{AE39F94A-783B-4942-945D-1228D3395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099" y="5814676"/>
            <a:ext cx="940526" cy="914400"/>
          </a:xfrm>
          <a:prstGeom prst="rect">
            <a:avLst/>
          </a:prstGeom>
        </p:spPr>
      </p:pic>
    </p:spTree>
    <p:custDataLst>
      <p:tags r:id="rId1"/>
    </p:custDataLst>
    <p:extLst>
      <p:ext uri="{BB962C8B-B14F-4D97-AF65-F5344CB8AC3E}">
        <p14:creationId xmlns:p14="http://schemas.microsoft.com/office/powerpoint/2010/main" val="127208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74D1113-6BB4-4E4E-810A-CB88D0047859}"/>
              </a:ext>
            </a:extLst>
          </p:cNvPr>
          <p:cNvSpPr>
            <a:spLocks noGrp="1"/>
          </p:cNvSpPr>
          <p:nvPr>
            <p:ph type="title"/>
          </p:nvPr>
        </p:nvSpPr>
        <p:spPr>
          <a:xfrm>
            <a:off x="628650" y="365125"/>
            <a:ext cx="7886700" cy="1325563"/>
          </a:xfrm>
        </p:spPr>
        <p:txBody>
          <a:bodyPr>
            <a:noAutofit/>
          </a:bodyPr>
          <a:lstStyle/>
          <a:p>
            <a:r>
              <a:rPr lang="en-US" sz="3200" b="1" dirty="0">
                <a:latin typeface="Georgia Pro" panose="02040502050405020303" pitchFamily="18" charset="0"/>
              </a:rPr>
              <a:t>Georgia Emergency Telephone Number 9-1-1 Service Act of 1977</a:t>
            </a:r>
            <a:br>
              <a:rPr lang="en-US" sz="3200" b="1" dirty="0">
                <a:latin typeface="Georgia Pro" panose="02040502050405020303" pitchFamily="18" charset="0"/>
              </a:rPr>
            </a:br>
            <a:r>
              <a:rPr lang="en-US" sz="3200" b="1" dirty="0">
                <a:latin typeface="Georgia Pro" panose="02040502050405020303" pitchFamily="18" charset="0"/>
              </a:rPr>
              <a:t>Continued</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4CBA70E-3D65-4AEF-B190-56ADB75D325A}"/>
              </a:ext>
            </a:extLst>
          </p:cNvPr>
          <p:cNvSpPr>
            <a:spLocks noGrp="1"/>
          </p:cNvSpPr>
          <p:nvPr>
            <p:ph idx="1"/>
          </p:nvPr>
        </p:nvSpPr>
        <p:spPr>
          <a:xfrm>
            <a:off x="628650" y="1927225"/>
            <a:ext cx="7886700" cy="4351338"/>
          </a:xfrm>
        </p:spPr>
        <p:txBody>
          <a:bodyPr>
            <a:noAutofit/>
          </a:bodyPr>
          <a:lstStyle/>
          <a:p>
            <a:pPr marL="0" marR="0" indent="0">
              <a:spcBef>
                <a:spcPts val="600"/>
              </a:spcBef>
              <a:buNone/>
            </a:pPr>
            <a:r>
              <a:rPr lang="en-US" sz="1500" b="1" dirty="0">
                <a:effectLst/>
                <a:latin typeface="Georgia Pro" panose="02040502050405020303" pitchFamily="18" charset="0"/>
                <a:ea typeface="Calibri" panose="020F0502020204030204" pitchFamily="34" charset="0"/>
              </a:rPr>
              <a:t>46-5-134</a:t>
            </a:r>
            <a:r>
              <a:rPr lang="en-US" sz="1500" dirty="0">
                <a:effectLst/>
                <a:latin typeface="Georgia Pro" panose="02040502050405020303" pitchFamily="18" charset="0"/>
                <a:ea typeface="Calibri" panose="020F0502020204030204" pitchFamily="34" charset="0"/>
              </a:rPr>
              <a:t>. Billing of subscribers; liability of subscriber for service charge; taxes on service; establishment of Emergency Telephone System Fund; cost recovery fee; records; use of funds</a:t>
            </a:r>
          </a:p>
          <a:p>
            <a:pPr marL="457200" lvl="1">
              <a:spcBef>
                <a:spcPts val="600"/>
              </a:spcBef>
            </a:pPr>
            <a:r>
              <a:rPr lang="en-US" sz="1500" dirty="0">
                <a:effectLst/>
                <a:latin typeface="Georgia Pro" panose="02040502050405020303" pitchFamily="18" charset="0"/>
                <a:ea typeface="Calibri" panose="020F0502020204030204" pitchFamily="34" charset="0"/>
                <a:cs typeface="Times New Roman" panose="02020603050405020304" pitchFamily="18" charset="0"/>
              </a:rPr>
              <a:t>Billing of Subscribers; </a:t>
            </a:r>
          </a:p>
          <a:p>
            <a:pPr marL="457200" lvl="1">
              <a:spcBef>
                <a:spcPts val="600"/>
              </a:spcBef>
            </a:pPr>
            <a:r>
              <a:rPr lang="en-US" sz="1500" dirty="0">
                <a:effectLst/>
                <a:latin typeface="Georgia Pro" panose="02040502050405020303" pitchFamily="18" charset="0"/>
                <a:ea typeface="Calibri" panose="020F0502020204030204" pitchFamily="34" charset="0"/>
                <a:cs typeface="Times New Roman" panose="02020603050405020304" pitchFamily="18" charset="0"/>
              </a:rPr>
              <a:t>Liability of Subscriber for Service Charge; </a:t>
            </a:r>
          </a:p>
          <a:p>
            <a:pPr marL="457200" lvl="1">
              <a:spcBef>
                <a:spcPts val="600"/>
              </a:spcBef>
            </a:pPr>
            <a:r>
              <a:rPr lang="en-US" sz="1500" dirty="0">
                <a:effectLst/>
                <a:latin typeface="Georgia Pro" panose="02040502050405020303" pitchFamily="18" charset="0"/>
                <a:ea typeface="Calibri" panose="020F0502020204030204" pitchFamily="34" charset="0"/>
                <a:cs typeface="Times New Roman" panose="02020603050405020304" pitchFamily="18" charset="0"/>
              </a:rPr>
              <a:t>Taxes on Service; </a:t>
            </a:r>
          </a:p>
          <a:p>
            <a:pPr marL="457200" lvl="1">
              <a:spcBef>
                <a:spcPts val="600"/>
              </a:spcBef>
            </a:pPr>
            <a:r>
              <a:rPr lang="en-US" sz="1500" dirty="0">
                <a:effectLst/>
                <a:latin typeface="Georgia Pro" panose="02040502050405020303" pitchFamily="18" charset="0"/>
                <a:ea typeface="Calibri" panose="020F0502020204030204" pitchFamily="34" charset="0"/>
                <a:cs typeface="Times New Roman" panose="02020603050405020304" pitchFamily="18" charset="0"/>
              </a:rPr>
              <a:t>Establishment of Emergency Telephone System Fund; </a:t>
            </a:r>
          </a:p>
          <a:p>
            <a:pPr marL="457200" lvl="1">
              <a:spcBef>
                <a:spcPts val="600"/>
              </a:spcBef>
            </a:pPr>
            <a:r>
              <a:rPr lang="en-US" sz="1500" dirty="0">
                <a:effectLst/>
                <a:latin typeface="Georgia Pro" panose="02040502050405020303" pitchFamily="18" charset="0"/>
                <a:ea typeface="Calibri" panose="020F0502020204030204" pitchFamily="34" charset="0"/>
                <a:cs typeface="Times New Roman" panose="02020603050405020304" pitchFamily="18" charset="0"/>
              </a:rPr>
              <a:t>Records; </a:t>
            </a:r>
          </a:p>
          <a:p>
            <a:pPr marL="457200" lvl="1">
              <a:spcBef>
                <a:spcPts val="600"/>
              </a:spcBef>
            </a:pPr>
            <a:r>
              <a:rPr lang="en-US" sz="1500" dirty="0">
                <a:effectLst/>
                <a:latin typeface="Georgia Pro" panose="02040502050405020303" pitchFamily="18" charset="0"/>
                <a:ea typeface="Calibri" panose="020F0502020204030204" pitchFamily="34" charset="0"/>
                <a:cs typeface="Times New Roman" panose="02020603050405020304" pitchFamily="18" charset="0"/>
              </a:rPr>
              <a:t>Use of Federal, State, Municipal, or Private Funds.</a:t>
            </a:r>
          </a:p>
          <a:p>
            <a:pPr marL="0" marR="0" indent="0">
              <a:spcBef>
                <a:spcPts val="600"/>
              </a:spcBef>
              <a:buNone/>
            </a:pPr>
            <a:r>
              <a:rPr lang="en-US" sz="1500" dirty="0">
                <a:effectLst/>
                <a:latin typeface="Georgia Pro" panose="02040502050405020303" pitchFamily="18" charset="0"/>
                <a:ea typeface="Calibri" panose="020F0502020204030204" pitchFamily="34" charset="0"/>
              </a:rPr>
              <a:t> </a:t>
            </a:r>
          </a:p>
          <a:p>
            <a:pPr marL="0" marR="0" indent="0">
              <a:spcBef>
                <a:spcPts val="600"/>
              </a:spcBef>
              <a:buNone/>
            </a:pPr>
            <a:r>
              <a:rPr lang="en-US" sz="1500" b="1" dirty="0">
                <a:effectLst/>
                <a:latin typeface="Georgia Pro" panose="02040502050405020303" pitchFamily="18" charset="0"/>
                <a:ea typeface="Calibri" panose="020F0502020204030204" pitchFamily="34" charset="0"/>
              </a:rPr>
              <a:t>46-5-134.1</a:t>
            </a:r>
            <a:r>
              <a:rPr lang="en-US" sz="1500" dirty="0">
                <a:effectLst/>
                <a:latin typeface="Georgia Pro" panose="02040502050405020303" pitchFamily="18" charset="0"/>
                <a:ea typeface="Calibri" panose="020F0502020204030204" pitchFamily="34" charset="0"/>
              </a:rPr>
              <a:t>. Counties where the governing bodies of more than one local government have adopted a resolution to impose an enhanced 9-1-1 charge.</a:t>
            </a:r>
          </a:p>
          <a:p>
            <a:pPr marL="0" marR="0" indent="0">
              <a:spcBef>
                <a:spcPts val="600"/>
              </a:spcBef>
              <a:buNone/>
            </a:pPr>
            <a:endParaRPr lang="en-US" sz="1500" dirty="0">
              <a:effectLst/>
              <a:latin typeface="Georgia Pro" panose="02040502050405020303" pitchFamily="18" charset="0"/>
              <a:ea typeface="Calibri" panose="020F0502020204030204" pitchFamily="34" charset="0"/>
            </a:endParaRPr>
          </a:p>
          <a:p>
            <a:pPr marL="0" marR="0" indent="0">
              <a:spcBef>
                <a:spcPts val="600"/>
              </a:spcBef>
              <a:buNone/>
            </a:pPr>
            <a:r>
              <a:rPr lang="en-US" sz="1500" b="1" dirty="0">
                <a:effectLst/>
                <a:latin typeface="Georgia Pro" panose="02040502050405020303" pitchFamily="18" charset="0"/>
                <a:ea typeface="Calibri" panose="020F0502020204030204" pitchFamily="34" charset="0"/>
              </a:rPr>
              <a:t>46-5-134.2</a:t>
            </a:r>
            <a:r>
              <a:rPr lang="en-US" sz="1500" dirty="0">
                <a:effectLst/>
                <a:latin typeface="Georgia Pro" panose="02040502050405020303" pitchFamily="18" charset="0"/>
                <a:ea typeface="Calibri" panose="020F0502020204030204" pitchFamily="34" charset="0"/>
              </a:rPr>
              <a:t>. Prepaid wireless 9-1-1 charge; definitions; imposition of fee by localities; collection and remission of charges; distribution of funds</a:t>
            </a:r>
          </a:p>
          <a:p>
            <a:pPr marL="0" marR="0" indent="0">
              <a:spcBef>
                <a:spcPts val="600"/>
              </a:spcBef>
              <a:buNone/>
            </a:pPr>
            <a:endParaRPr lang="en-US" sz="1500" dirty="0">
              <a:effectLst/>
              <a:latin typeface="Georgia Pro" panose="02040502050405020303" pitchFamily="18" charset="0"/>
              <a:ea typeface="Calibri" panose="020F0502020204030204" pitchFamily="34" charset="0"/>
            </a:endParaRPr>
          </a:p>
          <a:p>
            <a:pPr marL="0" marR="0" indent="0">
              <a:spcBef>
                <a:spcPts val="600"/>
              </a:spcBef>
              <a:buNone/>
            </a:pPr>
            <a:r>
              <a:rPr lang="en-US" sz="1500" b="1" dirty="0">
                <a:effectLst/>
                <a:latin typeface="Georgia Pro" panose="02040502050405020303" pitchFamily="18" charset="0"/>
                <a:ea typeface="Calibri" panose="020F0502020204030204" pitchFamily="34" charset="0"/>
              </a:rPr>
              <a:t>46-5-135</a:t>
            </a:r>
            <a:r>
              <a:rPr lang="en-US" sz="1500" dirty="0">
                <a:effectLst/>
                <a:latin typeface="Georgia Pro" panose="02040502050405020303" pitchFamily="18" charset="0"/>
                <a:ea typeface="Calibri" panose="020F0502020204030204" pitchFamily="34" charset="0"/>
              </a:rPr>
              <a:t>. Liability of service supplier in civil action</a:t>
            </a:r>
          </a:p>
        </p:txBody>
      </p:sp>
      <p:pic>
        <p:nvPicPr>
          <p:cNvPr id="4" name="Picture 3" descr="Logo&#10;&#10;Description automatically generated with medium confidence">
            <a:extLst>
              <a:ext uri="{FF2B5EF4-FFF2-40B4-BE49-F238E27FC236}">
                <a16:creationId xmlns:a16="http://schemas.microsoft.com/office/drawing/2014/main" id="{AE39F94A-783B-4942-945D-1228D3395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099" y="5814676"/>
            <a:ext cx="940526" cy="914400"/>
          </a:xfrm>
          <a:prstGeom prst="rect">
            <a:avLst/>
          </a:prstGeom>
        </p:spPr>
      </p:pic>
    </p:spTree>
    <p:custDataLst>
      <p:tags r:id="rId1"/>
    </p:custDataLst>
    <p:extLst>
      <p:ext uri="{BB962C8B-B14F-4D97-AF65-F5344CB8AC3E}">
        <p14:creationId xmlns:p14="http://schemas.microsoft.com/office/powerpoint/2010/main" val="3788245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74D1113-6BB4-4E4E-810A-CB88D0047859}"/>
              </a:ext>
            </a:extLst>
          </p:cNvPr>
          <p:cNvSpPr>
            <a:spLocks noGrp="1"/>
          </p:cNvSpPr>
          <p:nvPr>
            <p:ph type="title"/>
          </p:nvPr>
        </p:nvSpPr>
        <p:spPr>
          <a:xfrm>
            <a:off x="628650" y="365125"/>
            <a:ext cx="7886700" cy="1325563"/>
          </a:xfrm>
        </p:spPr>
        <p:txBody>
          <a:bodyPr>
            <a:noAutofit/>
          </a:bodyPr>
          <a:lstStyle/>
          <a:p>
            <a:r>
              <a:rPr lang="en-US" sz="3200" b="1" dirty="0">
                <a:latin typeface="Georgia Pro" panose="02040502050405020303" pitchFamily="18" charset="0"/>
              </a:rPr>
              <a:t>Georgia Emergency Telephone Number 9-1-1 Service Act of 1977</a:t>
            </a:r>
            <a:br>
              <a:rPr lang="en-US" sz="3200" b="1" dirty="0">
                <a:latin typeface="Georgia Pro" panose="02040502050405020303" pitchFamily="18" charset="0"/>
              </a:rPr>
            </a:br>
            <a:r>
              <a:rPr lang="en-US" sz="3200" b="1" dirty="0">
                <a:latin typeface="Georgia Pro" panose="02040502050405020303" pitchFamily="18" charset="0"/>
              </a:rPr>
              <a:t>Continued</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4CBA70E-3D65-4AEF-B190-56ADB75D325A}"/>
              </a:ext>
            </a:extLst>
          </p:cNvPr>
          <p:cNvSpPr>
            <a:spLocks noGrp="1"/>
          </p:cNvSpPr>
          <p:nvPr>
            <p:ph idx="1"/>
          </p:nvPr>
        </p:nvSpPr>
        <p:spPr>
          <a:xfrm>
            <a:off x="628650" y="1927225"/>
            <a:ext cx="7886700" cy="4351338"/>
          </a:xfrm>
        </p:spPr>
        <p:txBody>
          <a:bodyPr>
            <a:normAutofit/>
          </a:bodyPr>
          <a:lstStyle/>
          <a:p>
            <a:pPr marL="0" marR="0" indent="0">
              <a:spcBef>
                <a:spcPts val="600"/>
              </a:spcBef>
              <a:spcAft>
                <a:spcPts val="0"/>
              </a:spcAft>
              <a:buNone/>
            </a:pPr>
            <a:r>
              <a:rPr lang="en-US" sz="1500" b="1" dirty="0">
                <a:effectLst/>
                <a:latin typeface="Georgia Pro" panose="02040502050405020303" pitchFamily="18" charset="0"/>
                <a:ea typeface="Calibri" panose="020F0502020204030204" pitchFamily="34" charset="0"/>
              </a:rPr>
              <a:t>46-5-136</a:t>
            </a:r>
            <a:r>
              <a:rPr lang="en-US" sz="1500" dirty="0">
                <a:effectLst/>
                <a:latin typeface="Georgia Pro" panose="02040502050405020303" pitchFamily="18" charset="0"/>
                <a:ea typeface="Calibri" panose="020F0502020204030204" pitchFamily="34" charset="0"/>
              </a:rPr>
              <a:t>. Authority of local government to create advisory board.</a:t>
            </a:r>
          </a:p>
          <a:p>
            <a:pPr marL="0" marR="0" indent="0">
              <a:spcBef>
                <a:spcPts val="600"/>
              </a:spcBef>
              <a:spcAft>
                <a:spcPts val="0"/>
              </a:spcAft>
              <a:buNone/>
            </a:pPr>
            <a:endParaRPr lang="en-US" sz="1500" dirty="0">
              <a:effectLst/>
              <a:latin typeface="Georgia Pro" panose="02040502050405020303" pitchFamily="18" charset="0"/>
              <a:ea typeface="Calibri" panose="020F0502020204030204" pitchFamily="34" charset="0"/>
            </a:endParaRPr>
          </a:p>
          <a:p>
            <a:pPr marL="0" marR="0" indent="0">
              <a:spcBef>
                <a:spcPts val="600"/>
              </a:spcBef>
              <a:spcAft>
                <a:spcPts val="0"/>
              </a:spcAft>
              <a:buNone/>
            </a:pPr>
            <a:r>
              <a:rPr lang="en-US" sz="1500" b="1" dirty="0">
                <a:effectLst/>
                <a:latin typeface="Georgia Pro" panose="02040502050405020303" pitchFamily="18" charset="0"/>
                <a:ea typeface="Calibri" panose="020F0502020204030204" pitchFamily="34" charset="0"/>
              </a:rPr>
              <a:t>46-5-137</a:t>
            </a:r>
            <a:r>
              <a:rPr lang="en-US" sz="1500" dirty="0">
                <a:effectLst/>
                <a:latin typeface="Georgia Pro" panose="02040502050405020303" pitchFamily="18" charset="0"/>
                <a:ea typeface="Calibri" panose="020F0502020204030204" pitchFamily="34" charset="0"/>
              </a:rPr>
              <a:t>. Powers of Public Service Commission not affected. </a:t>
            </a:r>
          </a:p>
          <a:p>
            <a:pPr marL="0" marR="0" indent="0">
              <a:spcBef>
                <a:spcPts val="600"/>
              </a:spcBef>
              <a:spcAft>
                <a:spcPts val="0"/>
              </a:spcAft>
              <a:buNone/>
            </a:pPr>
            <a:endParaRPr lang="en-US" sz="1500" dirty="0">
              <a:effectLst/>
              <a:latin typeface="Georgia Pro" panose="02040502050405020303" pitchFamily="18" charset="0"/>
              <a:ea typeface="Calibri" panose="020F0502020204030204" pitchFamily="34" charset="0"/>
            </a:endParaRPr>
          </a:p>
          <a:p>
            <a:pPr marL="0" marR="0" indent="0">
              <a:spcBef>
                <a:spcPts val="600"/>
              </a:spcBef>
              <a:spcAft>
                <a:spcPts val="0"/>
              </a:spcAft>
              <a:buNone/>
            </a:pPr>
            <a:r>
              <a:rPr lang="en-US" sz="1500" b="1" dirty="0">
                <a:effectLst/>
                <a:latin typeface="Georgia Pro" panose="02040502050405020303" pitchFamily="18" charset="0"/>
                <a:ea typeface="Calibri" panose="020F0502020204030204" pitchFamily="34" charset="0"/>
              </a:rPr>
              <a:t>46-5-138</a:t>
            </a:r>
            <a:r>
              <a:rPr lang="en-US" sz="1500" dirty="0">
                <a:effectLst/>
                <a:latin typeface="Georgia Pro" panose="02040502050405020303" pitchFamily="18" charset="0"/>
                <a:ea typeface="Calibri" panose="020F0502020204030204" pitchFamily="34" charset="0"/>
              </a:rPr>
              <a:t>. Joint authorities. </a:t>
            </a:r>
          </a:p>
          <a:p>
            <a:pPr marL="0" marR="0" indent="0">
              <a:spcBef>
                <a:spcPts val="600"/>
              </a:spcBef>
              <a:spcAft>
                <a:spcPts val="0"/>
              </a:spcAft>
              <a:buNone/>
            </a:pPr>
            <a:endParaRPr lang="en-US" sz="1500" dirty="0">
              <a:effectLst/>
              <a:latin typeface="Georgia Pro" panose="02040502050405020303" pitchFamily="18" charset="0"/>
              <a:ea typeface="Calibri" panose="020F0502020204030204" pitchFamily="34" charset="0"/>
            </a:endParaRPr>
          </a:p>
          <a:p>
            <a:pPr marL="0" marR="0" indent="0">
              <a:spcBef>
                <a:spcPts val="600"/>
              </a:spcBef>
              <a:spcAft>
                <a:spcPts val="0"/>
              </a:spcAft>
              <a:buNone/>
            </a:pPr>
            <a:r>
              <a:rPr lang="en-US" sz="1500" b="1" dirty="0">
                <a:effectLst/>
                <a:latin typeface="Georgia Pro" panose="02040502050405020303" pitchFamily="18" charset="0"/>
                <a:ea typeface="Calibri" panose="020F0502020204030204" pitchFamily="34" charset="0"/>
              </a:rPr>
              <a:t>46-5-138.1</a:t>
            </a:r>
            <a:r>
              <a:rPr lang="en-US" sz="1500" dirty="0">
                <a:effectLst/>
                <a:latin typeface="Georgia Pro" panose="02040502050405020303" pitchFamily="18" charset="0"/>
                <a:ea typeface="Calibri" panose="020F0502020204030204" pitchFamily="34" charset="0"/>
              </a:rPr>
              <a:t>. Guidelines pertaining to additional charges involving contracts between two or more counties. </a:t>
            </a:r>
          </a:p>
          <a:p>
            <a:pPr marL="0" marR="0" indent="0">
              <a:spcBef>
                <a:spcPts val="600"/>
              </a:spcBef>
              <a:spcAft>
                <a:spcPts val="0"/>
              </a:spcAft>
              <a:buNone/>
            </a:pPr>
            <a:endParaRPr lang="en-US" sz="1500" dirty="0">
              <a:effectLst/>
              <a:latin typeface="Georgia Pro" panose="02040502050405020303" pitchFamily="18" charset="0"/>
              <a:ea typeface="Calibri" panose="020F0502020204030204" pitchFamily="34" charset="0"/>
            </a:endParaRPr>
          </a:p>
          <a:p>
            <a:pPr marL="0" marR="0" indent="0">
              <a:spcBef>
                <a:spcPts val="600"/>
              </a:spcBef>
              <a:spcAft>
                <a:spcPts val="0"/>
              </a:spcAft>
              <a:buNone/>
            </a:pPr>
            <a:r>
              <a:rPr lang="en-US" sz="1500" b="1" dirty="0">
                <a:effectLst/>
                <a:latin typeface="Georgia Pro" panose="02040502050405020303" pitchFamily="18" charset="0"/>
                <a:ea typeface="Calibri" panose="020F0502020204030204" pitchFamily="34" charset="0"/>
              </a:rPr>
              <a:t>46-5-138.2</a:t>
            </a:r>
            <a:r>
              <a:rPr lang="en-US" sz="1500" dirty="0">
                <a:effectLst/>
                <a:latin typeface="Georgia Pro" panose="02040502050405020303" pitchFamily="18" charset="0"/>
                <a:ea typeface="Calibri" panose="020F0502020204030204" pitchFamily="34" charset="0"/>
              </a:rPr>
              <a:t>. “Director” defined; training and instruction. </a:t>
            </a:r>
          </a:p>
        </p:txBody>
      </p:sp>
      <p:pic>
        <p:nvPicPr>
          <p:cNvPr id="4" name="Picture 3" descr="Logo&#10;&#10;Description automatically generated with medium confidence">
            <a:extLst>
              <a:ext uri="{FF2B5EF4-FFF2-40B4-BE49-F238E27FC236}">
                <a16:creationId xmlns:a16="http://schemas.microsoft.com/office/drawing/2014/main" id="{AE39F94A-783B-4942-945D-1228D3395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099" y="5814676"/>
            <a:ext cx="940526" cy="914400"/>
          </a:xfrm>
          <a:prstGeom prst="rect">
            <a:avLst/>
          </a:prstGeom>
        </p:spPr>
      </p:pic>
    </p:spTree>
    <p:custDataLst>
      <p:tags r:id="rId1"/>
    </p:custDataLst>
    <p:extLst>
      <p:ext uri="{BB962C8B-B14F-4D97-AF65-F5344CB8AC3E}">
        <p14:creationId xmlns:p14="http://schemas.microsoft.com/office/powerpoint/2010/main" val="821071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4D1113-6BB4-4E4E-810A-CB88D0047859}"/>
              </a:ext>
            </a:extLst>
          </p:cNvPr>
          <p:cNvSpPr>
            <a:spLocks noGrp="1"/>
          </p:cNvSpPr>
          <p:nvPr>
            <p:ph type="title"/>
          </p:nvPr>
        </p:nvSpPr>
        <p:spPr>
          <a:xfrm>
            <a:off x="782723" y="809898"/>
            <a:ext cx="7457037" cy="1554480"/>
          </a:xfrm>
        </p:spPr>
        <p:txBody>
          <a:bodyPr anchor="ctr">
            <a:normAutofit/>
          </a:bodyPr>
          <a:lstStyle/>
          <a:p>
            <a:pPr>
              <a:spcAft>
                <a:spcPts val="1200"/>
              </a:spcAft>
              <a:tabLst>
                <a:tab pos="400050" algn="l"/>
              </a:tabLst>
            </a:pPr>
            <a:r>
              <a:rPr lang="en-US" sz="2600" b="1" dirty="0">
                <a:latin typeface="Georgia Pro" panose="02040502050405020303" pitchFamily="18" charset="0"/>
              </a:rPr>
              <a:t>Statutory Requirements for 911 Fee Expenditures - </a:t>
            </a:r>
            <a:r>
              <a:rPr lang="en-US" sz="2600" b="1" i="1" dirty="0">
                <a:latin typeface="Georgia Pro" panose="02040502050405020303" pitchFamily="18" charset="0"/>
              </a:rPr>
              <a:t>Eligible Expenditures under O.C.G.A. § 46-5-134</a:t>
            </a:r>
          </a:p>
        </p:txBody>
      </p:sp>
      <p:sp>
        <p:nvSpPr>
          <p:cNvPr id="3" name="Content Placeholder 2">
            <a:extLst>
              <a:ext uri="{FF2B5EF4-FFF2-40B4-BE49-F238E27FC236}">
                <a16:creationId xmlns:a16="http://schemas.microsoft.com/office/drawing/2014/main" id="{74CBA70E-3D65-4AEF-B190-56ADB75D325A}"/>
              </a:ext>
            </a:extLst>
          </p:cNvPr>
          <p:cNvSpPr>
            <a:spLocks noGrp="1"/>
          </p:cNvSpPr>
          <p:nvPr>
            <p:ph idx="1"/>
          </p:nvPr>
        </p:nvSpPr>
        <p:spPr>
          <a:xfrm>
            <a:off x="783771" y="2704014"/>
            <a:ext cx="7455989" cy="3438165"/>
          </a:xfrm>
        </p:spPr>
        <p:txBody>
          <a:bodyPr anchor="ctr">
            <a:normAutofit fontScale="92500"/>
          </a:bodyPr>
          <a:lstStyle/>
          <a:p>
            <a:pPr>
              <a:spcBef>
                <a:spcPts val="600"/>
              </a:spcBef>
            </a:pPr>
            <a:r>
              <a:rPr lang="en-US" sz="1600" dirty="0">
                <a:effectLst/>
                <a:latin typeface="Georgia Pro" panose="02040502050405020303" pitchFamily="18" charset="0"/>
                <a:ea typeface="Times New Roman" panose="02020603050405020304" pitchFamily="18" charset="0"/>
              </a:rPr>
              <a:t>Actual </a:t>
            </a:r>
            <a:r>
              <a:rPr lang="en-US" sz="1600" dirty="0">
                <a:solidFill>
                  <a:srgbClr val="C89546"/>
                </a:solidFill>
                <a:effectLst/>
                <a:latin typeface="Georgia Pro" panose="02040502050405020303" pitchFamily="18" charset="0"/>
                <a:ea typeface="Times New Roman" panose="02020603050405020304" pitchFamily="18" charset="0"/>
              </a:rPr>
              <a:t>cost of insurance </a:t>
            </a:r>
            <a:r>
              <a:rPr lang="en-US" sz="1600" dirty="0">
                <a:effectLst/>
                <a:latin typeface="Georgia Pro" panose="02040502050405020303" pitchFamily="18" charset="0"/>
                <a:ea typeface="Times New Roman" panose="02020603050405020304" pitchFamily="18" charset="0"/>
              </a:rPr>
              <a:t>purchased to insure against the risks and liability in the operation and maintenance of the emergency 9-1-1 system</a:t>
            </a:r>
            <a:endParaRPr lang="en-US" sz="1600" dirty="0">
              <a:effectLst/>
              <a:latin typeface="Georgia Pro" panose="02040502050405020303" pitchFamily="18" charset="0"/>
              <a:ea typeface="Calibri" panose="020F0502020204030204" pitchFamily="34" charset="0"/>
            </a:endParaRPr>
          </a:p>
          <a:p>
            <a:pPr>
              <a:spcBef>
                <a:spcPts val="600"/>
              </a:spcBef>
            </a:pPr>
            <a:r>
              <a:rPr lang="en-US" sz="1600" dirty="0">
                <a:effectLst/>
                <a:latin typeface="Georgia Pro" panose="02040502050405020303" pitchFamily="18" charset="0"/>
                <a:ea typeface="Times New Roman" panose="02020603050405020304" pitchFamily="18" charset="0"/>
              </a:rPr>
              <a:t>Actual cost of </a:t>
            </a:r>
            <a:r>
              <a:rPr lang="en-US" sz="1600" dirty="0">
                <a:solidFill>
                  <a:srgbClr val="C89546"/>
                </a:solidFill>
                <a:effectLst/>
                <a:latin typeface="Georgia Pro" panose="02040502050405020303" pitchFamily="18" charset="0"/>
                <a:ea typeface="Times New Roman" panose="02020603050405020304" pitchFamily="18" charset="0"/>
              </a:rPr>
              <a:t>salaries and employee benefits </a:t>
            </a:r>
            <a:r>
              <a:rPr lang="en-US" sz="1600" dirty="0">
                <a:effectLst/>
                <a:latin typeface="Georgia Pro" panose="02040502050405020303" pitchFamily="18" charset="0"/>
                <a:ea typeface="Times New Roman" panose="02020603050405020304" pitchFamily="18" charset="0"/>
              </a:rPr>
              <a:t>for employees hired solely for the operation and maintenance of the emergency 9-1-1 system</a:t>
            </a:r>
            <a:endParaRPr lang="en-US" sz="1600" dirty="0">
              <a:effectLst/>
              <a:latin typeface="Georgia Pro" panose="02040502050405020303" pitchFamily="18" charset="0"/>
              <a:ea typeface="Calibri" panose="020F0502020204030204" pitchFamily="34" charset="0"/>
            </a:endParaRPr>
          </a:p>
          <a:p>
            <a:pPr>
              <a:spcBef>
                <a:spcPts val="600"/>
              </a:spcBef>
            </a:pPr>
            <a:r>
              <a:rPr lang="en-US" sz="1600" dirty="0">
                <a:effectLst/>
                <a:latin typeface="Georgia Pro" panose="02040502050405020303" pitchFamily="18" charset="0"/>
                <a:ea typeface="Times New Roman" panose="02020603050405020304" pitchFamily="18" charset="0"/>
              </a:rPr>
              <a:t>Actual cost of training </a:t>
            </a:r>
            <a:r>
              <a:rPr lang="en-US" sz="1600" dirty="0">
                <a:solidFill>
                  <a:srgbClr val="C89546"/>
                </a:solidFill>
                <a:effectLst/>
                <a:latin typeface="Georgia Pro" panose="02040502050405020303" pitchFamily="18" charset="0"/>
                <a:ea typeface="Times New Roman" panose="02020603050405020304" pitchFamily="18" charset="0"/>
              </a:rPr>
              <a:t>employees</a:t>
            </a:r>
            <a:r>
              <a:rPr lang="en-US" sz="1600" dirty="0">
                <a:effectLst/>
                <a:latin typeface="Georgia Pro" panose="02040502050405020303" pitchFamily="18" charset="0"/>
                <a:ea typeface="Times New Roman" panose="02020603050405020304" pitchFamily="18" charset="0"/>
              </a:rPr>
              <a:t> hired for the operation and maintenance of the emergency 9-1-1 system</a:t>
            </a:r>
            <a:endParaRPr lang="en-US" sz="1600" dirty="0">
              <a:effectLst/>
              <a:latin typeface="Georgia Pro" panose="02040502050405020303" pitchFamily="18" charset="0"/>
              <a:ea typeface="Calibri" panose="020F0502020204030204" pitchFamily="34" charset="0"/>
            </a:endParaRPr>
          </a:p>
          <a:p>
            <a:pPr>
              <a:spcBef>
                <a:spcPts val="600"/>
              </a:spcBef>
            </a:pPr>
            <a:r>
              <a:rPr lang="en-US" sz="1600" dirty="0">
                <a:effectLst/>
                <a:latin typeface="Georgia Pro" panose="02040502050405020303" pitchFamily="18" charset="0"/>
                <a:ea typeface="Times New Roman" panose="02020603050405020304" pitchFamily="18" charset="0"/>
              </a:rPr>
              <a:t>Allocation of indirect costs associated with </a:t>
            </a:r>
            <a:r>
              <a:rPr lang="en-US" sz="1600" dirty="0">
                <a:solidFill>
                  <a:srgbClr val="C89546"/>
                </a:solidFill>
                <a:effectLst/>
                <a:latin typeface="Georgia Pro" panose="02040502050405020303" pitchFamily="18" charset="0"/>
                <a:ea typeface="Times New Roman" panose="02020603050405020304" pitchFamily="18" charset="0"/>
              </a:rPr>
              <a:t>supporting the 9-1-1 system center </a:t>
            </a:r>
            <a:r>
              <a:rPr lang="en-US" sz="1600" dirty="0">
                <a:effectLst/>
                <a:latin typeface="Georgia Pro" panose="02040502050405020303" pitchFamily="18" charset="0"/>
                <a:ea typeface="Times New Roman" panose="02020603050405020304" pitchFamily="18" charset="0"/>
              </a:rPr>
              <a:t>and operations</a:t>
            </a:r>
            <a:endParaRPr lang="en-US" sz="1600" dirty="0">
              <a:effectLst/>
              <a:latin typeface="Georgia Pro" panose="02040502050405020303" pitchFamily="18" charset="0"/>
              <a:ea typeface="Calibri" panose="020F0502020204030204" pitchFamily="34" charset="0"/>
            </a:endParaRPr>
          </a:p>
          <a:p>
            <a:pPr>
              <a:spcBef>
                <a:spcPts val="600"/>
              </a:spcBef>
            </a:pPr>
            <a:r>
              <a:rPr lang="en-US" sz="1600" dirty="0">
                <a:effectLst/>
                <a:latin typeface="Georgia Pro" panose="02040502050405020303" pitchFamily="18" charset="0"/>
                <a:ea typeface="Times New Roman" panose="02020603050405020304" pitchFamily="18" charset="0"/>
              </a:rPr>
              <a:t>Cost of </a:t>
            </a:r>
            <a:r>
              <a:rPr lang="en-US" sz="1600" dirty="0">
                <a:solidFill>
                  <a:srgbClr val="C89546"/>
                </a:solidFill>
                <a:effectLst/>
                <a:latin typeface="Georgia Pro" panose="02040502050405020303" pitchFamily="18" charset="0"/>
                <a:ea typeface="Times New Roman" panose="02020603050405020304" pitchFamily="18" charset="0"/>
              </a:rPr>
              <a:t>leasing or purchasing a building </a:t>
            </a:r>
            <a:r>
              <a:rPr lang="en-US" sz="1600" dirty="0">
                <a:effectLst/>
                <a:latin typeface="Georgia Pro" panose="02040502050405020303" pitchFamily="18" charset="0"/>
                <a:ea typeface="Times New Roman" panose="02020603050405020304" pitchFamily="18" charset="0"/>
              </a:rPr>
              <a:t>used as a public safety answering point</a:t>
            </a:r>
            <a:endParaRPr lang="en-US" sz="1600" dirty="0">
              <a:effectLst/>
              <a:latin typeface="Georgia Pro" panose="02040502050405020303" pitchFamily="18" charset="0"/>
              <a:ea typeface="Calibri" panose="020F0502020204030204" pitchFamily="34" charset="0"/>
            </a:endParaRPr>
          </a:p>
          <a:p>
            <a:pPr>
              <a:spcBef>
                <a:spcPts val="600"/>
              </a:spcBef>
            </a:pPr>
            <a:r>
              <a:rPr lang="en-US" sz="1600" dirty="0">
                <a:effectLst/>
                <a:latin typeface="Georgia Pro" panose="02040502050405020303" pitchFamily="18" charset="0"/>
                <a:ea typeface="Times New Roman" panose="02020603050405020304" pitchFamily="18" charset="0"/>
              </a:rPr>
              <a:t>Lease, purchase, or maintenance of a </a:t>
            </a:r>
            <a:r>
              <a:rPr lang="en-US" sz="1600" dirty="0">
                <a:solidFill>
                  <a:srgbClr val="C89546"/>
                </a:solidFill>
                <a:effectLst/>
                <a:latin typeface="Georgia Pro" panose="02040502050405020303" pitchFamily="18" charset="0"/>
                <a:ea typeface="Times New Roman" panose="02020603050405020304" pitchFamily="18" charset="0"/>
              </a:rPr>
              <a:t>mobile communications vehicle and equipment</a:t>
            </a:r>
            <a:r>
              <a:rPr lang="en-US" sz="1600" dirty="0">
                <a:effectLst/>
                <a:latin typeface="Georgia Pro" panose="02040502050405020303" pitchFamily="18" charset="0"/>
                <a:ea typeface="Times New Roman" panose="02020603050405020304" pitchFamily="18" charset="0"/>
              </a:rPr>
              <a:t>, if the primary purpose and designation of such vehicle is to function as a backup 9-1-1 system center</a:t>
            </a:r>
            <a:endParaRPr lang="en-US" sz="1600" dirty="0">
              <a:effectLst/>
              <a:latin typeface="Georgia Pro" panose="02040502050405020303" pitchFamily="18" charset="0"/>
              <a:ea typeface="Calibri" panose="020F0502020204030204" pitchFamily="34" charset="0"/>
            </a:endParaRPr>
          </a:p>
          <a:p>
            <a:pPr>
              <a:spcBef>
                <a:spcPts val="600"/>
              </a:spcBef>
            </a:pPr>
            <a:r>
              <a:rPr lang="en-US" sz="1600" dirty="0">
                <a:effectLst/>
                <a:latin typeface="Georgia Pro" panose="02040502050405020303" pitchFamily="18" charset="0"/>
                <a:ea typeface="Times New Roman" panose="02020603050405020304" pitchFamily="18" charset="0"/>
              </a:rPr>
              <a:t>Lease, purchase, or maintenance of </a:t>
            </a:r>
            <a:r>
              <a:rPr lang="en-US" sz="1600" dirty="0">
                <a:solidFill>
                  <a:srgbClr val="C89546"/>
                </a:solidFill>
                <a:effectLst/>
                <a:latin typeface="Georgia Pro" panose="02040502050405020303" pitchFamily="18" charset="0"/>
                <a:ea typeface="Times New Roman" panose="02020603050405020304" pitchFamily="18" charset="0"/>
              </a:rPr>
              <a:t>computer hardware and software</a:t>
            </a:r>
            <a:r>
              <a:rPr lang="en-US" sz="1600" dirty="0">
                <a:effectLst/>
                <a:latin typeface="Georgia Pro" panose="02040502050405020303" pitchFamily="18" charset="0"/>
                <a:ea typeface="Times New Roman" panose="02020603050405020304" pitchFamily="18" charset="0"/>
              </a:rPr>
              <a:t> used at a public safety answering point</a:t>
            </a:r>
            <a:endParaRPr lang="en-US" sz="1600" dirty="0">
              <a:effectLst/>
              <a:latin typeface="Georgia Pro" panose="02040502050405020303" pitchFamily="18" charset="0"/>
              <a:ea typeface="Calibri" panose="020F0502020204030204" pitchFamily="34" charset="0"/>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descr="Logo&#10;&#10;Description automatically generated with medium confidence">
            <a:extLst>
              <a:ext uri="{FF2B5EF4-FFF2-40B4-BE49-F238E27FC236}">
                <a16:creationId xmlns:a16="http://schemas.microsoft.com/office/drawing/2014/main" id="{AE39F94A-783B-4942-945D-1228D3395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099" y="5814676"/>
            <a:ext cx="940526" cy="914400"/>
          </a:xfrm>
          <a:prstGeom prst="rect">
            <a:avLst/>
          </a:prstGeom>
        </p:spPr>
      </p:pic>
    </p:spTree>
    <p:custDataLst>
      <p:tags r:id="rId1"/>
    </p:custDataLst>
    <p:extLst>
      <p:ext uri="{BB962C8B-B14F-4D97-AF65-F5344CB8AC3E}">
        <p14:creationId xmlns:p14="http://schemas.microsoft.com/office/powerpoint/2010/main" val="22972784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Wrs9yXza"/>
  <p:tag name="ARTICULATE_PROJECT_OPEN" val="0"/>
  <p:tag name="ARTICULATE_SLIDE_COUNT" val="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1aedb74-5615-40bf-ae91-70e04449437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DAC6CEC9A23648BF61E340A5B4156C" ma:contentTypeVersion="7" ma:contentTypeDescription="Create a new document." ma:contentTypeScope="" ma:versionID="0101fd9566cd6f2b64808d9163b113c0">
  <xsd:schema xmlns:xsd="http://www.w3.org/2001/XMLSchema" xmlns:xs="http://www.w3.org/2001/XMLSchema" xmlns:p="http://schemas.microsoft.com/office/2006/metadata/properties" xmlns:ns2="91aedb74-5615-40bf-ae91-70e044494379" targetNamespace="http://schemas.microsoft.com/office/2006/metadata/properties" ma:root="true" ma:fieldsID="940ec141f9fef551f5e805b0527c9ab5" ns2:_="">
    <xsd:import namespace="91aedb74-5615-40bf-ae91-70e04449437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aedb74-5615-40bf-ae91-70e0444943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5cedd7a-fdfc-4e25-b725-22258f4bab24"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8C1D68-F2C2-4EFA-ABD1-CC29AF17DD67}">
  <ds:schemaRefs>
    <ds:schemaRef ds:uri="http://schemas.microsoft.com/office/2006/metadata/properties"/>
    <ds:schemaRef ds:uri="http://schemas.microsoft.com/office/infopath/2007/PartnerControls"/>
    <ds:schemaRef ds:uri="91aedb74-5615-40bf-ae91-70e044494379"/>
  </ds:schemaRefs>
</ds:datastoreItem>
</file>

<file path=customXml/itemProps2.xml><?xml version="1.0" encoding="utf-8"?>
<ds:datastoreItem xmlns:ds="http://schemas.openxmlformats.org/officeDocument/2006/customXml" ds:itemID="{5EB767A2-8683-4534-9E96-0686AF5EE4FF}">
  <ds:schemaRefs>
    <ds:schemaRef ds:uri="http://schemas.microsoft.com/sharepoint/v3/contenttype/forms"/>
  </ds:schemaRefs>
</ds:datastoreItem>
</file>

<file path=customXml/itemProps3.xml><?xml version="1.0" encoding="utf-8"?>
<ds:datastoreItem xmlns:ds="http://schemas.openxmlformats.org/officeDocument/2006/customXml" ds:itemID="{E2D8B56B-1F10-4D60-8401-CD3AB569B8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aedb74-5615-40bf-ae91-70e0444943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2126</TotalTime>
  <Words>3642</Words>
  <Application>Microsoft Office PowerPoint</Application>
  <PresentationFormat>On-screen Show (4:3)</PresentationFormat>
  <Paragraphs>189</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Collection and Use of 911 Fees</vt:lpstr>
      <vt:lpstr>Topics for Discussion</vt:lpstr>
      <vt:lpstr>Georgia Emergency Telephone Number 9-1-1 Service Act of 1977</vt:lpstr>
      <vt:lpstr>Georgia Emergency Telephone Number 9-1-1 Service Act of 1977 Continued</vt:lpstr>
      <vt:lpstr>Georgia Emergency Telephone Number 9-1-1 Service Act of 1977 Continued</vt:lpstr>
      <vt:lpstr>Georgia Emergency Telephone Number 9-1-1 Service Act of 1977 Continued</vt:lpstr>
      <vt:lpstr>Georgia Emergency Telephone Number 9-1-1 Service Act of 1977 Continued</vt:lpstr>
      <vt:lpstr>Georgia Emergency Telephone Number 9-1-1 Service Act of 1977 Continued</vt:lpstr>
      <vt:lpstr>Statutory Requirements for 911 Fee Expenditures - Eligible Expenditures under O.C.G.A. § 46-5-134</vt:lpstr>
      <vt:lpstr>Statutory Requirements for 911 Fee Expenditures - Eligible Expenditures under O.C.G.A. § 46-5-134 Continued</vt:lpstr>
      <vt:lpstr>Statutory Requirements for 911 Fee Collection and Disbursement</vt:lpstr>
      <vt:lpstr>Statutory Requirements for 911 Fee Collection and Disbursement Continued</vt:lpstr>
      <vt:lpstr>Statutory Requirements for 911 Fee Collection and Disbursement Continued</vt:lpstr>
      <vt:lpstr>Revenue Policy Bulletin Non-prepaid 911 Charge and Prepaid Wireless 911 Charge (FET-2018-1)</vt:lpstr>
      <vt:lpstr>Non-Prepaid 911 Fees</vt:lpstr>
      <vt:lpstr>Non-Prepaid 911 Fees Continued</vt:lpstr>
      <vt:lpstr>Non-Prepaid 911 Fees Continued</vt:lpstr>
      <vt:lpstr>Non-Prepaid 911 Fees Continued</vt:lpstr>
      <vt:lpstr>Prepaid 911 Fees</vt:lpstr>
      <vt:lpstr>Prepaid 911 Fees Continued</vt:lpstr>
      <vt:lpstr>Prepaid 911 Fees Continued</vt:lpstr>
      <vt:lpstr>Prepaid 911 Fees Continued</vt:lpstr>
      <vt:lpstr>911 Fee Disbursement Reports</vt:lpstr>
      <vt:lpstr>911 Fee Disbursement Reports Continued</vt:lpstr>
      <vt:lpstr>Non-Prepaid Charge Distribution Report (NPC)</vt:lpstr>
      <vt:lpstr>Prepaid Wireless Distribution Report (PWF)</vt:lpstr>
      <vt:lpstr>Detailed Distribution Report by County – These reports are confidential and not publicly available.</vt:lpstr>
      <vt:lpstr>Georgia Law on Certification of 9-1-1 Expenditures</vt:lpstr>
      <vt:lpstr>Uniform Chart of Accounts</vt:lpstr>
      <vt:lpstr>FCC Annual Reporting Requirements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Greathouse - GPSTC</dc:creator>
  <cp:lastModifiedBy>Jackie Neubert</cp:lastModifiedBy>
  <cp:revision>90</cp:revision>
  <dcterms:created xsi:type="dcterms:W3CDTF">2021-01-29T18:23:42Z</dcterms:created>
  <dcterms:modified xsi:type="dcterms:W3CDTF">2023-09-12T17:05:05Z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B5912809-F1B9-4DBB-A440-5C0D86BF15C2</vt:lpwstr>
  </property>
  <property fmtid="{D5CDD505-2E9C-101B-9397-08002B2CF9AE}" pid="3" name="ArticulatePath">
    <vt:lpwstr>Presentation1</vt:lpwstr>
  </property>
  <property fmtid="{D5CDD505-2E9C-101B-9397-08002B2CF9AE}" pid="4" name="ContentTypeId">
    <vt:lpwstr>0x0101003FDAC6CEC9A23648BF61E340A5B4156C</vt:lpwstr>
  </property>
</Properties>
</file>