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4"/>
    <p:sldMasterId id="2147483783" r:id="rId5"/>
  </p:sldMasterIdLst>
  <p:notesMasterIdLst>
    <p:notesMasterId r:id="rId39"/>
  </p:notesMasterIdLst>
  <p:handoutMasterIdLst>
    <p:handoutMasterId r:id="rId40"/>
  </p:handoutMasterIdLst>
  <p:sldIdLst>
    <p:sldId id="301" r:id="rId6"/>
    <p:sldId id="283" r:id="rId7"/>
    <p:sldId id="276" r:id="rId8"/>
    <p:sldId id="304" r:id="rId9"/>
    <p:sldId id="302" r:id="rId10"/>
    <p:sldId id="305" r:id="rId11"/>
    <p:sldId id="306" r:id="rId12"/>
    <p:sldId id="307" r:id="rId13"/>
    <p:sldId id="308" r:id="rId14"/>
    <p:sldId id="294" r:id="rId15"/>
    <p:sldId id="309" r:id="rId16"/>
    <p:sldId id="297" r:id="rId17"/>
    <p:sldId id="310" r:id="rId18"/>
    <p:sldId id="311" r:id="rId19"/>
    <p:sldId id="312" r:id="rId20"/>
    <p:sldId id="313" r:id="rId21"/>
    <p:sldId id="314" r:id="rId22"/>
    <p:sldId id="2150" r:id="rId23"/>
    <p:sldId id="2151" r:id="rId24"/>
    <p:sldId id="2152" r:id="rId25"/>
    <p:sldId id="2153" r:id="rId26"/>
    <p:sldId id="2154" r:id="rId27"/>
    <p:sldId id="2155" r:id="rId28"/>
    <p:sldId id="2156" r:id="rId29"/>
    <p:sldId id="2157" r:id="rId30"/>
    <p:sldId id="288" r:id="rId31"/>
    <p:sldId id="2159" r:id="rId32"/>
    <p:sldId id="2160" r:id="rId33"/>
    <p:sldId id="2161" r:id="rId34"/>
    <p:sldId id="2163" r:id="rId35"/>
    <p:sldId id="293" r:id="rId36"/>
    <p:sldId id="2162" r:id="rId37"/>
    <p:sldId id="29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D9D9D9"/>
    <a:srgbClr val="E9E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46EE5-CEBE-431C-9D08-005A7D8D209C}" v="664" dt="2023-08-29T18:15:54.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58"/>
      </p:cViewPr>
      <p:guideLst/>
    </p:cSldViewPr>
  </p:slideViewPr>
  <p:notesTextViewPr>
    <p:cViewPr>
      <p:scale>
        <a:sx n="3" d="2"/>
        <a:sy n="3" d="2"/>
      </p:scale>
      <p:origin x="0" y="0"/>
    </p:cViewPr>
  </p:notesTextViewPr>
  <p:notesViewPr>
    <p:cSldViewPr snapToGrid="0">
      <p:cViewPr varScale="1">
        <p:scale>
          <a:sx n="75" d="100"/>
          <a:sy n="75" d="100"/>
        </p:scale>
        <p:origin x="293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hq-fil-01\Research\Documentation\Hotel-Motel%20Excise%20Tax\Reports\HMT%20Rate%20Change%20Tracker.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q-fil-01\Research\Documentation\Community%20Indicator%20Files\LGF_Community%20Indicators_Financ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Statewide Revenues by Fiscal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Revs!$B$312</c:f>
              <c:strCache>
                <c:ptCount val="1"/>
                <c:pt idx="0">
                  <c:v> Nominal </c:v>
                </c:pt>
              </c:strCache>
            </c:strRef>
          </c:tx>
          <c:spPr>
            <a:solidFill>
              <a:schemeClr val="accent1"/>
            </a:solidFill>
            <a:ln>
              <a:noFill/>
            </a:ln>
            <a:effectLst/>
          </c:spPr>
          <c:invertIfNegative val="0"/>
          <c:dPt>
            <c:idx val="9"/>
            <c:invertIfNegative val="0"/>
            <c:bubble3D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c:spPr>
            <c:extLst>
              <c:ext xmlns:c16="http://schemas.microsoft.com/office/drawing/2014/chart" uri="{C3380CC4-5D6E-409C-BE32-E72D297353CC}">
                <c16:uniqueId val="{00000001-07AD-400F-ACAB-64A1F09A2360}"/>
              </c:ext>
            </c:extLst>
          </c:dPt>
          <c:cat>
            <c:numRef>
              <c:f>Revs!$C$311:$L$311</c:f>
              <c:numCache>
                <c:formatCode>@</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Revs!$C$312:$L$312</c:f>
              <c:numCache>
                <c:formatCode>_("$"* #,##0.00_);_("$"* \(#,##0.00\);_("$"* "-"??_);_(@_)</c:formatCode>
                <c:ptCount val="10"/>
                <c:pt idx="0">
                  <c:v>184046047</c:v>
                </c:pt>
                <c:pt idx="1">
                  <c:v>203124526</c:v>
                </c:pt>
                <c:pt idx="2">
                  <c:v>227053063</c:v>
                </c:pt>
                <c:pt idx="3">
                  <c:v>235790830</c:v>
                </c:pt>
                <c:pt idx="4">
                  <c:v>264179322</c:v>
                </c:pt>
                <c:pt idx="5">
                  <c:v>282093033</c:v>
                </c:pt>
                <c:pt idx="6">
                  <c:v>305733519</c:v>
                </c:pt>
                <c:pt idx="7">
                  <c:v>250010651</c:v>
                </c:pt>
                <c:pt idx="8">
                  <c:v>249785176</c:v>
                </c:pt>
                <c:pt idx="9">
                  <c:v>314113946.20960009</c:v>
                </c:pt>
              </c:numCache>
            </c:numRef>
          </c:val>
          <c:extLst>
            <c:ext xmlns:c16="http://schemas.microsoft.com/office/drawing/2014/chart" uri="{C3380CC4-5D6E-409C-BE32-E72D297353CC}">
              <c16:uniqueId val="{00000002-07AD-400F-ACAB-64A1F09A2360}"/>
            </c:ext>
          </c:extLst>
        </c:ser>
        <c:ser>
          <c:idx val="1"/>
          <c:order val="1"/>
          <c:tx>
            <c:strRef>
              <c:f>Revs!$B$313</c:f>
              <c:strCache>
                <c:ptCount val="1"/>
                <c:pt idx="0">
                  <c:v> Real </c:v>
                </c:pt>
              </c:strCache>
            </c:strRef>
          </c:tx>
          <c:spPr>
            <a:solidFill>
              <a:schemeClr val="accent2"/>
            </a:solidFill>
            <a:ln>
              <a:noFill/>
            </a:ln>
            <a:effectLst/>
          </c:spPr>
          <c:invertIfNegative val="0"/>
          <c:dPt>
            <c:idx val="9"/>
            <c:invertIfNegative val="0"/>
            <c:bubble3D val="0"/>
            <c:sp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c:spPr>
            <c:extLst>
              <c:ext xmlns:c16="http://schemas.microsoft.com/office/drawing/2014/chart" uri="{C3380CC4-5D6E-409C-BE32-E72D297353CC}">
                <c16:uniqueId val="{00000004-07AD-400F-ACAB-64A1F09A2360}"/>
              </c:ext>
            </c:extLst>
          </c:dPt>
          <c:cat>
            <c:numRef>
              <c:f>Revs!$C$311:$L$311</c:f>
              <c:numCache>
                <c:formatCode>@</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Revs!$C$313:$L$313</c:f>
              <c:numCache>
                <c:formatCode>_("$"* #,##0.00_);_("$"* \(#,##0.00\);_("$"* "-"??_);_(@_)</c:formatCode>
                <c:ptCount val="10"/>
                <c:pt idx="0">
                  <c:v>231210633</c:v>
                </c:pt>
                <c:pt idx="1">
                  <c:v>251104933</c:v>
                </c:pt>
                <c:pt idx="2">
                  <c:v>280352900</c:v>
                </c:pt>
                <c:pt idx="3">
                  <c:v>287514788</c:v>
                </c:pt>
                <c:pt idx="4">
                  <c:v>315411307</c:v>
                </c:pt>
                <c:pt idx="5">
                  <c:v>328607935</c:v>
                </c:pt>
                <c:pt idx="6">
                  <c:v>349978771</c:v>
                </c:pt>
                <c:pt idx="7">
                  <c:v>282703930</c:v>
                </c:pt>
                <c:pt idx="8">
                  <c:v>269775413</c:v>
                </c:pt>
                <c:pt idx="9">
                  <c:v>314113946.20960009</c:v>
                </c:pt>
              </c:numCache>
            </c:numRef>
          </c:val>
          <c:extLst>
            <c:ext xmlns:c16="http://schemas.microsoft.com/office/drawing/2014/chart" uri="{C3380CC4-5D6E-409C-BE32-E72D297353CC}">
              <c16:uniqueId val="{00000005-07AD-400F-ACAB-64A1F09A2360}"/>
            </c:ext>
          </c:extLst>
        </c:ser>
        <c:dLbls>
          <c:showLegendKey val="0"/>
          <c:showVal val="0"/>
          <c:showCatName val="0"/>
          <c:showSerName val="0"/>
          <c:showPercent val="0"/>
          <c:showBubbleSize val="0"/>
        </c:dLbls>
        <c:gapWidth val="150"/>
        <c:axId val="1129317471"/>
        <c:axId val="1129336191"/>
      </c:barChart>
      <c:catAx>
        <c:axId val="1129317471"/>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336191"/>
        <c:crosses val="autoZero"/>
        <c:auto val="1"/>
        <c:lblAlgn val="ctr"/>
        <c:lblOffset val="100"/>
        <c:noMultiLvlLbl val="0"/>
      </c:catAx>
      <c:valAx>
        <c:axId val="1129336191"/>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317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HMT As</a:t>
            </a:r>
            <a:r>
              <a:rPr lang="en-US" baseline="0"/>
              <a:t> a % of OSR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FF0000"/>
                </a:solidFill>
                <a:prstDash val="sysDot"/>
              </a:ln>
              <a:effectLst/>
            </c:spPr>
            <c:trendlineType val="linear"/>
            <c:dispRSqr val="0"/>
            <c:dispEq val="0"/>
          </c:trendline>
          <c:xVal>
            <c:strRef>
              <c:f>Sheet3!$A$1:$A$292</c:f>
              <c:strCache>
                <c:ptCount val="292"/>
                <c:pt idx="0">
                  <c:v>Acworth City</c:v>
                </c:pt>
                <c:pt idx="1">
                  <c:v>Adairsville City</c:v>
                </c:pt>
                <c:pt idx="2">
                  <c:v>Albany City</c:v>
                </c:pt>
                <c:pt idx="3">
                  <c:v>Alma City</c:v>
                </c:pt>
                <c:pt idx="4">
                  <c:v>Alpharetta City</c:v>
                </c:pt>
                <c:pt idx="5">
                  <c:v>Americus City</c:v>
                </c:pt>
                <c:pt idx="6">
                  <c:v>Appling County</c:v>
                </c:pt>
                <c:pt idx="7">
                  <c:v>Ashburn City</c:v>
                </c:pt>
                <c:pt idx="8">
                  <c:v>Athens-Clarke CG</c:v>
                </c:pt>
                <c:pt idx="9">
                  <c:v>Atlanta City</c:v>
                </c:pt>
                <c:pt idx="10">
                  <c:v>Augusta/Richmond CG</c:v>
                </c:pt>
                <c:pt idx="11">
                  <c:v>Austell City</c:v>
                </c:pt>
                <c:pt idx="12">
                  <c:v>Bainbridge City</c:v>
                </c:pt>
                <c:pt idx="13">
                  <c:v>Baldwin City</c:v>
                </c:pt>
                <c:pt idx="14">
                  <c:v>Baldwin County</c:v>
                </c:pt>
                <c:pt idx="15">
                  <c:v>Banks County</c:v>
                </c:pt>
                <c:pt idx="16">
                  <c:v>Barnesville City</c:v>
                </c:pt>
                <c:pt idx="17">
                  <c:v>Bartow County</c:v>
                </c:pt>
                <c:pt idx="18">
                  <c:v>Blackshear City</c:v>
                </c:pt>
                <c:pt idx="19">
                  <c:v>Blairsville City</c:v>
                </c:pt>
                <c:pt idx="20">
                  <c:v>Blakely City</c:v>
                </c:pt>
                <c:pt idx="21">
                  <c:v>Blue Ridge City</c:v>
                </c:pt>
                <c:pt idx="22">
                  <c:v>Boston City</c:v>
                </c:pt>
                <c:pt idx="23">
                  <c:v>Braselton Town</c:v>
                </c:pt>
                <c:pt idx="24">
                  <c:v>Bremen City</c:v>
                </c:pt>
                <c:pt idx="25">
                  <c:v>Brookhaven City</c:v>
                </c:pt>
                <c:pt idx="26">
                  <c:v>Brunswick City</c:v>
                </c:pt>
                <c:pt idx="27">
                  <c:v>Buford City</c:v>
                </c:pt>
                <c:pt idx="28">
                  <c:v>Bulloch County</c:v>
                </c:pt>
                <c:pt idx="29">
                  <c:v>Butts County</c:v>
                </c:pt>
                <c:pt idx="30">
                  <c:v>Byron City</c:v>
                </c:pt>
                <c:pt idx="31">
                  <c:v>Cairo City</c:v>
                </c:pt>
                <c:pt idx="32">
                  <c:v>Calhoun City</c:v>
                </c:pt>
                <c:pt idx="33">
                  <c:v>Camden County</c:v>
                </c:pt>
                <c:pt idx="34">
                  <c:v>Camilla City</c:v>
                </c:pt>
                <c:pt idx="35">
                  <c:v>Canton City</c:v>
                </c:pt>
                <c:pt idx="36">
                  <c:v>Carroll County</c:v>
                </c:pt>
                <c:pt idx="37">
                  <c:v>Carrollton City</c:v>
                </c:pt>
                <c:pt idx="38">
                  <c:v>Cartersville City</c:v>
                </c:pt>
                <c:pt idx="39">
                  <c:v>Cave Spring City</c:v>
                </c:pt>
                <c:pt idx="40">
                  <c:v>Cedartown City</c:v>
                </c:pt>
                <c:pt idx="41">
                  <c:v>Chamblee City</c:v>
                </c:pt>
                <c:pt idx="42">
                  <c:v>Chatham County</c:v>
                </c:pt>
                <c:pt idx="43">
                  <c:v>Chattahoochee Hills City</c:v>
                </c:pt>
                <c:pt idx="44">
                  <c:v>Cherokee County</c:v>
                </c:pt>
                <c:pt idx="45">
                  <c:v>Chickamauga City</c:v>
                </c:pt>
                <c:pt idx="46">
                  <c:v>Clarkesville City</c:v>
                </c:pt>
                <c:pt idx="47">
                  <c:v>Claxton City</c:v>
                </c:pt>
                <c:pt idx="48">
                  <c:v>Clay County</c:v>
                </c:pt>
                <c:pt idx="49">
                  <c:v>Clayton City</c:v>
                </c:pt>
                <c:pt idx="50">
                  <c:v>Clayton County</c:v>
                </c:pt>
                <c:pt idx="51">
                  <c:v>Cleveland City</c:v>
                </c:pt>
                <c:pt idx="52">
                  <c:v>Cobb County</c:v>
                </c:pt>
                <c:pt idx="53">
                  <c:v>Cochran City</c:v>
                </c:pt>
                <c:pt idx="54">
                  <c:v>College Park City</c:v>
                </c:pt>
                <c:pt idx="55">
                  <c:v>Colquitt City</c:v>
                </c:pt>
                <c:pt idx="56">
                  <c:v>Columbia County</c:v>
                </c:pt>
                <c:pt idx="57">
                  <c:v>Columbus/Muscogee CG</c:v>
                </c:pt>
                <c:pt idx="58">
                  <c:v>Conyers City</c:v>
                </c:pt>
                <c:pt idx="59">
                  <c:v>Cook County</c:v>
                </c:pt>
                <c:pt idx="60">
                  <c:v>Coolidge City</c:v>
                </c:pt>
                <c:pt idx="61">
                  <c:v>Cordele City</c:v>
                </c:pt>
                <c:pt idx="62">
                  <c:v>Cornelia City</c:v>
                </c:pt>
                <c:pt idx="63">
                  <c:v>Covington City</c:v>
                </c:pt>
                <c:pt idx="64">
                  <c:v>Coweta County</c:v>
                </c:pt>
                <c:pt idx="65">
                  <c:v>Crisp County</c:v>
                </c:pt>
                <c:pt idx="66">
                  <c:v>Cumming City</c:v>
                </c:pt>
                <c:pt idx="67">
                  <c:v>Cusseta-Chattahoochee CG</c:v>
                </c:pt>
                <c:pt idx="68">
                  <c:v>Cuthbert City</c:v>
                </c:pt>
                <c:pt idx="69">
                  <c:v>Dade County</c:v>
                </c:pt>
                <c:pt idx="70">
                  <c:v>Dahlonega City</c:v>
                </c:pt>
                <c:pt idx="71">
                  <c:v>Dallas City</c:v>
                </c:pt>
                <c:pt idx="72">
                  <c:v>Dalton City</c:v>
                </c:pt>
                <c:pt idx="73">
                  <c:v>Darien City</c:v>
                </c:pt>
                <c:pt idx="74">
                  <c:v>Dawson City</c:v>
                </c:pt>
                <c:pt idx="75">
                  <c:v>Dawson County</c:v>
                </c:pt>
                <c:pt idx="76">
                  <c:v>Dawsonville City</c:v>
                </c:pt>
                <c:pt idx="77">
                  <c:v>Decatur City</c:v>
                </c:pt>
                <c:pt idx="78">
                  <c:v>DeKalb County</c:v>
                </c:pt>
                <c:pt idx="79">
                  <c:v>Dillard City</c:v>
                </c:pt>
                <c:pt idx="80">
                  <c:v>Donalsonville City</c:v>
                </c:pt>
                <c:pt idx="81">
                  <c:v>Doraville City</c:v>
                </c:pt>
                <c:pt idx="82">
                  <c:v>Douglas City</c:v>
                </c:pt>
                <c:pt idx="83">
                  <c:v>Douglas County</c:v>
                </c:pt>
                <c:pt idx="84">
                  <c:v>Douglasville City</c:v>
                </c:pt>
                <c:pt idx="85">
                  <c:v>Dublin City</c:v>
                </c:pt>
                <c:pt idx="86">
                  <c:v>Duluth City</c:v>
                </c:pt>
                <c:pt idx="87">
                  <c:v>Dunwoody City</c:v>
                </c:pt>
                <c:pt idx="88">
                  <c:v>East Dublin City</c:v>
                </c:pt>
                <c:pt idx="89">
                  <c:v>East Ellijay City</c:v>
                </c:pt>
                <c:pt idx="90">
                  <c:v>East Point City</c:v>
                </c:pt>
                <c:pt idx="91">
                  <c:v>Eastman City</c:v>
                </c:pt>
                <c:pt idx="92">
                  <c:v>Eatonton City</c:v>
                </c:pt>
                <c:pt idx="93">
                  <c:v>Effingham County</c:v>
                </c:pt>
                <c:pt idx="94">
                  <c:v>Elbert County</c:v>
                </c:pt>
                <c:pt idx="95">
                  <c:v>Elberton City</c:v>
                </c:pt>
                <c:pt idx="96">
                  <c:v>Ellijay City</c:v>
                </c:pt>
                <c:pt idx="97">
                  <c:v>Emerson City</c:v>
                </c:pt>
                <c:pt idx="98">
                  <c:v>Evans County</c:v>
                </c:pt>
                <c:pt idx="99">
                  <c:v>Fairburn City</c:v>
                </c:pt>
                <c:pt idx="100">
                  <c:v>Fannin County</c:v>
                </c:pt>
                <c:pt idx="101">
                  <c:v>Fayette County</c:v>
                </c:pt>
                <c:pt idx="102">
                  <c:v>Fayetteville City</c:v>
                </c:pt>
                <c:pt idx="103">
                  <c:v>Fitzgerald City</c:v>
                </c:pt>
                <c:pt idx="104">
                  <c:v>Flemington City</c:v>
                </c:pt>
                <c:pt idx="105">
                  <c:v>Flowery Branch City</c:v>
                </c:pt>
                <c:pt idx="106">
                  <c:v>Floyd County</c:v>
                </c:pt>
                <c:pt idx="107">
                  <c:v>Folkston City</c:v>
                </c:pt>
                <c:pt idx="108">
                  <c:v>Forest Park City</c:v>
                </c:pt>
                <c:pt idx="109">
                  <c:v>Forsyth City</c:v>
                </c:pt>
                <c:pt idx="110">
                  <c:v>Forsyth County</c:v>
                </c:pt>
                <c:pt idx="111">
                  <c:v>Fort Oglethorpe City</c:v>
                </c:pt>
                <c:pt idx="112">
                  <c:v>Fort Valley City</c:v>
                </c:pt>
                <c:pt idx="113">
                  <c:v>Franklin City</c:v>
                </c:pt>
                <c:pt idx="114">
                  <c:v>Franklin County</c:v>
                </c:pt>
                <c:pt idx="115">
                  <c:v>Franklin Springs City</c:v>
                </c:pt>
                <c:pt idx="116">
                  <c:v>Fulton County</c:v>
                </c:pt>
                <c:pt idx="117">
                  <c:v>Gainesville City</c:v>
                </c:pt>
                <c:pt idx="118">
                  <c:v>Garden City</c:v>
                </c:pt>
                <c:pt idx="119">
                  <c:v>Gilmer County</c:v>
                </c:pt>
                <c:pt idx="120">
                  <c:v>Glennville City</c:v>
                </c:pt>
                <c:pt idx="121">
                  <c:v>Glynn County</c:v>
                </c:pt>
                <c:pt idx="122">
                  <c:v>Good Hope City</c:v>
                </c:pt>
                <c:pt idx="123">
                  <c:v>Gordon County</c:v>
                </c:pt>
                <c:pt idx="124">
                  <c:v>Gray City</c:v>
                </c:pt>
                <c:pt idx="125">
                  <c:v>Grayson City</c:v>
                </c:pt>
                <c:pt idx="126">
                  <c:v>Greene County</c:v>
                </c:pt>
                <c:pt idx="127">
                  <c:v>Greensboro City</c:v>
                </c:pt>
                <c:pt idx="128">
                  <c:v>Griffin City</c:v>
                </c:pt>
                <c:pt idx="129">
                  <c:v>Gwinnett County</c:v>
                </c:pt>
                <c:pt idx="130">
                  <c:v>Habersham County</c:v>
                </c:pt>
                <c:pt idx="131">
                  <c:v>Hahira City</c:v>
                </c:pt>
                <c:pt idx="132">
                  <c:v>Hall County</c:v>
                </c:pt>
                <c:pt idx="133">
                  <c:v>Hamilton City</c:v>
                </c:pt>
                <c:pt idx="134">
                  <c:v>Hampton City</c:v>
                </c:pt>
                <c:pt idx="135">
                  <c:v>Hapeville City</c:v>
                </c:pt>
                <c:pt idx="136">
                  <c:v>Harlem City</c:v>
                </c:pt>
                <c:pt idx="137">
                  <c:v>Harris County</c:v>
                </c:pt>
                <c:pt idx="138">
                  <c:v>Hart County</c:v>
                </c:pt>
                <c:pt idx="139">
                  <c:v>Hartwell City</c:v>
                </c:pt>
                <c:pt idx="140">
                  <c:v>Hawkinsville City</c:v>
                </c:pt>
                <c:pt idx="141">
                  <c:v>Helen City</c:v>
                </c:pt>
                <c:pt idx="142">
                  <c:v>Henry County</c:v>
                </c:pt>
                <c:pt idx="143">
                  <c:v>Hiawassee City</c:v>
                </c:pt>
                <c:pt idx="144">
                  <c:v>Hinesville City</c:v>
                </c:pt>
                <c:pt idx="145">
                  <c:v>Hiram City</c:v>
                </c:pt>
                <c:pt idx="146">
                  <c:v>Hogansville City</c:v>
                </c:pt>
                <c:pt idx="147">
                  <c:v>Holly Springs City</c:v>
                </c:pt>
                <c:pt idx="148">
                  <c:v>Homer Town</c:v>
                </c:pt>
                <c:pt idx="149">
                  <c:v>Homerville City</c:v>
                </c:pt>
                <c:pt idx="150">
                  <c:v>Jackson City</c:v>
                </c:pt>
                <c:pt idx="151">
                  <c:v>Jackson County</c:v>
                </c:pt>
                <c:pt idx="152">
                  <c:v>Jasper City</c:v>
                </c:pt>
                <c:pt idx="153">
                  <c:v>Jasper County</c:v>
                </c:pt>
                <c:pt idx="154">
                  <c:v>Jeff Davis County</c:v>
                </c:pt>
                <c:pt idx="155">
                  <c:v>Jefferson City</c:v>
                </c:pt>
                <c:pt idx="156">
                  <c:v>Jefferson County</c:v>
                </c:pt>
                <c:pt idx="157">
                  <c:v>Jenkins County</c:v>
                </c:pt>
                <c:pt idx="158">
                  <c:v>Jesup City</c:v>
                </c:pt>
                <c:pt idx="159">
                  <c:v>Johns Creek City</c:v>
                </c:pt>
                <c:pt idx="160">
                  <c:v>Jonesboro City</c:v>
                </c:pt>
                <c:pt idx="161">
                  <c:v>Kennesaw City</c:v>
                </c:pt>
                <c:pt idx="162">
                  <c:v>Kingsland City</c:v>
                </c:pt>
                <c:pt idx="163">
                  <c:v>LaFayette City</c:v>
                </c:pt>
                <c:pt idx="164">
                  <c:v>LaGrange City</c:v>
                </c:pt>
                <c:pt idx="165">
                  <c:v>Lavonia City</c:v>
                </c:pt>
                <c:pt idx="166">
                  <c:v>Lawrenceville City</c:v>
                </c:pt>
                <c:pt idx="167">
                  <c:v>Lee County</c:v>
                </c:pt>
                <c:pt idx="168">
                  <c:v>Liberty County</c:v>
                </c:pt>
                <c:pt idx="169">
                  <c:v>Lincoln County</c:v>
                </c:pt>
                <c:pt idx="170">
                  <c:v>Lincolnton City</c:v>
                </c:pt>
                <c:pt idx="171">
                  <c:v>Locust Grove City</c:v>
                </c:pt>
                <c:pt idx="172">
                  <c:v>Loganville City</c:v>
                </c:pt>
                <c:pt idx="173">
                  <c:v>Lookout Mountain City</c:v>
                </c:pt>
                <c:pt idx="174">
                  <c:v>Louisville City</c:v>
                </c:pt>
                <c:pt idx="175">
                  <c:v>Lowndes County</c:v>
                </c:pt>
                <c:pt idx="176">
                  <c:v>Lumpkin County</c:v>
                </c:pt>
                <c:pt idx="177">
                  <c:v>Lyons City</c:v>
                </c:pt>
                <c:pt idx="178">
                  <c:v>Macon-Bibb County</c:v>
                </c:pt>
                <c:pt idx="179">
                  <c:v>Madison City</c:v>
                </c:pt>
                <c:pt idx="180">
                  <c:v>Manchester City</c:v>
                </c:pt>
                <c:pt idx="181">
                  <c:v>Marietta City</c:v>
                </c:pt>
                <c:pt idx="182">
                  <c:v>McDonough City</c:v>
                </c:pt>
                <c:pt idx="183">
                  <c:v>McDuffie County</c:v>
                </c:pt>
                <c:pt idx="184">
                  <c:v>McIntosh County</c:v>
                </c:pt>
                <c:pt idx="185">
                  <c:v>McRae-Helena City</c:v>
                </c:pt>
                <c:pt idx="186">
                  <c:v>Meigs City</c:v>
                </c:pt>
                <c:pt idx="187">
                  <c:v>Meriwether County</c:v>
                </c:pt>
                <c:pt idx="188">
                  <c:v>Metter City</c:v>
                </c:pt>
                <c:pt idx="189">
                  <c:v>Midway City</c:v>
                </c:pt>
                <c:pt idx="190">
                  <c:v>Milledgeville City</c:v>
                </c:pt>
                <c:pt idx="191">
                  <c:v>Milton City</c:v>
                </c:pt>
                <c:pt idx="192">
                  <c:v>Monroe City</c:v>
                </c:pt>
                <c:pt idx="193">
                  <c:v>Montezuma City</c:v>
                </c:pt>
                <c:pt idx="194">
                  <c:v>Monticello City</c:v>
                </c:pt>
                <c:pt idx="195">
                  <c:v>Morgan County</c:v>
                </c:pt>
                <c:pt idx="196">
                  <c:v>Morrow City</c:v>
                </c:pt>
                <c:pt idx="197">
                  <c:v>Moultrie City</c:v>
                </c:pt>
                <c:pt idx="198">
                  <c:v>Mount Vernon City</c:v>
                </c:pt>
                <c:pt idx="199">
                  <c:v>Murray County</c:v>
                </c:pt>
                <c:pt idx="200">
                  <c:v>Nashville City</c:v>
                </c:pt>
                <c:pt idx="201">
                  <c:v>Newnan City</c:v>
                </c:pt>
                <c:pt idx="202">
                  <c:v>Newton County</c:v>
                </c:pt>
                <c:pt idx="203">
                  <c:v>Norcross City</c:v>
                </c:pt>
                <c:pt idx="204">
                  <c:v>Norman Park City</c:v>
                </c:pt>
                <c:pt idx="205">
                  <c:v>Oakwood City</c:v>
                </c:pt>
                <c:pt idx="206">
                  <c:v>Oconee County</c:v>
                </c:pt>
                <c:pt idx="207">
                  <c:v>Peach County</c:v>
                </c:pt>
                <c:pt idx="208">
                  <c:v>Peachtree City</c:v>
                </c:pt>
                <c:pt idx="209">
                  <c:v>Pelham City</c:v>
                </c:pt>
                <c:pt idx="210">
                  <c:v>Perry City</c:v>
                </c:pt>
                <c:pt idx="211">
                  <c:v>Pickens County</c:v>
                </c:pt>
                <c:pt idx="212">
                  <c:v>Pine Mountain Town</c:v>
                </c:pt>
                <c:pt idx="213">
                  <c:v>Plains City</c:v>
                </c:pt>
                <c:pt idx="214">
                  <c:v>Pooler City</c:v>
                </c:pt>
                <c:pt idx="215">
                  <c:v>Port Wentworth City</c:v>
                </c:pt>
                <c:pt idx="216">
                  <c:v>Powder Springs City</c:v>
                </c:pt>
                <c:pt idx="217">
                  <c:v>Putnam County</c:v>
                </c:pt>
                <c:pt idx="218">
                  <c:v>Rabun County</c:v>
                </c:pt>
                <c:pt idx="219">
                  <c:v>Randolph County</c:v>
                </c:pt>
                <c:pt idx="220">
                  <c:v>Richland City</c:v>
                </c:pt>
                <c:pt idx="221">
                  <c:v>Richmond Hill City</c:v>
                </c:pt>
                <c:pt idx="222">
                  <c:v>Rincon City</c:v>
                </c:pt>
                <c:pt idx="223">
                  <c:v>Ringgold City</c:v>
                </c:pt>
                <c:pt idx="224">
                  <c:v>Riverdale City</c:v>
                </c:pt>
                <c:pt idx="225">
                  <c:v>Rockdale County</c:v>
                </c:pt>
                <c:pt idx="226">
                  <c:v>Rockmart City</c:v>
                </c:pt>
                <c:pt idx="227">
                  <c:v>Rome City</c:v>
                </c:pt>
                <c:pt idx="228">
                  <c:v>Roswell City</c:v>
                </c:pt>
                <c:pt idx="229">
                  <c:v>Royston City</c:v>
                </c:pt>
                <c:pt idx="230">
                  <c:v>Sandersville City</c:v>
                </c:pt>
                <c:pt idx="231">
                  <c:v>Sandy Springs City</c:v>
                </c:pt>
                <c:pt idx="232">
                  <c:v>Savannah City</c:v>
                </c:pt>
                <c:pt idx="233">
                  <c:v>Screven County</c:v>
                </c:pt>
                <c:pt idx="234">
                  <c:v>Sky Valley City</c:v>
                </c:pt>
                <c:pt idx="235">
                  <c:v>Smyrna City</c:v>
                </c:pt>
                <c:pt idx="236">
                  <c:v>Snellville City</c:v>
                </c:pt>
                <c:pt idx="237">
                  <c:v>South Fulton City</c:v>
                </c:pt>
                <c:pt idx="238">
                  <c:v>Spalding County</c:v>
                </c:pt>
                <c:pt idx="239">
                  <c:v>St. Marys City</c:v>
                </c:pt>
                <c:pt idx="240">
                  <c:v>Statesboro City</c:v>
                </c:pt>
                <c:pt idx="241">
                  <c:v>Stephens County</c:v>
                </c:pt>
                <c:pt idx="242">
                  <c:v>Stockbridge City</c:v>
                </c:pt>
                <c:pt idx="243">
                  <c:v>Stone Mountain City</c:v>
                </c:pt>
                <c:pt idx="244">
                  <c:v>Stonecrest City</c:v>
                </c:pt>
                <c:pt idx="245">
                  <c:v>Summerville City</c:v>
                </c:pt>
                <c:pt idx="246">
                  <c:v>Suwanee City</c:v>
                </c:pt>
                <c:pt idx="247">
                  <c:v>Swainsboro City</c:v>
                </c:pt>
                <c:pt idx="248">
                  <c:v>Sylvania City</c:v>
                </c:pt>
                <c:pt idx="249">
                  <c:v>Sylvester City</c:v>
                </c:pt>
                <c:pt idx="250">
                  <c:v>Tallapoosa City</c:v>
                </c:pt>
                <c:pt idx="251">
                  <c:v>Tallulah Falls Town</c:v>
                </c:pt>
                <c:pt idx="252">
                  <c:v>Telfair County</c:v>
                </c:pt>
                <c:pt idx="253">
                  <c:v>Thomas County</c:v>
                </c:pt>
                <c:pt idx="254">
                  <c:v>Thomaston City</c:v>
                </c:pt>
                <c:pt idx="255">
                  <c:v>Thomasville City</c:v>
                </c:pt>
                <c:pt idx="256">
                  <c:v>Tift County</c:v>
                </c:pt>
                <c:pt idx="257">
                  <c:v>Tifton City</c:v>
                </c:pt>
                <c:pt idx="258">
                  <c:v>Toccoa City</c:v>
                </c:pt>
                <c:pt idx="259">
                  <c:v>Towns County</c:v>
                </c:pt>
                <c:pt idx="260">
                  <c:v>Trenton City</c:v>
                </c:pt>
                <c:pt idx="261">
                  <c:v>Treutlen County</c:v>
                </c:pt>
                <c:pt idx="262">
                  <c:v>Trion Town</c:v>
                </c:pt>
                <c:pt idx="263">
                  <c:v>Troup County</c:v>
                </c:pt>
                <c:pt idx="264">
                  <c:v>Tucker City</c:v>
                </c:pt>
                <c:pt idx="265">
                  <c:v>Turner County</c:v>
                </c:pt>
                <c:pt idx="266">
                  <c:v>Tybee Island City</c:v>
                </c:pt>
                <c:pt idx="267">
                  <c:v>Unadilla City</c:v>
                </c:pt>
                <c:pt idx="268">
                  <c:v>Union City</c:v>
                </c:pt>
                <c:pt idx="269">
                  <c:v>Union County</c:v>
                </c:pt>
                <c:pt idx="270">
                  <c:v>Upson County</c:v>
                </c:pt>
                <c:pt idx="271">
                  <c:v>Valdosta City</c:v>
                </c:pt>
                <c:pt idx="272">
                  <c:v>Vidalia City</c:v>
                </c:pt>
                <c:pt idx="273">
                  <c:v>Vienna City</c:v>
                </c:pt>
                <c:pt idx="274">
                  <c:v>Villa Rica City</c:v>
                </c:pt>
                <c:pt idx="275">
                  <c:v>Wadley City</c:v>
                </c:pt>
                <c:pt idx="276">
                  <c:v>Walker County</c:v>
                </c:pt>
                <c:pt idx="277">
                  <c:v>Warm Springs City</c:v>
                </c:pt>
                <c:pt idx="278">
                  <c:v>Warner Robins City</c:v>
                </c:pt>
                <c:pt idx="279">
                  <c:v>Waycross City</c:v>
                </c:pt>
                <c:pt idx="280">
                  <c:v>Wayne County</c:v>
                </c:pt>
                <c:pt idx="281">
                  <c:v>Waynesboro City</c:v>
                </c:pt>
                <c:pt idx="282">
                  <c:v>West Point City</c:v>
                </c:pt>
                <c:pt idx="283">
                  <c:v>Wheeler County</c:v>
                </c:pt>
                <c:pt idx="284">
                  <c:v>White County</c:v>
                </c:pt>
                <c:pt idx="285">
                  <c:v>Whitfield County</c:v>
                </c:pt>
                <c:pt idx="286">
                  <c:v>Wilkes County</c:v>
                </c:pt>
                <c:pt idx="287">
                  <c:v>Winder City</c:v>
                </c:pt>
                <c:pt idx="288">
                  <c:v>Woodbine City</c:v>
                </c:pt>
                <c:pt idx="289">
                  <c:v>Woodstock City</c:v>
                </c:pt>
                <c:pt idx="290">
                  <c:v>Wrens City</c:v>
                </c:pt>
                <c:pt idx="291">
                  <c:v>Wrightsville City</c:v>
                </c:pt>
              </c:strCache>
            </c:strRef>
          </c:xVal>
          <c:yVal>
            <c:numRef>
              <c:f>Sheet3!$B$1:$B$292</c:f>
              <c:numCache>
                <c:formatCode>0%</c:formatCode>
                <c:ptCount val="292"/>
                <c:pt idx="0">
                  <c:v>1.8758095352540707E-2</c:v>
                </c:pt>
                <c:pt idx="1">
                  <c:v>6.0761279841861027E-2</c:v>
                </c:pt>
                <c:pt idx="2">
                  <c:v>4.7120637660556706E-2</c:v>
                </c:pt>
                <c:pt idx="4">
                  <c:v>7.3539696640487415E-2</c:v>
                </c:pt>
                <c:pt idx="5">
                  <c:v>3.3463845304585245E-2</c:v>
                </c:pt>
                <c:pt idx="6">
                  <c:v>5.1258610469888301E-3</c:v>
                </c:pt>
                <c:pt idx="8">
                  <c:v>1.9790025414012053E-2</c:v>
                </c:pt>
                <c:pt idx="9">
                  <c:v>7.0254471900096857E-2</c:v>
                </c:pt>
                <c:pt idx="10">
                  <c:v>2.3985855682627441E-2</c:v>
                </c:pt>
                <c:pt idx="11">
                  <c:v>7.5238586784670634E-4</c:v>
                </c:pt>
                <c:pt idx="12">
                  <c:v>2.7499602198041422E-2</c:v>
                </c:pt>
                <c:pt idx="13">
                  <c:v>5.3944525453042879E-3</c:v>
                </c:pt>
                <c:pt idx="14">
                  <c:v>4.596708287109604E-3</c:v>
                </c:pt>
                <c:pt idx="16">
                  <c:v>2.4064083615406621E-3</c:v>
                </c:pt>
                <c:pt idx="17">
                  <c:v>1.559293963755245E-2</c:v>
                </c:pt>
                <c:pt idx="18">
                  <c:v>1.4635218905073013E-2</c:v>
                </c:pt>
                <c:pt idx="19">
                  <c:v>5.3935446937342681E-2</c:v>
                </c:pt>
                <c:pt idx="20">
                  <c:v>7.6459411716112327E-2</c:v>
                </c:pt>
                <c:pt idx="21">
                  <c:v>0.16737242519262435</c:v>
                </c:pt>
                <c:pt idx="22">
                  <c:v>1.1976685071115262E-2</c:v>
                </c:pt>
                <c:pt idx="23">
                  <c:v>0.27613262799506166</c:v>
                </c:pt>
                <c:pt idx="25">
                  <c:v>3.9633882556857347E-2</c:v>
                </c:pt>
                <c:pt idx="26">
                  <c:v>2.6789095497926521E-3</c:v>
                </c:pt>
                <c:pt idx="27">
                  <c:v>1.0584637279391599E-2</c:v>
                </c:pt>
                <c:pt idx="28">
                  <c:v>4.0673348499501355E-4</c:v>
                </c:pt>
                <c:pt idx="29">
                  <c:v>6.9075131324401341E-3</c:v>
                </c:pt>
                <c:pt idx="30">
                  <c:v>4.2112062251479093E-2</c:v>
                </c:pt>
                <c:pt idx="32">
                  <c:v>6.7879510773613941E-2</c:v>
                </c:pt>
                <c:pt idx="33">
                  <c:v>1.7425211494514392E-3</c:v>
                </c:pt>
                <c:pt idx="34">
                  <c:v>9.0324869858096381E-3</c:v>
                </c:pt>
                <c:pt idx="35">
                  <c:v>3.6610064652220387E-2</c:v>
                </c:pt>
                <c:pt idx="36">
                  <c:v>8.3530816162415535E-4</c:v>
                </c:pt>
                <c:pt idx="37">
                  <c:v>3.5851376625019804E-2</c:v>
                </c:pt>
                <c:pt idx="38">
                  <c:v>3.6310193548629549E-2</c:v>
                </c:pt>
                <c:pt idx="39">
                  <c:v>1.4386355011304901E-2</c:v>
                </c:pt>
                <c:pt idx="41">
                  <c:v>4.4535314347073064E-2</c:v>
                </c:pt>
                <c:pt idx="42">
                  <c:v>7.5157150782094997E-3</c:v>
                </c:pt>
                <c:pt idx="43">
                  <c:v>7.9186448459999642E-2</c:v>
                </c:pt>
                <c:pt idx="44">
                  <c:v>1.8812939352029715E-3</c:v>
                </c:pt>
                <c:pt idx="45">
                  <c:v>6.0610304752213755E-3</c:v>
                </c:pt>
                <c:pt idx="47">
                  <c:v>4.8244419338671881E-3</c:v>
                </c:pt>
                <c:pt idx="49">
                  <c:v>8.9227572005057931E-2</c:v>
                </c:pt>
                <c:pt idx="50">
                  <c:v>7.9623106515208705E-3</c:v>
                </c:pt>
                <c:pt idx="51">
                  <c:v>9.0064348570754408E-3</c:v>
                </c:pt>
                <c:pt idx="52">
                  <c:v>1.8764133451036044E-2</c:v>
                </c:pt>
                <c:pt idx="53">
                  <c:v>6.1031959633208802E-3</c:v>
                </c:pt>
                <c:pt idx="54">
                  <c:v>0.22260911810674408</c:v>
                </c:pt>
                <c:pt idx="55">
                  <c:v>2.4936222590187193E-3</c:v>
                </c:pt>
                <c:pt idx="56">
                  <c:v>1.0435321995843325E-2</c:v>
                </c:pt>
                <c:pt idx="57">
                  <c:v>2.5304578552061075E-2</c:v>
                </c:pt>
                <c:pt idx="58">
                  <c:v>5.0923106639843577E-2</c:v>
                </c:pt>
                <c:pt idx="59">
                  <c:v>1.186786773362407E-2</c:v>
                </c:pt>
                <c:pt idx="61">
                  <c:v>6.6082298088320737E-2</c:v>
                </c:pt>
                <c:pt idx="62">
                  <c:v>8.7483581172893246E-2</c:v>
                </c:pt>
                <c:pt idx="63">
                  <c:v>6.6668214961947081E-2</c:v>
                </c:pt>
                <c:pt idx="64">
                  <c:v>6.787059986030906E-3</c:v>
                </c:pt>
                <c:pt idx="65">
                  <c:v>3.1741647879381814E-3</c:v>
                </c:pt>
                <c:pt idx="66">
                  <c:v>8.1654652430346753E-4</c:v>
                </c:pt>
                <c:pt idx="69">
                  <c:v>2.3676192000130179E-2</c:v>
                </c:pt>
                <c:pt idx="71">
                  <c:v>1.8498202972584391E-3</c:v>
                </c:pt>
                <c:pt idx="72">
                  <c:v>6.2849444862217788E-2</c:v>
                </c:pt>
                <c:pt idx="73">
                  <c:v>1.8983652900275642E-2</c:v>
                </c:pt>
                <c:pt idx="74">
                  <c:v>1.2404602398483334E-2</c:v>
                </c:pt>
                <c:pt idx="75">
                  <c:v>1.8539938709220063E-2</c:v>
                </c:pt>
                <c:pt idx="76">
                  <c:v>3.4531103459658884E-3</c:v>
                </c:pt>
                <c:pt idx="77">
                  <c:v>2.7361526727163805E-2</c:v>
                </c:pt>
                <c:pt idx="79">
                  <c:v>0.28937812074443942</c:v>
                </c:pt>
                <c:pt idx="80">
                  <c:v>1.7536903930198668E-2</c:v>
                </c:pt>
                <c:pt idx="82">
                  <c:v>3.7190100874763585E-2</c:v>
                </c:pt>
                <c:pt idx="84">
                  <c:v>4.983528913538815E-2</c:v>
                </c:pt>
                <c:pt idx="85">
                  <c:v>4.7754303144422125E-2</c:v>
                </c:pt>
                <c:pt idx="86">
                  <c:v>7.197342729495522E-3</c:v>
                </c:pt>
                <c:pt idx="87">
                  <c:v>0.13004093463044464</c:v>
                </c:pt>
                <c:pt idx="88">
                  <c:v>1.3888045428039512E-2</c:v>
                </c:pt>
                <c:pt idx="89">
                  <c:v>8.226076525807581E-2</c:v>
                </c:pt>
                <c:pt idx="91">
                  <c:v>1.3064878244016549E-2</c:v>
                </c:pt>
                <c:pt idx="92">
                  <c:v>6.9784669323168895E-3</c:v>
                </c:pt>
                <c:pt idx="95">
                  <c:v>3.2201926672207178E-2</c:v>
                </c:pt>
                <c:pt idx="96">
                  <c:v>1.5813224299202483E-2</c:v>
                </c:pt>
                <c:pt idx="97">
                  <c:v>0.12015789615770392</c:v>
                </c:pt>
                <c:pt idx="98">
                  <c:v>1.0189990855398691E-3</c:v>
                </c:pt>
                <c:pt idx="100">
                  <c:v>0.15437095598387907</c:v>
                </c:pt>
                <c:pt idx="101">
                  <c:v>2.5306228603008343E-4</c:v>
                </c:pt>
                <c:pt idx="102">
                  <c:v>1.9671178836257436E-2</c:v>
                </c:pt>
                <c:pt idx="103">
                  <c:v>1.6115300470987449E-2</c:v>
                </c:pt>
                <c:pt idx="104">
                  <c:v>0.38361455914282244</c:v>
                </c:pt>
                <c:pt idx="105">
                  <c:v>2.9159177443440158E-2</c:v>
                </c:pt>
                <c:pt idx="106">
                  <c:v>2.5399200853476571E-3</c:v>
                </c:pt>
                <c:pt idx="107">
                  <c:v>8.962358352054018E-3</c:v>
                </c:pt>
                <c:pt idx="108">
                  <c:v>1.6930975052510233E-3</c:v>
                </c:pt>
                <c:pt idx="109">
                  <c:v>0.14796499167793903</c:v>
                </c:pt>
                <c:pt idx="110">
                  <c:v>1.9196516598097176E-3</c:v>
                </c:pt>
                <c:pt idx="111">
                  <c:v>8.2795967354753718E-3</c:v>
                </c:pt>
                <c:pt idx="114">
                  <c:v>1.7316788588043275E-3</c:v>
                </c:pt>
                <c:pt idx="115">
                  <c:v>1.0442044133022237E-2</c:v>
                </c:pt>
                <c:pt idx="117">
                  <c:v>2.2855157606510957E-2</c:v>
                </c:pt>
                <c:pt idx="118">
                  <c:v>3.4190318396181557E-2</c:v>
                </c:pt>
                <c:pt idx="119">
                  <c:v>7.9594963504584934E-2</c:v>
                </c:pt>
                <c:pt idx="120">
                  <c:v>6.388371049070014E-3</c:v>
                </c:pt>
                <c:pt idx="121">
                  <c:v>0.10729894748050282</c:v>
                </c:pt>
                <c:pt idx="123">
                  <c:v>2.5636359244692857E-3</c:v>
                </c:pt>
                <c:pt idx="124">
                  <c:v>6.6912036159816474E-3</c:v>
                </c:pt>
                <c:pt idx="126">
                  <c:v>5.7696268085619368E-2</c:v>
                </c:pt>
                <c:pt idx="128">
                  <c:v>9.4887074253731021E-3</c:v>
                </c:pt>
                <c:pt idx="129">
                  <c:v>1.0980758101929135E-2</c:v>
                </c:pt>
                <c:pt idx="130">
                  <c:v>6.130138635008291E-3</c:v>
                </c:pt>
                <c:pt idx="131">
                  <c:v>6.0700047461663246E-4</c:v>
                </c:pt>
                <c:pt idx="132">
                  <c:v>1.7817929406371352E-3</c:v>
                </c:pt>
                <c:pt idx="133">
                  <c:v>1.4089246305214996E-3</c:v>
                </c:pt>
                <c:pt idx="135">
                  <c:v>0.16234708627457412</c:v>
                </c:pt>
                <c:pt idx="136">
                  <c:v>1.9769157644942063E-3</c:v>
                </c:pt>
                <c:pt idx="137">
                  <c:v>6.3716676258398488E-3</c:v>
                </c:pt>
                <c:pt idx="138">
                  <c:v>3.6845997225569507E-3</c:v>
                </c:pt>
                <c:pt idx="143">
                  <c:v>0.12569395385052187</c:v>
                </c:pt>
                <c:pt idx="144">
                  <c:v>1.0478063222820869E-2</c:v>
                </c:pt>
                <c:pt idx="145">
                  <c:v>5.4280125286928591E-2</c:v>
                </c:pt>
                <c:pt idx="146">
                  <c:v>5.1625822697733354E-3</c:v>
                </c:pt>
                <c:pt idx="147">
                  <c:v>4.1796042171348492E-4</c:v>
                </c:pt>
                <c:pt idx="148">
                  <c:v>2.7293717428203191E-3</c:v>
                </c:pt>
                <c:pt idx="150">
                  <c:v>6.4367054530967008E-3</c:v>
                </c:pt>
                <c:pt idx="151">
                  <c:v>8.0409123407376991E-5</c:v>
                </c:pt>
                <c:pt idx="152">
                  <c:v>1.643046534361069E-2</c:v>
                </c:pt>
                <c:pt idx="153">
                  <c:v>9.9178184766478771E-4</c:v>
                </c:pt>
                <c:pt idx="154">
                  <c:v>2.7227049852314048E-5</c:v>
                </c:pt>
                <c:pt idx="156">
                  <c:v>1.1117518917387395E-4</c:v>
                </c:pt>
                <c:pt idx="158">
                  <c:v>3.0346010984162619E-2</c:v>
                </c:pt>
                <c:pt idx="160">
                  <c:v>9.3542574166222327E-3</c:v>
                </c:pt>
                <c:pt idx="161">
                  <c:v>3.3050539742945756E-3</c:v>
                </c:pt>
                <c:pt idx="162">
                  <c:v>9.6144871930413961E-2</c:v>
                </c:pt>
                <c:pt idx="163">
                  <c:v>1.110571578158126E-2</c:v>
                </c:pt>
                <c:pt idx="164">
                  <c:v>0.21028409757843025</c:v>
                </c:pt>
                <c:pt idx="166">
                  <c:v>2.5333637076986246E-2</c:v>
                </c:pt>
                <c:pt idx="167">
                  <c:v>2.2069974546188895E-4</c:v>
                </c:pt>
                <c:pt idx="168">
                  <c:v>1.7432691494057143E-3</c:v>
                </c:pt>
                <c:pt idx="169">
                  <c:v>6.5153340478092169E-3</c:v>
                </c:pt>
                <c:pt idx="171">
                  <c:v>4.9011225692402523E-2</c:v>
                </c:pt>
                <c:pt idx="172">
                  <c:v>5.2908866011066339E-3</c:v>
                </c:pt>
                <c:pt idx="173">
                  <c:v>2.9441008794264426E-2</c:v>
                </c:pt>
                <c:pt idx="174">
                  <c:v>7.3625895468147221E-3</c:v>
                </c:pt>
                <c:pt idx="175">
                  <c:v>3.7521876280162918E-4</c:v>
                </c:pt>
                <c:pt idx="176">
                  <c:v>1.6437683332813136E-2</c:v>
                </c:pt>
                <c:pt idx="177">
                  <c:v>2.3719008129774208E-3</c:v>
                </c:pt>
                <c:pt idx="178">
                  <c:v>2.2474538398975369E-2</c:v>
                </c:pt>
                <c:pt idx="179">
                  <c:v>5.5988879780170912E-2</c:v>
                </c:pt>
                <c:pt idx="180">
                  <c:v>3.8966469740239216E-3</c:v>
                </c:pt>
                <c:pt idx="181">
                  <c:v>7.2786247680645622E-2</c:v>
                </c:pt>
                <c:pt idx="182">
                  <c:v>9.5728756080548358E-2</c:v>
                </c:pt>
                <c:pt idx="183">
                  <c:v>1.3588157443872874E-2</c:v>
                </c:pt>
                <c:pt idx="184">
                  <c:v>8.843476043979618E-3</c:v>
                </c:pt>
                <c:pt idx="185">
                  <c:v>6.5570157947157336E-3</c:v>
                </c:pt>
                <c:pt idx="186">
                  <c:v>1.5092652758383911E-2</c:v>
                </c:pt>
                <c:pt idx="188">
                  <c:v>1.7815986815444874E-2</c:v>
                </c:pt>
                <c:pt idx="190">
                  <c:v>5.2498187981259853E-2</c:v>
                </c:pt>
                <c:pt idx="191">
                  <c:v>1.0695521969866805E-3</c:v>
                </c:pt>
                <c:pt idx="192">
                  <c:v>4.1740583791526759E-3</c:v>
                </c:pt>
                <c:pt idx="193">
                  <c:v>5.9836709810261821E-3</c:v>
                </c:pt>
                <c:pt idx="194">
                  <c:v>5.3751431595580861E-4</c:v>
                </c:pt>
                <c:pt idx="195">
                  <c:v>2.9345303694750836E-3</c:v>
                </c:pt>
                <c:pt idx="199">
                  <c:v>2.5360185880720768E-3</c:v>
                </c:pt>
                <c:pt idx="202">
                  <c:v>7.8871355659567235E-4</c:v>
                </c:pt>
                <c:pt idx="203">
                  <c:v>5.324411390348207E-2</c:v>
                </c:pt>
                <c:pt idx="205">
                  <c:v>1.9398341869496669E-2</c:v>
                </c:pt>
                <c:pt idx="206">
                  <c:v>3.4264735331413668E-3</c:v>
                </c:pt>
                <c:pt idx="207">
                  <c:v>4.3492672468512872E-4</c:v>
                </c:pt>
                <c:pt idx="208">
                  <c:v>3.0236308542292242E-2</c:v>
                </c:pt>
                <c:pt idx="209">
                  <c:v>1.1767052111637779E-2</c:v>
                </c:pt>
                <c:pt idx="210">
                  <c:v>4.7371330136379293E-2</c:v>
                </c:pt>
                <c:pt idx="211">
                  <c:v>1.1065680353632503E-2</c:v>
                </c:pt>
                <c:pt idx="212">
                  <c:v>0.38771230886629621</c:v>
                </c:pt>
                <c:pt idx="213">
                  <c:v>7.7000373016491309E-3</c:v>
                </c:pt>
                <c:pt idx="214">
                  <c:v>6.2357881258805328E-2</c:v>
                </c:pt>
                <c:pt idx="215">
                  <c:v>9.9211225823181828E-2</c:v>
                </c:pt>
                <c:pt idx="216">
                  <c:v>8.8398204130278341E-4</c:v>
                </c:pt>
                <c:pt idx="217">
                  <c:v>2.6274311517993493E-2</c:v>
                </c:pt>
                <c:pt idx="218">
                  <c:v>2.1032477246628212E-2</c:v>
                </c:pt>
                <c:pt idx="219">
                  <c:v>1.9191386868971569E-3</c:v>
                </c:pt>
                <c:pt idx="220">
                  <c:v>2.2985321588607664E-3</c:v>
                </c:pt>
                <c:pt idx="221">
                  <c:v>7.9012260583475311E-2</c:v>
                </c:pt>
                <c:pt idx="223">
                  <c:v>0.13057182668268658</c:v>
                </c:pt>
                <c:pt idx="224">
                  <c:v>9.6243917880699291E-4</c:v>
                </c:pt>
                <c:pt idx="225">
                  <c:v>1.0430265892336366E-3</c:v>
                </c:pt>
                <c:pt idx="226">
                  <c:v>5.5457754366656691E-3</c:v>
                </c:pt>
                <c:pt idx="227">
                  <c:v>4.5174330693882318E-2</c:v>
                </c:pt>
                <c:pt idx="228">
                  <c:v>1.1671146012069698E-2</c:v>
                </c:pt>
                <c:pt idx="229">
                  <c:v>5.4258578223874768E-3</c:v>
                </c:pt>
                <c:pt idx="230">
                  <c:v>1.3953854936103956E-2</c:v>
                </c:pt>
                <c:pt idx="231">
                  <c:v>2.7477969622211891E-2</c:v>
                </c:pt>
                <c:pt idx="232">
                  <c:v>0.1996975408747082</c:v>
                </c:pt>
                <c:pt idx="233">
                  <c:v>5.2603542814355381E-4</c:v>
                </c:pt>
                <c:pt idx="234">
                  <c:v>6.1465693213603151E-2</c:v>
                </c:pt>
                <c:pt idx="235">
                  <c:v>2.6482575903361567E-2</c:v>
                </c:pt>
                <c:pt idx="236">
                  <c:v>3.0020467656639915E-2</c:v>
                </c:pt>
                <c:pt idx="238">
                  <c:v>5.0123589411922983E-3</c:v>
                </c:pt>
                <c:pt idx="239">
                  <c:v>2.2892683243996292E-2</c:v>
                </c:pt>
                <c:pt idx="240">
                  <c:v>4.6590338960811002E-2</c:v>
                </c:pt>
                <c:pt idx="241">
                  <c:v>2.5478799567668414E-3</c:v>
                </c:pt>
                <c:pt idx="242">
                  <c:v>2.3747638264589997E-2</c:v>
                </c:pt>
                <c:pt idx="245">
                  <c:v>3.7576191331242276E-3</c:v>
                </c:pt>
                <c:pt idx="246">
                  <c:v>3.799352180011676E-2</c:v>
                </c:pt>
                <c:pt idx="247">
                  <c:v>2.3061399395760993E-2</c:v>
                </c:pt>
                <c:pt idx="248">
                  <c:v>2.166816253324632E-2</c:v>
                </c:pt>
                <c:pt idx="249">
                  <c:v>8.5654290001556561E-3</c:v>
                </c:pt>
                <c:pt idx="250">
                  <c:v>8.296299257674656E-3</c:v>
                </c:pt>
                <c:pt idx="251">
                  <c:v>1.9081392487332708E-2</c:v>
                </c:pt>
                <c:pt idx="252">
                  <c:v>1.7392914265636128E-3</c:v>
                </c:pt>
                <c:pt idx="253">
                  <c:v>7.4830727611088993E-3</c:v>
                </c:pt>
                <c:pt idx="255">
                  <c:v>2.107934913457921E-2</c:v>
                </c:pt>
                <c:pt idx="256">
                  <c:v>2.8104468211396366E-3</c:v>
                </c:pt>
                <c:pt idx="257">
                  <c:v>0.10407247863504421</c:v>
                </c:pt>
                <c:pt idx="258">
                  <c:v>1.7169680331576849E-2</c:v>
                </c:pt>
                <c:pt idx="259">
                  <c:v>4.4354849446379838E-2</c:v>
                </c:pt>
                <c:pt idx="262">
                  <c:v>5.8616842215490966E-3</c:v>
                </c:pt>
                <c:pt idx="263">
                  <c:v>2.1756746062802875E-3</c:v>
                </c:pt>
                <c:pt idx="264">
                  <c:v>6.6019348195412497E-2</c:v>
                </c:pt>
                <c:pt idx="265">
                  <c:v>1.0733216540213387E-4</c:v>
                </c:pt>
                <c:pt idx="266">
                  <c:v>0.3444112433390818</c:v>
                </c:pt>
                <c:pt idx="267">
                  <c:v>5.3225359217722191E-3</c:v>
                </c:pt>
                <c:pt idx="268">
                  <c:v>8.6021774851508474E-3</c:v>
                </c:pt>
                <c:pt idx="269">
                  <c:v>2.4896314875130263E-2</c:v>
                </c:pt>
                <c:pt idx="271">
                  <c:v>8.0006304188394939E-2</c:v>
                </c:pt>
                <c:pt idx="272">
                  <c:v>6.0622598670873502E-2</c:v>
                </c:pt>
                <c:pt idx="274">
                  <c:v>2.7940145653490733E-2</c:v>
                </c:pt>
                <c:pt idx="276">
                  <c:v>7.0675140074272372E-3</c:v>
                </c:pt>
                <c:pt idx="277">
                  <c:v>8.3108296533197776E-2</c:v>
                </c:pt>
                <c:pt idx="278">
                  <c:v>5.99158472836126E-2</c:v>
                </c:pt>
                <c:pt idx="279">
                  <c:v>1.7908311931406306E-2</c:v>
                </c:pt>
                <c:pt idx="280">
                  <c:v>7.4924093577539703E-4</c:v>
                </c:pt>
                <c:pt idx="281">
                  <c:v>3.8605491530934774E-2</c:v>
                </c:pt>
                <c:pt idx="283">
                  <c:v>1.0264278233429904E-2</c:v>
                </c:pt>
                <c:pt idx="284">
                  <c:v>6.5447070855421854E-2</c:v>
                </c:pt>
                <c:pt idx="285">
                  <c:v>2.4417534066461955E-3</c:v>
                </c:pt>
                <c:pt idx="286">
                  <c:v>4.7191251315770021E-3</c:v>
                </c:pt>
                <c:pt idx="287">
                  <c:v>2.3039461246987449E-2</c:v>
                </c:pt>
                <c:pt idx="289">
                  <c:v>3.0244984170947585E-2</c:v>
                </c:pt>
                <c:pt idx="291">
                  <c:v>2.9245723358079538E-3</c:v>
                </c:pt>
              </c:numCache>
            </c:numRef>
          </c:yVal>
          <c:smooth val="0"/>
          <c:extLst>
            <c:ext xmlns:c16="http://schemas.microsoft.com/office/drawing/2014/chart" uri="{C3380CC4-5D6E-409C-BE32-E72D297353CC}">
              <c16:uniqueId val="{00000001-461E-4DDB-A56E-B5E6DC2C7225}"/>
            </c:ext>
          </c:extLst>
        </c:ser>
        <c:dLbls>
          <c:showLegendKey val="0"/>
          <c:showVal val="0"/>
          <c:showCatName val="0"/>
          <c:showSerName val="0"/>
          <c:showPercent val="0"/>
          <c:showBubbleSize val="0"/>
        </c:dLbls>
        <c:axId val="245493936"/>
        <c:axId val="245499760"/>
      </c:scatterChart>
      <c:valAx>
        <c:axId val="245493936"/>
        <c:scaling>
          <c:orientation val="minMax"/>
          <c:max val="300"/>
        </c:scaling>
        <c:delete val="1"/>
        <c:axPos val="b"/>
        <c:majorGridlines>
          <c:spPr>
            <a:ln w="9525" cap="flat" cmpd="sng" algn="ctr">
              <a:solidFill>
                <a:schemeClr val="tx1">
                  <a:lumMod val="15000"/>
                  <a:lumOff val="85000"/>
                </a:schemeClr>
              </a:solidFill>
              <a:round/>
            </a:ln>
            <a:effectLst/>
          </c:spPr>
        </c:majorGridlines>
        <c:majorTickMark val="out"/>
        <c:minorTickMark val="none"/>
        <c:tickLblPos val="nextTo"/>
        <c:crossAx val="245499760"/>
        <c:crosses val="autoZero"/>
        <c:crossBetween val="midCat"/>
      </c:valAx>
      <c:valAx>
        <c:axId val="245499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54939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60704-9AC3-4869-94B2-78A9FB00A33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90B1593C-A328-4609-A0FF-9E70913C5D2E}">
      <dgm:prSet phldrT="[Text]"/>
      <dgm:spPr/>
      <dgm:t>
        <a:bodyPr/>
        <a:lstStyle/>
        <a:p>
          <a:r>
            <a:rPr lang="en-US" dirty="0"/>
            <a:t>Base Hotel/Motel Rate</a:t>
          </a:r>
        </a:p>
      </dgm:t>
    </dgm:pt>
    <dgm:pt modelId="{16767D8F-EB0B-4A6C-B9D2-279D42DA57BA}" type="parTrans" cxnId="{4206C062-9AE0-45A2-9ED1-ECA418433442}">
      <dgm:prSet/>
      <dgm:spPr/>
      <dgm:t>
        <a:bodyPr/>
        <a:lstStyle/>
        <a:p>
          <a:endParaRPr lang="en-US"/>
        </a:p>
      </dgm:t>
    </dgm:pt>
    <dgm:pt modelId="{227D6C1B-1406-40B0-9EDF-D89CDAC61D17}" type="sibTrans" cxnId="{4206C062-9AE0-45A2-9ED1-ECA418433442}">
      <dgm:prSet/>
      <dgm:spPr/>
      <dgm:t>
        <a:bodyPr/>
        <a:lstStyle/>
        <a:p>
          <a:endParaRPr lang="en-US"/>
        </a:p>
      </dgm:t>
    </dgm:pt>
    <dgm:pt modelId="{281D2B48-FE68-4099-A0B1-BA12CB29D67D}">
      <dgm:prSet phldrT="[Text]"/>
      <dgm:spPr/>
      <dgm:t>
        <a:bodyPr/>
        <a:lstStyle/>
        <a:p>
          <a:pPr algn="ctr"/>
          <a:r>
            <a:rPr lang="en-US" dirty="0"/>
            <a:t>Sales-Use Tax </a:t>
          </a:r>
        </a:p>
        <a:p>
          <a:pPr algn="ctr"/>
          <a:r>
            <a:rPr lang="en-US" dirty="0"/>
            <a:t>6.0%-8.9%</a:t>
          </a:r>
        </a:p>
      </dgm:t>
    </dgm:pt>
    <dgm:pt modelId="{257F8E12-4595-4482-8056-873DF664BC43}" type="parTrans" cxnId="{7A1E5BF5-FAD6-42C4-8A3D-2DCB642C4153}">
      <dgm:prSet/>
      <dgm:spPr/>
      <dgm:t>
        <a:bodyPr/>
        <a:lstStyle/>
        <a:p>
          <a:endParaRPr lang="en-US"/>
        </a:p>
      </dgm:t>
    </dgm:pt>
    <dgm:pt modelId="{89F2E108-DBB1-4525-A8DD-359E0AABA717}" type="sibTrans" cxnId="{7A1E5BF5-FAD6-42C4-8A3D-2DCB642C4153}">
      <dgm:prSet/>
      <dgm:spPr/>
      <dgm:t>
        <a:bodyPr/>
        <a:lstStyle/>
        <a:p>
          <a:endParaRPr lang="en-US"/>
        </a:p>
      </dgm:t>
    </dgm:pt>
    <dgm:pt modelId="{B6010C2B-D019-4822-B8FB-2F580BAC9ADC}">
      <dgm:prSet phldrT="[Text]"/>
      <dgm:spPr/>
      <dgm:t>
        <a:bodyPr/>
        <a:lstStyle/>
        <a:p>
          <a:pPr algn="ctr"/>
          <a:r>
            <a:rPr lang="en-US" dirty="0"/>
            <a:t>State Hotel-Motel Fee </a:t>
          </a:r>
          <a:br>
            <a:rPr lang="en-US" dirty="0"/>
          </a:br>
          <a:r>
            <a:rPr lang="en-US" dirty="0"/>
            <a:t>$5 Per Room/Per Night</a:t>
          </a:r>
        </a:p>
      </dgm:t>
    </dgm:pt>
    <dgm:pt modelId="{C4DEB5BD-6D17-40AE-B9FB-ACE321AD19D5}" type="parTrans" cxnId="{054F4EC9-12F6-4BA3-A123-9F49AA206580}">
      <dgm:prSet/>
      <dgm:spPr/>
      <dgm:t>
        <a:bodyPr/>
        <a:lstStyle/>
        <a:p>
          <a:endParaRPr lang="en-US"/>
        </a:p>
      </dgm:t>
    </dgm:pt>
    <dgm:pt modelId="{D2501DDC-A9E9-45E8-95F4-B5D697465C65}" type="sibTrans" cxnId="{054F4EC9-12F6-4BA3-A123-9F49AA206580}">
      <dgm:prSet/>
      <dgm:spPr/>
      <dgm:t>
        <a:bodyPr/>
        <a:lstStyle/>
        <a:p>
          <a:endParaRPr lang="en-US"/>
        </a:p>
      </dgm:t>
    </dgm:pt>
    <dgm:pt modelId="{9ED404A3-E86B-45FB-A495-BB330BDD8E4D}">
      <dgm:prSet phldrT="[Text]"/>
      <dgm:spPr/>
      <dgm:t>
        <a:bodyPr/>
        <a:lstStyle/>
        <a:p>
          <a:pPr algn="ctr"/>
          <a:r>
            <a:rPr lang="en-US" dirty="0"/>
            <a:t>Local Hotel-Motel Excise Tax</a:t>
          </a:r>
          <a:br>
            <a:rPr lang="en-US" dirty="0"/>
          </a:br>
          <a:r>
            <a:rPr lang="en-US" dirty="0"/>
            <a:t>2.0%-8.0%</a:t>
          </a:r>
        </a:p>
      </dgm:t>
    </dgm:pt>
    <dgm:pt modelId="{BF1B0846-0136-41AD-903D-0C58A65B00D3}" type="parTrans" cxnId="{7EB4823E-90F7-41F3-9B9B-2D8FAB6298E0}">
      <dgm:prSet/>
      <dgm:spPr/>
      <dgm:t>
        <a:bodyPr/>
        <a:lstStyle/>
        <a:p>
          <a:endParaRPr lang="en-US"/>
        </a:p>
      </dgm:t>
    </dgm:pt>
    <dgm:pt modelId="{DCA5CC5E-BF62-46F2-A7C8-AEB281BAA08A}" type="sibTrans" cxnId="{7EB4823E-90F7-41F3-9B9B-2D8FAB6298E0}">
      <dgm:prSet/>
      <dgm:spPr/>
      <dgm:t>
        <a:bodyPr/>
        <a:lstStyle/>
        <a:p>
          <a:endParaRPr lang="en-US"/>
        </a:p>
      </dgm:t>
    </dgm:pt>
    <dgm:pt modelId="{4C0E1EAC-FB4E-44B9-B368-AB6F16A3DC30}" type="pres">
      <dgm:prSet presAssocID="{D7360704-9AC3-4869-94B2-78A9FB00A33F}" presName="cycle" presStyleCnt="0">
        <dgm:presLayoutVars>
          <dgm:chMax val="1"/>
          <dgm:dir/>
          <dgm:animLvl val="ctr"/>
          <dgm:resizeHandles val="exact"/>
        </dgm:presLayoutVars>
      </dgm:prSet>
      <dgm:spPr/>
    </dgm:pt>
    <dgm:pt modelId="{D0A5120B-7366-4CD3-BCBE-667F6ADAC352}" type="pres">
      <dgm:prSet presAssocID="{90B1593C-A328-4609-A0FF-9E70913C5D2E}" presName="centerShape" presStyleLbl="node0" presStyleIdx="0" presStyleCnt="1"/>
      <dgm:spPr/>
    </dgm:pt>
    <dgm:pt modelId="{783CF8C9-1AD4-41FE-899F-0AC10C654B12}" type="pres">
      <dgm:prSet presAssocID="{257F8E12-4595-4482-8056-873DF664BC43}" presName="Name9" presStyleLbl="parChTrans1D2" presStyleIdx="0" presStyleCnt="3"/>
      <dgm:spPr/>
    </dgm:pt>
    <dgm:pt modelId="{E4BDC5A7-1EC8-4DDB-924B-F2359E343423}" type="pres">
      <dgm:prSet presAssocID="{257F8E12-4595-4482-8056-873DF664BC43}" presName="connTx" presStyleLbl="parChTrans1D2" presStyleIdx="0" presStyleCnt="3"/>
      <dgm:spPr/>
    </dgm:pt>
    <dgm:pt modelId="{4EDAABA7-F6B3-49FF-B2EC-BC1D7452B9B6}" type="pres">
      <dgm:prSet presAssocID="{281D2B48-FE68-4099-A0B1-BA12CB29D67D}" presName="node" presStyleLbl="node1" presStyleIdx="0" presStyleCnt="3">
        <dgm:presLayoutVars>
          <dgm:bulletEnabled val="1"/>
        </dgm:presLayoutVars>
      </dgm:prSet>
      <dgm:spPr/>
    </dgm:pt>
    <dgm:pt modelId="{2FC66040-7DED-41F5-9239-56711561CFED}" type="pres">
      <dgm:prSet presAssocID="{C4DEB5BD-6D17-40AE-B9FB-ACE321AD19D5}" presName="Name9" presStyleLbl="parChTrans1D2" presStyleIdx="1" presStyleCnt="3"/>
      <dgm:spPr/>
    </dgm:pt>
    <dgm:pt modelId="{BDDE884F-1BC2-41A5-BA8E-7D9FF0264E93}" type="pres">
      <dgm:prSet presAssocID="{C4DEB5BD-6D17-40AE-B9FB-ACE321AD19D5}" presName="connTx" presStyleLbl="parChTrans1D2" presStyleIdx="1" presStyleCnt="3"/>
      <dgm:spPr/>
    </dgm:pt>
    <dgm:pt modelId="{155DB98B-8F0B-4342-B840-18A83EF83033}" type="pres">
      <dgm:prSet presAssocID="{B6010C2B-D019-4822-B8FB-2F580BAC9ADC}" presName="node" presStyleLbl="node1" presStyleIdx="1" presStyleCnt="3">
        <dgm:presLayoutVars>
          <dgm:bulletEnabled val="1"/>
        </dgm:presLayoutVars>
      </dgm:prSet>
      <dgm:spPr/>
    </dgm:pt>
    <dgm:pt modelId="{9F912FCE-307F-4001-869E-56E06433A5EE}" type="pres">
      <dgm:prSet presAssocID="{BF1B0846-0136-41AD-903D-0C58A65B00D3}" presName="Name9" presStyleLbl="parChTrans1D2" presStyleIdx="2" presStyleCnt="3"/>
      <dgm:spPr/>
    </dgm:pt>
    <dgm:pt modelId="{0321D3AB-E83E-4786-8070-3FE3AECBC53F}" type="pres">
      <dgm:prSet presAssocID="{BF1B0846-0136-41AD-903D-0C58A65B00D3}" presName="connTx" presStyleLbl="parChTrans1D2" presStyleIdx="2" presStyleCnt="3"/>
      <dgm:spPr/>
    </dgm:pt>
    <dgm:pt modelId="{5DD2D209-848A-46A5-902D-1EE96081DDDF}" type="pres">
      <dgm:prSet presAssocID="{9ED404A3-E86B-45FB-A495-BB330BDD8E4D}" presName="node" presStyleLbl="node1" presStyleIdx="2" presStyleCnt="3">
        <dgm:presLayoutVars>
          <dgm:bulletEnabled val="1"/>
        </dgm:presLayoutVars>
      </dgm:prSet>
      <dgm:spPr/>
    </dgm:pt>
  </dgm:ptLst>
  <dgm:cxnLst>
    <dgm:cxn modelId="{E904BC20-734D-4150-B186-207141F013A8}" type="presOf" srcId="{257F8E12-4595-4482-8056-873DF664BC43}" destId="{783CF8C9-1AD4-41FE-899F-0AC10C654B12}" srcOrd="0" destOrd="0" presId="urn:microsoft.com/office/officeart/2005/8/layout/radial1"/>
    <dgm:cxn modelId="{87176424-5F57-4FBD-857D-563141CCE5D8}" type="presOf" srcId="{9ED404A3-E86B-45FB-A495-BB330BDD8E4D}" destId="{5DD2D209-848A-46A5-902D-1EE96081DDDF}" srcOrd="0" destOrd="0" presId="urn:microsoft.com/office/officeart/2005/8/layout/radial1"/>
    <dgm:cxn modelId="{FF8E8E27-3B76-4F6F-B3F5-918E2847B394}" type="presOf" srcId="{C4DEB5BD-6D17-40AE-B9FB-ACE321AD19D5}" destId="{BDDE884F-1BC2-41A5-BA8E-7D9FF0264E93}" srcOrd="1" destOrd="0" presId="urn:microsoft.com/office/officeart/2005/8/layout/radial1"/>
    <dgm:cxn modelId="{2952A030-2DC5-4B90-8568-234FFCB3EE7F}" type="presOf" srcId="{B6010C2B-D019-4822-B8FB-2F580BAC9ADC}" destId="{155DB98B-8F0B-4342-B840-18A83EF83033}" srcOrd="0" destOrd="0" presId="urn:microsoft.com/office/officeart/2005/8/layout/radial1"/>
    <dgm:cxn modelId="{DFAAE934-A376-4017-A13F-C28A6E4F2B87}" type="presOf" srcId="{90B1593C-A328-4609-A0FF-9E70913C5D2E}" destId="{D0A5120B-7366-4CD3-BCBE-667F6ADAC352}" srcOrd="0" destOrd="0" presId="urn:microsoft.com/office/officeart/2005/8/layout/radial1"/>
    <dgm:cxn modelId="{7EB4823E-90F7-41F3-9B9B-2D8FAB6298E0}" srcId="{90B1593C-A328-4609-A0FF-9E70913C5D2E}" destId="{9ED404A3-E86B-45FB-A495-BB330BDD8E4D}" srcOrd="2" destOrd="0" parTransId="{BF1B0846-0136-41AD-903D-0C58A65B00D3}" sibTransId="{DCA5CC5E-BF62-46F2-A7C8-AEB281BAA08A}"/>
    <dgm:cxn modelId="{4206C062-9AE0-45A2-9ED1-ECA418433442}" srcId="{D7360704-9AC3-4869-94B2-78A9FB00A33F}" destId="{90B1593C-A328-4609-A0FF-9E70913C5D2E}" srcOrd="0" destOrd="0" parTransId="{16767D8F-EB0B-4A6C-B9D2-279D42DA57BA}" sibTransId="{227D6C1B-1406-40B0-9EDF-D89CDAC61D17}"/>
    <dgm:cxn modelId="{74E6284A-ED8A-430A-BFE8-E7C734DF5067}" type="presOf" srcId="{D7360704-9AC3-4869-94B2-78A9FB00A33F}" destId="{4C0E1EAC-FB4E-44B9-B368-AB6F16A3DC30}" srcOrd="0" destOrd="0" presId="urn:microsoft.com/office/officeart/2005/8/layout/radial1"/>
    <dgm:cxn modelId="{60A9C44B-3FE1-4960-BB57-832A251715A5}" type="presOf" srcId="{BF1B0846-0136-41AD-903D-0C58A65B00D3}" destId="{0321D3AB-E83E-4786-8070-3FE3AECBC53F}" srcOrd="1" destOrd="0" presId="urn:microsoft.com/office/officeart/2005/8/layout/radial1"/>
    <dgm:cxn modelId="{CB72247F-1911-4EA9-9B0C-DD6CEB980DFD}" type="presOf" srcId="{C4DEB5BD-6D17-40AE-B9FB-ACE321AD19D5}" destId="{2FC66040-7DED-41F5-9239-56711561CFED}" srcOrd="0" destOrd="0" presId="urn:microsoft.com/office/officeart/2005/8/layout/radial1"/>
    <dgm:cxn modelId="{352A3B81-60BF-48B4-9641-94C53A8AB27D}" type="presOf" srcId="{281D2B48-FE68-4099-A0B1-BA12CB29D67D}" destId="{4EDAABA7-F6B3-49FF-B2EC-BC1D7452B9B6}" srcOrd="0" destOrd="0" presId="urn:microsoft.com/office/officeart/2005/8/layout/radial1"/>
    <dgm:cxn modelId="{A5FF2FC4-CDCC-41A8-B697-BACB6A943B8F}" type="presOf" srcId="{BF1B0846-0136-41AD-903D-0C58A65B00D3}" destId="{9F912FCE-307F-4001-869E-56E06433A5EE}" srcOrd="0" destOrd="0" presId="urn:microsoft.com/office/officeart/2005/8/layout/radial1"/>
    <dgm:cxn modelId="{054F4EC9-12F6-4BA3-A123-9F49AA206580}" srcId="{90B1593C-A328-4609-A0FF-9E70913C5D2E}" destId="{B6010C2B-D019-4822-B8FB-2F580BAC9ADC}" srcOrd="1" destOrd="0" parTransId="{C4DEB5BD-6D17-40AE-B9FB-ACE321AD19D5}" sibTransId="{D2501DDC-A9E9-45E8-95F4-B5D697465C65}"/>
    <dgm:cxn modelId="{33A9D7E3-B9C4-412D-AC21-CFC4FCECCE46}" type="presOf" srcId="{257F8E12-4595-4482-8056-873DF664BC43}" destId="{E4BDC5A7-1EC8-4DDB-924B-F2359E343423}" srcOrd="1" destOrd="0" presId="urn:microsoft.com/office/officeart/2005/8/layout/radial1"/>
    <dgm:cxn modelId="{7A1E5BF5-FAD6-42C4-8A3D-2DCB642C4153}" srcId="{90B1593C-A328-4609-A0FF-9E70913C5D2E}" destId="{281D2B48-FE68-4099-A0B1-BA12CB29D67D}" srcOrd="0" destOrd="0" parTransId="{257F8E12-4595-4482-8056-873DF664BC43}" sibTransId="{89F2E108-DBB1-4525-A8DD-359E0AABA717}"/>
    <dgm:cxn modelId="{2825845F-EC10-4305-AE2C-35BD40F323E7}" type="presParOf" srcId="{4C0E1EAC-FB4E-44B9-B368-AB6F16A3DC30}" destId="{D0A5120B-7366-4CD3-BCBE-667F6ADAC352}" srcOrd="0" destOrd="0" presId="urn:microsoft.com/office/officeart/2005/8/layout/radial1"/>
    <dgm:cxn modelId="{EA8DFF93-8878-4655-B65C-FFD06DBFE878}" type="presParOf" srcId="{4C0E1EAC-FB4E-44B9-B368-AB6F16A3DC30}" destId="{783CF8C9-1AD4-41FE-899F-0AC10C654B12}" srcOrd="1" destOrd="0" presId="urn:microsoft.com/office/officeart/2005/8/layout/radial1"/>
    <dgm:cxn modelId="{74772466-944C-4AF6-AFAC-A9A914AA240E}" type="presParOf" srcId="{783CF8C9-1AD4-41FE-899F-0AC10C654B12}" destId="{E4BDC5A7-1EC8-4DDB-924B-F2359E343423}" srcOrd="0" destOrd="0" presId="urn:microsoft.com/office/officeart/2005/8/layout/radial1"/>
    <dgm:cxn modelId="{51793B3E-927B-4141-A585-C7761F5B4FC5}" type="presParOf" srcId="{4C0E1EAC-FB4E-44B9-B368-AB6F16A3DC30}" destId="{4EDAABA7-F6B3-49FF-B2EC-BC1D7452B9B6}" srcOrd="2" destOrd="0" presId="urn:microsoft.com/office/officeart/2005/8/layout/radial1"/>
    <dgm:cxn modelId="{4184D9F8-3AF8-48CC-A469-C5B3596904BE}" type="presParOf" srcId="{4C0E1EAC-FB4E-44B9-B368-AB6F16A3DC30}" destId="{2FC66040-7DED-41F5-9239-56711561CFED}" srcOrd="3" destOrd="0" presId="urn:microsoft.com/office/officeart/2005/8/layout/radial1"/>
    <dgm:cxn modelId="{588FB409-6624-4DC1-BC33-8E419BBB904E}" type="presParOf" srcId="{2FC66040-7DED-41F5-9239-56711561CFED}" destId="{BDDE884F-1BC2-41A5-BA8E-7D9FF0264E93}" srcOrd="0" destOrd="0" presId="urn:microsoft.com/office/officeart/2005/8/layout/radial1"/>
    <dgm:cxn modelId="{A864B416-9DDD-4DE8-A0AA-34C92E03A80A}" type="presParOf" srcId="{4C0E1EAC-FB4E-44B9-B368-AB6F16A3DC30}" destId="{155DB98B-8F0B-4342-B840-18A83EF83033}" srcOrd="4" destOrd="0" presId="urn:microsoft.com/office/officeart/2005/8/layout/radial1"/>
    <dgm:cxn modelId="{2D193817-87F9-49A8-9A4B-66679D83CB7E}" type="presParOf" srcId="{4C0E1EAC-FB4E-44B9-B368-AB6F16A3DC30}" destId="{9F912FCE-307F-4001-869E-56E06433A5EE}" srcOrd="5" destOrd="0" presId="urn:microsoft.com/office/officeart/2005/8/layout/radial1"/>
    <dgm:cxn modelId="{94D8C9B3-BCA0-46F0-9CE0-CD1718A52DD3}" type="presParOf" srcId="{9F912FCE-307F-4001-869E-56E06433A5EE}" destId="{0321D3AB-E83E-4786-8070-3FE3AECBC53F}" srcOrd="0" destOrd="0" presId="urn:microsoft.com/office/officeart/2005/8/layout/radial1"/>
    <dgm:cxn modelId="{2CEBECD3-3062-4967-BDE2-E70733DEA1CD}" type="presParOf" srcId="{4C0E1EAC-FB4E-44B9-B368-AB6F16A3DC30}" destId="{5DD2D209-848A-46A5-902D-1EE96081DDDF}" srcOrd="6"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89096F3E-371F-44BD-AB0D-201A64CCD128}">
      <dgm:prSet phldrT="[Text]" custT="1"/>
      <dgm:spPr/>
      <dgm:t>
        <a:bodyPr/>
        <a:lstStyle/>
        <a:p>
          <a:r>
            <a:rPr lang="en-US" sz="1400" dirty="0"/>
            <a:t>100% of HMT Revenue</a:t>
          </a:r>
          <a:br>
            <a:rPr lang="en-US" sz="1400" dirty="0"/>
          </a:br>
          <a:endParaRPr lang="en-US" sz="1400" dirty="0"/>
        </a:p>
      </dgm:t>
    </dgm:pt>
    <dgm:pt modelId="{8A8D67F8-2228-4CC7-985C-A1AFCA7A9E61}" type="parTrans" cxnId="{DB600311-C514-4382-83D1-13635ADF87C8}">
      <dgm:prSet/>
      <dgm:spPr/>
      <dgm:t>
        <a:bodyPr/>
        <a:lstStyle/>
        <a:p>
          <a:endParaRPr lang="en-US"/>
        </a:p>
      </dgm:t>
    </dgm:pt>
    <dgm:pt modelId="{306216B8-21A8-49A3-8485-9BFA99DCF507}" type="sibTrans" cxnId="{DB600311-C514-4382-83D1-13635ADF87C8}">
      <dgm:prSet/>
      <dgm:spPr/>
      <dgm:t>
        <a:bodyPr/>
        <a:lstStyle/>
        <a:p>
          <a:endParaRPr lang="en-US"/>
        </a:p>
      </dgm:t>
    </dgm:pt>
    <dgm:pt modelId="{9B7FC985-DB31-4F75-A792-A6BA11BEB580}">
      <dgm:prSet phldrT="[Text]" custT="1"/>
      <dgm:spPr/>
      <dgm:t>
        <a:bodyPr/>
        <a:lstStyle/>
        <a:p>
          <a:r>
            <a:rPr lang="en-US" sz="2000" u="sng" dirty="0">
              <a:solidFill>
                <a:schemeClr val="tx2"/>
              </a:solidFill>
              <a:latin typeface="+mn-lt"/>
            </a:rPr>
            <a:t>Non-Restricted</a:t>
          </a:r>
        </a:p>
        <a:p>
          <a:r>
            <a:rPr lang="en-US" sz="1500" dirty="0">
              <a:solidFill>
                <a:schemeClr val="tx2"/>
              </a:solidFill>
              <a:latin typeface="+mn-lt"/>
            </a:rPr>
            <a:t>Proceeds can be used for any </a:t>
          </a:r>
          <a:r>
            <a:rPr lang="en-US" sz="1500" i="1" dirty="0">
              <a:solidFill>
                <a:schemeClr val="tx2"/>
              </a:solidFill>
              <a:latin typeface="+mn-lt"/>
            </a:rPr>
            <a:t>legal </a:t>
          </a:r>
          <a:r>
            <a:rPr lang="en-US" sz="1500" i="0" dirty="0">
              <a:solidFill>
                <a:schemeClr val="tx2"/>
              </a:solidFill>
              <a:latin typeface="+mn-lt"/>
            </a:rPr>
            <a:t>general fund purpose in the city, county, or consolidated government</a:t>
          </a:r>
          <a:endParaRPr lang="en-US" sz="1500"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11427" custScaleY="121294" custLinFactNeighborX="1798" custLinFactNeighborY="-10461"/>
      <dgm:spPr/>
    </dgm:pt>
    <dgm:pt modelId="{0D70FA8C-8A48-40CD-8A67-4765EB5433DB}" type="pres">
      <dgm:prSet presAssocID="{7BE1F94B-3C74-4215-8B62-714D2985E6D5}" presName="arrow1" presStyleLbl="fgShp" presStyleIdx="0" presStyleCnt="1" custLinFactNeighborX="-5755" custLinFactNeighborY="89835"/>
      <dgm:spPr/>
    </dgm:pt>
    <dgm:pt modelId="{C84B9C0A-28B8-4889-ADF5-CA17C318F7F8}" type="pres">
      <dgm:prSet presAssocID="{7BE1F94B-3C74-4215-8B62-714D2985E6D5}" presName="rectangle" presStyleLbl="revTx" presStyleIdx="0" presStyleCnt="1" custScaleX="147059" custScaleY="283028" custLinFactY="29652" custLinFactNeighborX="-768" custLinFactNeighborY="100000">
        <dgm:presLayoutVars>
          <dgm:bulletEnabled val="1"/>
        </dgm:presLayoutVars>
      </dgm:prSet>
      <dgm:spPr/>
    </dgm:pt>
    <dgm:pt modelId="{FDC70957-D9AE-4BEE-AAD9-7E373A5B44C4}" type="pres">
      <dgm:prSet presAssocID="{9B7FC985-DB31-4F75-A792-A6BA11BEB580}" presName="item1" presStyleLbl="node1" presStyleIdx="0" presStyleCnt="1" custScaleX="119275" custScaleY="118067" custLinFactNeighborX="14286" custLinFactNeighborY="-15725">
        <dgm:presLayoutVars>
          <dgm:bulletEnabled val="1"/>
        </dgm:presLayoutVars>
      </dgm:prSet>
      <dgm:spPr/>
    </dgm:pt>
    <dgm:pt modelId="{EEE74653-9F7D-490E-A8A0-75850BBF728D}" type="pres">
      <dgm:prSet presAssocID="{7BE1F94B-3C74-4215-8B62-714D2985E6D5}" presName="funnel" presStyleLbl="trAlignAcc1" presStyleIdx="0" presStyleCnt="1" custScaleX="113167" custScaleY="121252" custLinFactNeighborX="1514" custLinFactNeighborY="3437"/>
      <dgm:spPr/>
    </dgm:pt>
  </dgm:ptLst>
  <dgm:cxnLst>
    <dgm:cxn modelId="{DB600311-C514-4382-83D1-13635ADF87C8}" srcId="{7BE1F94B-3C74-4215-8B62-714D2985E6D5}" destId="{89096F3E-371F-44BD-AB0D-201A64CCD128}" srcOrd="0" destOrd="0" parTransId="{8A8D67F8-2228-4CC7-985C-A1AFCA7A9E61}" sibTransId="{306216B8-21A8-49A3-8485-9BFA99DCF507}"/>
    <dgm:cxn modelId="{716E9E70-67B1-4AB9-B123-436CD4F1F2BE}" srcId="{7BE1F94B-3C74-4215-8B62-714D2985E6D5}" destId="{9B7FC985-DB31-4F75-A792-A6BA11BEB580}" srcOrd="1" destOrd="0" parTransId="{104A389A-B077-4F7C-AF15-CA462353C0DD}" sibTransId="{7BC26EF3-1813-4AD0-9F60-034CB00E9A81}"/>
    <dgm:cxn modelId="{11ECFE7B-B3F6-44BA-A457-E60B61D4DC6E}" type="presOf" srcId="{9B7FC985-DB31-4F75-A792-A6BA11BEB580}" destId="{C84B9C0A-28B8-4889-ADF5-CA17C318F7F8}" srcOrd="0" destOrd="0" presId="urn:microsoft.com/office/officeart/2005/8/layout/funnel1"/>
    <dgm:cxn modelId="{85546E8A-7235-4949-87E2-875FFF1A6468}" type="presOf" srcId="{7BE1F94B-3C74-4215-8B62-714D2985E6D5}" destId="{849DCF26-5F45-4F5C-8E62-A2E1E291AAE0}" srcOrd="0" destOrd="0" presId="urn:microsoft.com/office/officeart/2005/8/layout/funnel1"/>
    <dgm:cxn modelId="{DA2F1E9D-8A98-4E54-B4D9-3C39C7C78F48}" type="presOf" srcId="{89096F3E-371F-44BD-AB0D-201A64CCD128}" destId="{FDC70957-D9AE-4BEE-AAD9-7E373A5B44C4}" srcOrd="0" destOrd="0" presId="urn:microsoft.com/office/officeart/2005/8/layout/funnel1"/>
    <dgm:cxn modelId="{DAF8515A-E115-44AD-9A6F-71C6A9965E74}" type="presParOf" srcId="{849DCF26-5F45-4F5C-8E62-A2E1E291AAE0}" destId="{29A3EB55-84B6-4A1E-9D06-AA325DE012EF}" srcOrd="0" destOrd="0" presId="urn:microsoft.com/office/officeart/2005/8/layout/funnel1"/>
    <dgm:cxn modelId="{33FE0A50-238C-44F3-89A1-091CF23F9871}" type="presParOf" srcId="{849DCF26-5F45-4F5C-8E62-A2E1E291AAE0}" destId="{0D70FA8C-8A48-40CD-8A67-4765EB5433DB}" srcOrd="1" destOrd="0" presId="urn:microsoft.com/office/officeart/2005/8/layout/funnel1"/>
    <dgm:cxn modelId="{768EC80A-91E0-46C8-95E9-CDF35547FBAE}" type="presParOf" srcId="{849DCF26-5F45-4F5C-8E62-A2E1E291AAE0}" destId="{C84B9C0A-28B8-4889-ADF5-CA17C318F7F8}" srcOrd="2" destOrd="0" presId="urn:microsoft.com/office/officeart/2005/8/layout/funnel1"/>
    <dgm:cxn modelId="{898952F7-9C0D-4CFD-B981-7550BFBECA56}" type="presParOf" srcId="{849DCF26-5F45-4F5C-8E62-A2E1E291AAE0}" destId="{FDC70957-D9AE-4BEE-AAD9-7E373A5B44C4}" srcOrd="3" destOrd="0" presId="urn:microsoft.com/office/officeart/2005/8/layout/funnel1"/>
    <dgm:cxn modelId="{149A9936-B570-4CA9-8118-980409ABE687}" type="presParOf" srcId="{849DCF26-5F45-4F5C-8E62-A2E1E291AAE0}" destId="{EEE74653-9F7D-490E-A8A0-75850BBF728D}" srcOrd="4"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B7FC985-DB31-4F75-A792-A6BA11BEB580}">
      <dgm:prSet phldrT="[Text]" custT="1"/>
      <dgm:spPr/>
      <dgm:t>
        <a:bodyPr/>
        <a:lstStyle/>
        <a:p>
          <a:r>
            <a:rPr lang="en-US" sz="1800" u="sng" dirty="0">
              <a:solidFill>
                <a:schemeClr val="tx2"/>
              </a:solidFill>
              <a:latin typeface="+mn-lt"/>
            </a:rPr>
            <a:t>Restricted</a:t>
          </a:r>
        </a:p>
        <a:p>
          <a:r>
            <a:rPr lang="en-US" sz="1500" b="0" i="0" dirty="0">
              <a:solidFill>
                <a:schemeClr val="tx2"/>
              </a:solidFill>
            </a:rPr>
            <a:t>None, or not less than the percentage of such tax collections expended for TCT during the immediately preceding fiscal year</a:t>
          </a:r>
          <a:endParaRPr lang="en-US" sz="1500" u="sng"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04434" custScaleY="121580" custLinFactNeighborX="517" custLinFactNeighborY="7849"/>
      <dgm:spPr/>
    </dgm:pt>
    <dgm:pt modelId="{0D70FA8C-8A48-40CD-8A67-4765EB5433DB}" type="pres">
      <dgm:prSet presAssocID="{7BE1F94B-3C74-4215-8B62-714D2985E6D5}" presName="arrow1" presStyleLbl="fgShp" presStyleIdx="0" presStyleCnt="1" custLinFactY="16596" custLinFactNeighborX="2665" custLinFactNeighborY="100000"/>
      <dgm:spPr/>
    </dgm:pt>
    <dgm:pt modelId="{C84B9C0A-28B8-4889-ADF5-CA17C318F7F8}" type="pres">
      <dgm:prSet presAssocID="{7BE1F94B-3C74-4215-8B62-714D2985E6D5}" presName="rectangle" presStyleLbl="revTx" presStyleIdx="0" presStyleCnt="1" custScaleX="166667" custScaleY="283028" custLinFactY="37748" custLinFactNeighborX="362" custLinFactNeighborY="100000">
        <dgm:presLayoutVars>
          <dgm:bulletEnabled val="1"/>
        </dgm:presLayoutVars>
      </dgm:prSet>
      <dgm:spPr/>
    </dgm:pt>
    <dgm:pt modelId="{EEE74653-9F7D-490E-A8A0-75850BBF728D}" type="pres">
      <dgm:prSet presAssocID="{7BE1F94B-3C74-4215-8B62-714D2985E6D5}" presName="funnel" presStyleLbl="trAlignAcc1" presStyleIdx="0" presStyleCnt="1" custScaleX="106839" custScaleY="116739" custLinFactNeighborX="384" custLinFactNeighborY="7026"/>
      <dgm:spPr/>
    </dgm:pt>
  </dgm:ptLst>
  <dgm:cxnLst>
    <dgm:cxn modelId="{09CAF710-90AD-40F3-A71B-00CD733DB8D4}" type="presOf" srcId="{7BE1F94B-3C74-4215-8B62-714D2985E6D5}" destId="{849DCF26-5F45-4F5C-8E62-A2E1E291AAE0}" srcOrd="0" destOrd="0" presId="urn:microsoft.com/office/officeart/2005/8/layout/funnel1"/>
    <dgm:cxn modelId="{716E9E70-67B1-4AB9-B123-436CD4F1F2BE}" srcId="{7BE1F94B-3C74-4215-8B62-714D2985E6D5}" destId="{9B7FC985-DB31-4F75-A792-A6BA11BEB580}" srcOrd="0" destOrd="0" parTransId="{104A389A-B077-4F7C-AF15-CA462353C0DD}" sibTransId="{7BC26EF3-1813-4AD0-9F60-034CB00E9A81}"/>
    <dgm:cxn modelId="{89011DD9-51A1-4316-BC21-E71C24DD5E9A}" type="presOf" srcId="{9B7FC985-DB31-4F75-A792-A6BA11BEB580}" destId="{C84B9C0A-28B8-4889-ADF5-CA17C318F7F8}" srcOrd="0" destOrd="0" presId="urn:microsoft.com/office/officeart/2005/8/layout/funnel1"/>
    <dgm:cxn modelId="{9C8E987C-EF5C-441E-B9CE-ED98A016A604}" type="presParOf" srcId="{849DCF26-5F45-4F5C-8E62-A2E1E291AAE0}" destId="{29A3EB55-84B6-4A1E-9D06-AA325DE012EF}" srcOrd="0" destOrd="0" presId="urn:microsoft.com/office/officeart/2005/8/layout/funnel1"/>
    <dgm:cxn modelId="{8CC5BB45-86ED-4A26-8E48-272C6109CC8F}" type="presParOf" srcId="{849DCF26-5F45-4F5C-8E62-A2E1E291AAE0}" destId="{0D70FA8C-8A48-40CD-8A67-4765EB5433DB}" srcOrd="1" destOrd="0" presId="urn:microsoft.com/office/officeart/2005/8/layout/funnel1"/>
    <dgm:cxn modelId="{C01017AD-812E-4364-B44A-E48839377DBC}" type="presParOf" srcId="{849DCF26-5F45-4F5C-8E62-A2E1E291AAE0}" destId="{C84B9C0A-28B8-4889-ADF5-CA17C318F7F8}" srcOrd="2" destOrd="0" presId="urn:microsoft.com/office/officeart/2005/8/layout/funnel1"/>
    <dgm:cxn modelId="{241FE87F-5568-416C-9761-9F911AAAF028}" type="presParOf" srcId="{849DCF26-5F45-4F5C-8E62-A2E1E291AAE0}" destId="{EEE74653-9F7D-490E-A8A0-75850BBF728D}" srcOrd="3"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89096F3E-371F-44BD-AB0D-201A64CCD128}">
      <dgm:prSet phldrT="[Text]" custT="1"/>
      <dgm:spPr/>
      <dgm:t>
        <a:bodyPr/>
        <a:lstStyle/>
        <a:p>
          <a:r>
            <a:rPr lang="en-US" sz="1400" dirty="0"/>
            <a:t>60% of HMT Revenue</a:t>
          </a:r>
          <a:br>
            <a:rPr lang="en-US" sz="1400" dirty="0"/>
          </a:br>
          <a:endParaRPr lang="en-US" sz="1400" dirty="0"/>
        </a:p>
      </dgm:t>
    </dgm:pt>
    <dgm:pt modelId="{8A8D67F8-2228-4CC7-985C-A1AFCA7A9E61}" type="parTrans" cxnId="{DB600311-C514-4382-83D1-13635ADF87C8}">
      <dgm:prSet/>
      <dgm:spPr/>
      <dgm:t>
        <a:bodyPr/>
        <a:lstStyle/>
        <a:p>
          <a:endParaRPr lang="en-US"/>
        </a:p>
      </dgm:t>
    </dgm:pt>
    <dgm:pt modelId="{306216B8-21A8-49A3-8485-9BFA99DCF507}" type="sibTrans" cxnId="{DB600311-C514-4382-83D1-13635ADF87C8}">
      <dgm:prSet/>
      <dgm:spPr/>
      <dgm:t>
        <a:bodyPr/>
        <a:lstStyle/>
        <a:p>
          <a:endParaRPr lang="en-US"/>
        </a:p>
      </dgm:t>
    </dgm:pt>
    <dgm:pt modelId="{9B7FC985-DB31-4F75-A792-A6BA11BEB580}">
      <dgm:prSet phldrT="[Text]" custT="1"/>
      <dgm:spPr/>
      <dgm:t>
        <a:bodyPr/>
        <a:lstStyle/>
        <a:p>
          <a:r>
            <a:rPr lang="en-US" sz="2000" u="sng" dirty="0">
              <a:solidFill>
                <a:schemeClr val="tx2"/>
              </a:solidFill>
              <a:latin typeface="+mn-lt"/>
            </a:rPr>
            <a:t>Non-Restricted</a:t>
          </a:r>
        </a:p>
        <a:p>
          <a:r>
            <a:rPr lang="en-US" sz="1500" dirty="0">
              <a:solidFill>
                <a:schemeClr val="tx2"/>
              </a:solidFill>
              <a:latin typeface="+mn-lt"/>
            </a:rPr>
            <a:t>Proceeds can be used for any </a:t>
          </a:r>
          <a:r>
            <a:rPr lang="en-US" sz="1500" i="1" dirty="0">
              <a:solidFill>
                <a:schemeClr val="tx2"/>
              </a:solidFill>
              <a:latin typeface="+mn-lt"/>
            </a:rPr>
            <a:t>legal </a:t>
          </a:r>
          <a:r>
            <a:rPr lang="en-US" sz="1500" i="0" dirty="0">
              <a:solidFill>
                <a:schemeClr val="tx2"/>
              </a:solidFill>
              <a:latin typeface="+mn-lt"/>
            </a:rPr>
            <a:t>general fund purpose in the city, county, or consolidated government</a:t>
          </a:r>
          <a:endParaRPr lang="en-US" sz="1500"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11427" custScaleY="121294" custLinFactNeighborX="1798" custLinFactNeighborY="-10461"/>
      <dgm:spPr/>
    </dgm:pt>
    <dgm:pt modelId="{0D70FA8C-8A48-40CD-8A67-4765EB5433DB}" type="pres">
      <dgm:prSet presAssocID="{7BE1F94B-3C74-4215-8B62-714D2985E6D5}" presName="arrow1" presStyleLbl="fgShp" presStyleIdx="0" presStyleCnt="1" custLinFactNeighborX="-5755" custLinFactNeighborY="89835"/>
      <dgm:spPr/>
    </dgm:pt>
    <dgm:pt modelId="{C84B9C0A-28B8-4889-ADF5-CA17C318F7F8}" type="pres">
      <dgm:prSet presAssocID="{7BE1F94B-3C74-4215-8B62-714D2985E6D5}" presName="rectangle" presStyleLbl="revTx" presStyleIdx="0" presStyleCnt="1" custScaleX="147059" custScaleY="283028" custLinFactY="29652" custLinFactNeighborX="-768" custLinFactNeighborY="100000">
        <dgm:presLayoutVars>
          <dgm:bulletEnabled val="1"/>
        </dgm:presLayoutVars>
      </dgm:prSet>
      <dgm:spPr/>
    </dgm:pt>
    <dgm:pt modelId="{FDC70957-D9AE-4BEE-AAD9-7E373A5B44C4}" type="pres">
      <dgm:prSet presAssocID="{9B7FC985-DB31-4F75-A792-A6BA11BEB580}" presName="item1" presStyleLbl="node1" presStyleIdx="0" presStyleCnt="1" custScaleX="119275" custScaleY="118067" custLinFactNeighborX="14286" custLinFactNeighborY="-15725">
        <dgm:presLayoutVars>
          <dgm:bulletEnabled val="1"/>
        </dgm:presLayoutVars>
      </dgm:prSet>
      <dgm:spPr/>
    </dgm:pt>
    <dgm:pt modelId="{EEE74653-9F7D-490E-A8A0-75850BBF728D}" type="pres">
      <dgm:prSet presAssocID="{7BE1F94B-3C74-4215-8B62-714D2985E6D5}" presName="funnel" presStyleLbl="trAlignAcc1" presStyleIdx="0" presStyleCnt="1" custScaleX="113167" custScaleY="121252" custLinFactNeighborX="1514" custLinFactNeighborY="3437"/>
      <dgm:spPr/>
    </dgm:pt>
  </dgm:ptLst>
  <dgm:cxnLst>
    <dgm:cxn modelId="{DB600311-C514-4382-83D1-13635ADF87C8}" srcId="{7BE1F94B-3C74-4215-8B62-714D2985E6D5}" destId="{89096F3E-371F-44BD-AB0D-201A64CCD128}" srcOrd="0" destOrd="0" parTransId="{8A8D67F8-2228-4CC7-985C-A1AFCA7A9E61}" sibTransId="{306216B8-21A8-49A3-8485-9BFA99DCF507}"/>
    <dgm:cxn modelId="{716E9E70-67B1-4AB9-B123-436CD4F1F2BE}" srcId="{7BE1F94B-3C74-4215-8B62-714D2985E6D5}" destId="{9B7FC985-DB31-4F75-A792-A6BA11BEB580}" srcOrd="1" destOrd="0" parTransId="{104A389A-B077-4F7C-AF15-CA462353C0DD}" sibTransId="{7BC26EF3-1813-4AD0-9F60-034CB00E9A81}"/>
    <dgm:cxn modelId="{11ECFE7B-B3F6-44BA-A457-E60B61D4DC6E}" type="presOf" srcId="{9B7FC985-DB31-4F75-A792-A6BA11BEB580}" destId="{C84B9C0A-28B8-4889-ADF5-CA17C318F7F8}" srcOrd="0" destOrd="0" presId="urn:microsoft.com/office/officeart/2005/8/layout/funnel1"/>
    <dgm:cxn modelId="{85546E8A-7235-4949-87E2-875FFF1A6468}" type="presOf" srcId="{7BE1F94B-3C74-4215-8B62-714D2985E6D5}" destId="{849DCF26-5F45-4F5C-8E62-A2E1E291AAE0}" srcOrd="0" destOrd="0" presId="urn:microsoft.com/office/officeart/2005/8/layout/funnel1"/>
    <dgm:cxn modelId="{DA2F1E9D-8A98-4E54-B4D9-3C39C7C78F48}" type="presOf" srcId="{89096F3E-371F-44BD-AB0D-201A64CCD128}" destId="{FDC70957-D9AE-4BEE-AAD9-7E373A5B44C4}" srcOrd="0" destOrd="0" presId="urn:microsoft.com/office/officeart/2005/8/layout/funnel1"/>
    <dgm:cxn modelId="{DAF8515A-E115-44AD-9A6F-71C6A9965E74}" type="presParOf" srcId="{849DCF26-5F45-4F5C-8E62-A2E1E291AAE0}" destId="{29A3EB55-84B6-4A1E-9D06-AA325DE012EF}" srcOrd="0" destOrd="0" presId="urn:microsoft.com/office/officeart/2005/8/layout/funnel1"/>
    <dgm:cxn modelId="{33FE0A50-238C-44F3-89A1-091CF23F9871}" type="presParOf" srcId="{849DCF26-5F45-4F5C-8E62-A2E1E291AAE0}" destId="{0D70FA8C-8A48-40CD-8A67-4765EB5433DB}" srcOrd="1" destOrd="0" presId="urn:microsoft.com/office/officeart/2005/8/layout/funnel1"/>
    <dgm:cxn modelId="{768EC80A-91E0-46C8-95E9-CDF35547FBAE}" type="presParOf" srcId="{849DCF26-5F45-4F5C-8E62-A2E1E291AAE0}" destId="{C84B9C0A-28B8-4889-ADF5-CA17C318F7F8}" srcOrd="2" destOrd="0" presId="urn:microsoft.com/office/officeart/2005/8/layout/funnel1"/>
    <dgm:cxn modelId="{898952F7-9C0D-4CFD-B981-7550BFBECA56}" type="presParOf" srcId="{849DCF26-5F45-4F5C-8E62-A2E1E291AAE0}" destId="{FDC70957-D9AE-4BEE-AAD9-7E373A5B44C4}" srcOrd="3" destOrd="0" presId="urn:microsoft.com/office/officeart/2005/8/layout/funnel1"/>
    <dgm:cxn modelId="{149A9936-B570-4CA9-8118-980409ABE687}" type="presParOf" srcId="{849DCF26-5F45-4F5C-8E62-A2E1E291AAE0}" destId="{EEE74653-9F7D-490E-A8A0-75850BBF728D}" srcOrd="4" destOrd="0" presId="urn:microsoft.com/office/officeart/2005/8/layout/funne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B7FC985-DB31-4F75-A792-A6BA11BEB580}">
      <dgm:prSet phldrT="[Text]" custT="1"/>
      <dgm:spPr/>
      <dgm:t>
        <a:bodyPr/>
        <a:lstStyle/>
        <a:p>
          <a:r>
            <a:rPr lang="en-US" sz="1800" u="sng" dirty="0">
              <a:solidFill>
                <a:schemeClr val="tx2"/>
              </a:solidFill>
              <a:latin typeface="+mn-lt"/>
            </a:rPr>
            <a:t>Restricted</a:t>
          </a:r>
        </a:p>
        <a:p>
          <a:r>
            <a:rPr lang="en-US" sz="1500" b="1" i="0" dirty="0">
              <a:solidFill>
                <a:schemeClr val="tx2"/>
              </a:solidFill>
            </a:rPr>
            <a:t>In each fiscal year, </a:t>
          </a:r>
          <a:r>
            <a:rPr lang="en-US" sz="1500" b="0" i="0" dirty="0">
              <a:solidFill>
                <a:schemeClr val="tx2"/>
              </a:solidFill>
            </a:rPr>
            <a:t>at least 40% of the HMT revenue must be used for TCT</a:t>
          </a:r>
          <a:endParaRPr lang="en-US" sz="1500" b="1" u="sng"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04434" custScaleY="121580" custLinFactNeighborX="517" custLinFactNeighborY="7849"/>
      <dgm:spPr/>
    </dgm:pt>
    <dgm:pt modelId="{0D70FA8C-8A48-40CD-8A67-4765EB5433DB}" type="pres">
      <dgm:prSet presAssocID="{7BE1F94B-3C74-4215-8B62-714D2985E6D5}" presName="arrow1" presStyleLbl="fgShp" presStyleIdx="0" presStyleCnt="1" custLinFactY="16596" custLinFactNeighborX="2665" custLinFactNeighborY="100000"/>
      <dgm:spPr/>
    </dgm:pt>
    <dgm:pt modelId="{C84B9C0A-28B8-4889-ADF5-CA17C318F7F8}" type="pres">
      <dgm:prSet presAssocID="{7BE1F94B-3C74-4215-8B62-714D2985E6D5}" presName="rectangle" presStyleLbl="revTx" presStyleIdx="0" presStyleCnt="1" custScaleX="166667" custScaleY="283028" custLinFactY="37748" custLinFactNeighborX="362" custLinFactNeighborY="100000">
        <dgm:presLayoutVars>
          <dgm:bulletEnabled val="1"/>
        </dgm:presLayoutVars>
      </dgm:prSet>
      <dgm:spPr/>
    </dgm:pt>
    <dgm:pt modelId="{EEE74653-9F7D-490E-A8A0-75850BBF728D}" type="pres">
      <dgm:prSet presAssocID="{7BE1F94B-3C74-4215-8B62-714D2985E6D5}" presName="funnel" presStyleLbl="trAlignAcc1" presStyleIdx="0" presStyleCnt="1" custScaleX="106596" custScaleY="124197" custLinFactNeighborX="384" custLinFactNeighborY="7026"/>
      <dgm:spPr/>
    </dgm:pt>
  </dgm:ptLst>
  <dgm:cxnLst>
    <dgm:cxn modelId="{09CAF710-90AD-40F3-A71B-00CD733DB8D4}" type="presOf" srcId="{7BE1F94B-3C74-4215-8B62-714D2985E6D5}" destId="{849DCF26-5F45-4F5C-8E62-A2E1E291AAE0}" srcOrd="0" destOrd="0" presId="urn:microsoft.com/office/officeart/2005/8/layout/funnel1"/>
    <dgm:cxn modelId="{716E9E70-67B1-4AB9-B123-436CD4F1F2BE}" srcId="{7BE1F94B-3C74-4215-8B62-714D2985E6D5}" destId="{9B7FC985-DB31-4F75-A792-A6BA11BEB580}" srcOrd="0" destOrd="0" parTransId="{104A389A-B077-4F7C-AF15-CA462353C0DD}" sibTransId="{7BC26EF3-1813-4AD0-9F60-034CB00E9A81}"/>
    <dgm:cxn modelId="{89011DD9-51A1-4316-BC21-E71C24DD5E9A}" type="presOf" srcId="{9B7FC985-DB31-4F75-A792-A6BA11BEB580}" destId="{C84B9C0A-28B8-4889-ADF5-CA17C318F7F8}" srcOrd="0" destOrd="0" presId="urn:microsoft.com/office/officeart/2005/8/layout/funnel1"/>
    <dgm:cxn modelId="{9C8E987C-EF5C-441E-B9CE-ED98A016A604}" type="presParOf" srcId="{849DCF26-5F45-4F5C-8E62-A2E1E291AAE0}" destId="{29A3EB55-84B6-4A1E-9D06-AA325DE012EF}" srcOrd="0" destOrd="0" presId="urn:microsoft.com/office/officeart/2005/8/layout/funnel1"/>
    <dgm:cxn modelId="{8CC5BB45-86ED-4A26-8E48-272C6109CC8F}" type="presParOf" srcId="{849DCF26-5F45-4F5C-8E62-A2E1E291AAE0}" destId="{0D70FA8C-8A48-40CD-8A67-4765EB5433DB}" srcOrd="1" destOrd="0" presId="urn:microsoft.com/office/officeart/2005/8/layout/funnel1"/>
    <dgm:cxn modelId="{C01017AD-812E-4364-B44A-E48839377DBC}" type="presParOf" srcId="{849DCF26-5F45-4F5C-8E62-A2E1E291AAE0}" destId="{C84B9C0A-28B8-4889-ADF5-CA17C318F7F8}" srcOrd="2" destOrd="0" presId="urn:microsoft.com/office/officeart/2005/8/layout/funnel1"/>
    <dgm:cxn modelId="{241FE87F-5568-416C-9761-9F911AAAF028}" type="presParOf" srcId="{849DCF26-5F45-4F5C-8E62-A2E1E291AAE0}" destId="{EEE74653-9F7D-490E-A8A0-75850BBF728D}" srcOrd="3"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89096F3E-371F-44BD-AB0D-201A64CCD128}">
      <dgm:prSet phldrT="[Text]" custT="1"/>
      <dgm:spPr/>
      <dgm:t>
        <a:bodyPr/>
        <a:lstStyle/>
        <a:p>
          <a:r>
            <a:rPr lang="en-US" sz="1200" dirty="0"/>
            <a:t>37.5% of HMT Revenue</a:t>
          </a:r>
          <a:br>
            <a:rPr lang="en-US" sz="1200" dirty="0"/>
          </a:br>
          <a:endParaRPr lang="en-US" sz="1200" dirty="0"/>
        </a:p>
      </dgm:t>
    </dgm:pt>
    <dgm:pt modelId="{8A8D67F8-2228-4CC7-985C-A1AFCA7A9E61}" type="parTrans" cxnId="{DB600311-C514-4382-83D1-13635ADF87C8}">
      <dgm:prSet/>
      <dgm:spPr/>
      <dgm:t>
        <a:bodyPr/>
        <a:lstStyle/>
        <a:p>
          <a:endParaRPr lang="en-US"/>
        </a:p>
      </dgm:t>
    </dgm:pt>
    <dgm:pt modelId="{306216B8-21A8-49A3-8485-9BFA99DCF507}" type="sibTrans" cxnId="{DB600311-C514-4382-83D1-13635ADF87C8}">
      <dgm:prSet/>
      <dgm:spPr/>
      <dgm:t>
        <a:bodyPr/>
        <a:lstStyle/>
        <a:p>
          <a:endParaRPr lang="en-US"/>
        </a:p>
      </dgm:t>
    </dgm:pt>
    <dgm:pt modelId="{9B7FC985-DB31-4F75-A792-A6BA11BEB580}">
      <dgm:prSet phldrT="[Text]" custT="1"/>
      <dgm:spPr/>
      <dgm:t>
        <a:bodyPr/>
        <a:lstStyle/>
        <a:p>
          <a:r>
            <a:rPr lang="en-US" sz="1400" u="sng" dirty="0">
              <a:solidFill>
                <a:schemeClr val="tx2"/>
              </a:solidFill>
              <a:latin typeface="+mn-lt"/>
            </a:rPr>
            <a:t>Non-Restricted</a:t>
          </a:r>
        </a:p>
        <a:p>
          <a:r>
            <a:rPr lang="en-US" sz="1100" dirty="0">
              <a:solidFill>
                <a:schemeClr val="tx2"/>
              </a:solidFill>
              <a:latin typeface="+mn-lt"/>
            </a:rPr>
            <a:t>Proceeds can be used for any </a:t>
          </a:r>
          <a:r>
            <a:rPr lang="en-US" sz="1100" i="1" dirty="0">
              <a:solidFill>
                <a:schemeClr val="tx2"/>
              </a:solidFill>
              <a:latin typeface="+mn-lt"/>
            </a:rPr>
            <a:t>legal </a:t>
          </a:r>
          <a:r>
            <a:rPr lang="en-US" sz="1100" i="0" dirty="0">
              <a:solidFill>
                <a:schemeClr val="tx2"/>
              </a:solidFill>
              <a:latin typeface="+mn-lt"/>
            </a:rPr>
            <a:t>general fund purpose in the city, county, or consolidated government</a:t>
          </a:r>
          <a:endParaRPr lang="en-US" sz="1100"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11427" custScaleY="121294" custLinFactNeighborX="1798" custLinFactNeighborY="-10461"/>
      <dgm:spPr/>
    </dgm:pt>
    <dgm:pt modelId="{0D70FA8C-8A48-40CD-8A67-4765EB5433DB}" type="pres">
      <dgm:prSet presAssocID="{7BE1F94B-3C74-4215-8B62-714D2985E6D5}" presName="arrow1" presStyleLbl="fgShp" presStyleIdx="0" presStyleCnt="1" custLinFactNeighborX="-5755" custLinFactNeighborY="89835"/>
      <dgm:spPr/>
    </dgm:pt>
    <dgm:pt modelId="{C84B9C0A-28B8-4889-ADF5-CA17C318F7F8}" type="pres">
      <dgm:prSet presAssocID="{7BE1F94B-3C74-4215-8B62-714D2985E6D5}" presName="rectangle" presStyleLbl="revTx" presStyleIdx="0" presStyleCnt="1" custScaleX="120296" custScaleY="146195" custLinFactY="29652" custLinFactNeighborX="-768" custLinFactNeighborY="100000">
        <dgm:presLayoutVars>
          <dgm:bulletEnabled val="1"/>
        </dgm:presLayoutVars>
      </dgm:prSet>
      <dgm:spPr/>
    </dgm:pt>
    <dgm:pt modelId="{FDC70957-D9AE-4BEE-AAD9-7E373A5B44C4}" type="pres">
      <dgm:prSet presAssocID="{9B7FC985-DB31-4F75-A792-A6BA11BEB580}" presName="item1" presStyleLbl="node1" presStyleIdx="0" presStyleCnt="1" custScaleX="119275" custScaleY="118067" custLinFactNeighborX="14286" custLinFactNeighborY="-15725">
        <dgm:presLayoutVars>
          <dgm:bulletEnabled val="1"/>
        </dgm:presLayoutVars>
      </dgm:prSet>
      <dgm:spPr/>
    </dgm:pt>
    <dgm:pt modelId="{EEE74653-9F7D-490E-A8A0-75850BBF728D}" type="pres">
      <dgm:prSet presAssocID="{7BE1F94B-3C74-4215-8B62-714D2985E6D5}" presName="funnel" presStyleLbl="trAlignAcc1" presStyleIdx="0" presStyleCnt="1" custScaleX="113167" custScaleY="121252" custLinFactNeighborX="1514" custLinFactNeighborY="3437"/>
      <dgm:spPr/>
    </dgm:pt>
  </dgm:ptLst>
  <dgm:cxnLst>
    <dgm:cxn modelId="{DB600311-C514-4382-83D1-13635ADF87C8}" srcId="{7BE1F94B-3C74-4215-8B62-714D2985E6D5}" destId="{89096F3E-371F-44BD-AB0D-201A64CCD128}" srcOrd="0" destOrd="0" parTransId="{8A8D67F8-2228-4CC7-985C-A1AFCA7A9E61}" sibTransId="{306216B8-21A8-49A3-8485-9BFA99DCF507}"/>
    <dgm:cxn modelId="{716E9E70-67B1-4AB9-B123-436CD4F1F2BE}" srcId="{7BE1F94B-3C74-4215-8B62-714D2985E6D5}" destId="{9B7FC985-DB31-4F75-A792-A6BA11BEB580}" srcOrd="1" destOrd="0" parTransId="{104A389A-B077-4F7C-AF15-CA462353C0DD}" sibTransId="{7BC26EF3-1813-4AD0-9F60-034CB00E9A81}"/>
    <dgm:cxn modelId="{11ECFE7B-B3F6-44BA-A457-E60B61D4DC6E}" type="presOf" srcId="{9B7FC985-DB31-4F75-A792-A6BA11BEB580}" destId="{C84B9C0A-28B8-4889-ADF5-CA17C318F7F8}" srcOrd="0" destOrd="0" presId="urn:microsoft.com/office/officeart/2005/8/layout/funnel1"/>
    <dgm:cxn modelId="{85546E8A-7235-4949-87E2-875FFF1A6468}" type="presOf" srcId="{7BE1F94B-3C74-4215-8B62-714D2985E6D5}" destId="{849DCF26-5F45-4F5C-8E62-A2E1E291AAE0}" srcOrd="0" destOrd="0" presId="urn:microsoft.com/office/officeart/2005/8/layout/funnel1"/>
    <dgm:cxn modelId="{DA2F1E9D-8A98-4E54-B4D9-3C39C7C78F48}" type="presOf" srcId="{89096F3E-371F-44BD-AB0D-201A64CCD128}" destId="{FDC70957-D9AE-4BEE-AAD9-7E373A5B44C4}" srcOrd="0" destOrd="0" presId="urn:microsoft.com/office/officeart/2005/8/layout/funnel1"/>
    <dgm:cxn modelId="{DAF8515A-E115-44AD-9A6F-71C6A9965E74}" type="presParOf" srcId="{849DCF26-5F45-4F5C-8E62-A2E1E291AAE0}" destId="{29A3EB55-84B6-4A1E-9D06-AA325DE012EF}" srcOrd="0" destOrd="0" presId="urn:microsoft.com/office/officeart/2005/8/layout/funnel1"/>
    <dgm:cxn modelId="{33FE0A50-238C-44F3-89A1-091CF23F9871}" type="presParOf" srcId="{849DCF26-5F45-4F5C-8E62-A2E1E291AAE0}" destId="{0D70FA8C-8A48-40CD-8A67-4765EB5433DB}" srcOrd="1" destOrd="0" presId="urn:microsoft.com/office/officeart/2005/8/layout/funnel1"/>
    <dgm:cxn modelId="{768EC80A-91E0-46C8-95E9-CDF35547FBAE}" type="presParOf" srcId="{849DCF26-5F45-4F5C-8E62-A2E1E291AAE0}" destId="{C84B9C0A-28B8-4889-ADF5-CA17C318F7F8}" srcOrd="2" destOrd="0" presId="urn:microsoft.com/office/officeart/2005/8/layout/funnel1"/>
    <dgm:cxn modelId="{898952F7-9C0D-4CFD-B981-7550BFBECA56}" type="presParOf" srcId="{849DCF26-5F45-4F5C-8E62-A2E1E291AAE0}" destId="{FDC70957-D9AE-4BEE-AAD9-7E373A5B44C4}" srcOrd="3" destOrd="0" presId="urn:microsoft.com/office/officeart/2005/8/layout/funnel1"/>
    <dgm:cxn modelId="{149A9936-B570-4CA9-8118-980409ABE687}" type="presParOf" srcId="{849DCF26-5F45-4F5C-8E62-A2E1E291AAE0}" destId="{EEE74653-9F7D-490E-A8A0-75850BBF728D}" srcOrd="4"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B7FC985-DB31-4F75-A792-A6BA11BEB580}">
      <dgm:prSet phldrT="[Text]" custT="1"/>
      <dgm:spPr/>
      <dgm:t>
        <a:bodyPr/>
        <a:lstStyle/>
        <a:p>
          <a:r>
            <a:rPr lang="en-US" sz="1800" u="sng" dirty="0">
              <a:solidFill>
                <a:schemeClr val="tx2"/>
              </a:solidFill>
              <a:latin typeface="+mn-lt"/>
            </a:rPr>
            <a:t>Restricted</a:t>
          </a:r>
        </a:p>
        <a:p>
          <a:r>
            <a:rPr lang="en-US" sz="1100" b="1" i="0" dirty="0">
              <a:solidFill>
                <a:schemeClr val="tx2"/>
              </a:solidFill>
            </a:rPr>
            <a:t>In each fiscal year, </a:t>
          </a:r>
          <a:r>
            <a:rPr lang="en-US" sz="1100" b="0" i="0" dirty="0">
              <a:solidFill>
                <a:schemeClr val="tx2"/>
              </a:solidFill>
            </a:rPr>
            <a:t>at least 43.75% of the HMT revenue must be used for TCT</a:t>
          </a:r>
          <a:endParaRPr lang="en-US" sz="1100" b="1" u="sng"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21669" custScaleY="177245" custLinFactNeighborX="-2356" custLinFactNeighborY="-8702"/>
      <dgm:spPr/>
    </dgm:pt>
    <dgm:pt modelId="{0D70FA8C-8A48-40CD-8A67-4765EB5433DB}" type="pres">
      <dgm:prSet presAssocID="{7BE1F94B-3C74-4215-8B62-714D2985E6D5}" presName="arrow1" presStyleLbl="fgShp" presStyleIdx="0" presStyleCnt="1" custLinFactY="16596" custLinFactNeighborX="2665" custLinFactNeighborY="100000"/>
      <dgm:spPr/>
    </dgm:pt>
    <dgm:pt modelId="{C84B9C0A-28B8-4889-ADF5-CA17C318F7F8}" type="pres">
      <dgm:prSet presAssocID="{7BE1F94B-3C74-4215-8B62-714D2985E6D5}" presName="rectangle" presStyleLbl="revTx" presStyleIdx="0" presStyleCnt="1" custScaleX="166667" custScaleY="283028" custLinFactY="37748" custLinFactNeighborX="362" custLinFactNeighborY="100000">
        <dgm:presLayoutVars>
          <dgm:bulletEnabled val="1"/>
        </dgm:presLayoutVars>
      </dgm:prSet>
      <dgm:spPr/>
    </dgm:pt>
    <dgm:pt modelId="{EEE74653-9F7D-490E-A8A0-75850BBF728D}" type="pres">
      <dgm:prSet presAssocID="{7BE1F94B-3C74-4215-8B62-714D2985E6D5}" presName="funnel" presStyleLbl="trAlignAcc1" presStyleIdx="0" presStyleCnt="1" custScaleX="127273" custScaleY="141651" custLinFactNeighborX="-1112" custLinFactNeighborY="4179"/>
      <dgm:spPr/>
    </dgm:pt>
  </dgm:ptLst>
  <dgm:cxnLst>
    <dgm:cxn modelId="{09CAF710-90AD-40F3-A71B-00CD733DB8D4}" type="presOf" srcId="{7BE1F94B-3C74-4215-8B62-714D2985E6D5}" destId="{849DCF26-5F45-4F5C-8E62-A2E1E291AAE0}" srcOrd="0" destOrd="0" presId="urn:microsoft.com/office/officeart/2005/8/layout/funnel1"/>
    <dgm:cxn modelId="{716E9E70-67B1-4AB9-B123-436CD4F1F2BE}" srcId="{7BE1F94B-3C74-4215-8B62-714D2985E6D5}" destId="{9B7FC985-DB31-4F75-A792-A6BA11BEB580}" srcOrd="0" destOrd="0" parTransId="{104A389A-B077-4F7C-AF15-CA462353C0DD}" sibTransId="{7BC26EF3-1813-4AD0-9F60-034CB00E9A81}"/>
    <dgm:cxn modelId="{89011DD9-51A1-4316-BC21-E71C24DD5E9A}" type="presOf" srcId="{9B7FC985-DB31-4F75-A792-A6BA11BEB580}" destId="{C84B9C0A-28B8-4889-ADF5-CA17C318F7F8}" srcOrd="0" destOrd="0" presId="urn:microsoft.com/office/officeart/2005/8/layout/funnel1"/>
    <dgm:cxn modelId="{9C8E987C-EF5C-441E-B9CE-ED98A016A604}" type="presParOf" srcId="{849DCF26-5F45-4F5C-8E62-A2E1E291AAE0}" destId="{29A3EB55-84B6-4A1E-9D06-AA325DE012EF}" srcOrd="0" destOrd="0" presId="urn:microsoft.com/office/officeart/2005/8/layout/funnel1"/>
    <dgm:cxn modelId="{8CC5BB45-86ED-4A26-8E48-272C6109CC8F}" type="presParOf" srcId="{849DCF26-5F45-4F5C-8E62-A2E1E291AAE0}" destId="{0D70FA8C-8A48-40CD-8A67-4765EB5433DB}" srcOrd="1" destOrd="0" presId="urn:microsoft.com/office/officeart/2005/8/layout/funnel1"/>
    <dgm:cxn modelId="{C01017AD-812E-4364-B44A-E48839377DBC}" type="presParOf" srcId="{849DCF26-5F45-4F5C-8E62-A2E1E291AAE0}" destId="{C84B9C0A-28B8-4889-ADF5-CA17C318F7F8}" srcOrd="2" destOrd="0" presId="urn:microsoft.com/office/officeart/2005/8/layout/funnel1"/>
    <dgm:cxn modelId="{241FE87F-5568-416C-9761-9F911AAAF028}" type="presParOf" srcId="{849DCF26-5F45-4F5C-8E62-A2E1E291AAE0}" destId="{EEE74653-9F7D-490E-A8A0-75850BBF728D}" srcOrd="3"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E1F94B-3C74-4215-8B62-714D2985E6D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B7FC985-DB31-4F75-A792-A6BA11BEB580}">
      <dgm:prSet phldrT="[Text]" custT="1"/>
      <dgm:spPr/>
      <dgm:t>
        <a:bodyPr/>
        <a:lstStyle/>
        <a:p>
          <a:r>
            <a:rPr lang="en-US" sz="1800" u="sng" dirty="0">
              <a:solidFill>
                <a:schemeClr val="tx2"/>
              </a:solidFill>
              <a:latin typeface="+mn-lt"/>
            </a:rPr>
            <a:t>Restricted</a:t>
          </a:r>
        </a:p>
        <a:p>
          <a:r>
            <a:rPr lang="en-US" sz="1100" b="1" i="0" dirty="0">
              <a:solidFill>
                <a:schemeClr val="tx2"/>
              </a:solidFill>
            </a:rPr>
            <a:t>In each fiscal year, </a:t>
          </a:r>
          <a:r>
            <a:rPr lang="en-US" sz="1100" b="0" i="0" dirty="0">
              <a:solidFill>
                <a:schemeClr val="tx2"/>
              </a:solidFill>
            </a:rPr>
            <a:t>at least 18.75% of the HMT revenue must be used for TPD, Otherwise to be used for TCT</a:t>
          </a:r>
          <a:endParaRPr lang="en-US" sz="1100" b="1" u="sng" dirty="0">
            <a:solidFill>
              <a:schemeClr val="tx2"/>
            </a:solidFill>
            <a:latin typeface="+mn-lt"/>
          </a:endParaRPr>
        </a:p>
      </dgm:t>
    </dgm:pt>
    <dgm:pt modelId="{104A389A-B077-4F7C-AF15-CA462353C0DD}" type="parTrans" cxnId="{716E9E70-67B1-4AB9-B123-436CD4F1F2BE}">
      <dgm:prSet/>
      <dgm:spPr/>
      <dgm:t>
        <a:bodyPr/>
        <a:lstStyle/>
        <a:p>
          <a:endParaRPr lang="en-US"/>
        </a:p>
      </dgm:t>
    </dgm:pt>
    <dgm:pt modelId="{7BC26EF3-1813-4AD0-9F60-034CB00E9A81}" type="sibTrans" cxnId="{716E9E70-67B1-4AB9-B123-436CD4F1F2BE}">
      <dgm:prSet/>
      <dgm:spPr/>
      <dgm:t>
        <a:bodyPr/>
        <a:lstStyle/>
        <a:p>
          <a:endParaRPr lang="en-US"/>
        </a:p>
      </dgm:t>
    </dgm:pt>
    <dgm:pt modelId="{849DCF26-5F45-4F5C-8E62-A2E1E291AAE0}" type="pres">
      <dgm:prSet presAssocID="{7BE1F94B-3C74-4215-8B62-714D2985E6D5}" presName="Name0" presStyleCnt="0">
        <dgm:presLayoutVars>
          <dgm:chMax val="4"/>
          <dgm:resizeHandles val="exact"/>
        </dgm:presLayoutVars>
      </dgm:prSet>
      <dgm:spPr/>
    </dgm:pt>
    <dgm:pt modelId="{29A3EB55-84B6-4A1E-9D06-AA325DE012EF}" type="pres">
      <dgm:prSet presAssocID="{7BE1F94B-3C74-4215-8B62-714D2985E6D5}" presName="ellipse" presStyleLbl="trBgShp" presStyleIdx="0" presStyleCnt="1" custScaleX="121669" custScaleY="177245" custLinFactNeighborX="-2356" custLinFactNeighborY="-8702"/>
      <dgm:spPr/>
    </dgm:pt>
    <dgm:pt modelId="{0D70FA8C-8A48-40CD-8A67-4765EB5433DB}" type="pres">
      <dgm:prSet presAssocID="{7BE1F94B-3C74-4215-8B62-714D2985E6D5}" presName="arrow1" presStyleLbl="fgShp" presStyleIdx="0" presStyleCnt="1" custLinFactY="16596" custLinFactNeighborX="2665" custLinFactNeighborY="100000"/>
      <dgm:spPr/>
    </dgm:pt>
    <dgm:pt modelId="{C84B9C0A-28B8-4889-ADF5-CA17C318F7F8}" type="pres">
      <dgm:prSet presAssocID="{7BE1F94B-3C74-4215-8B62-714D2985E6D5}" presName="rectangle" presStyleLbl="revTx" presStyleIdx="0" presStyleCnt="1" custScaleX="166667" custScaleY="283028" custLinFactY="37748" custLinFactNeighborX="362" custLinFactNeighborY="100000">
        <dgm:presLayoutVars>
          <dgm:bulletEnabled val="1"/>
        </dgm:presLayoutVars>
      </dgm:prSet>
      <dgm:spPr/>
    </dgm:pt>
    <dgm:pt modelId="{EEE74653-9F7D-490E-A8A0-75850BBF728D}" type="pres">
      <dgm:prSet presAssocID="{7BE1F94B-3C74-4215-8B62-714D2985E6D5}" presName="funnel" presStyleLbl="trAlignAcc1" presStyleIdx="0" presStyleCnt="1" custScaleX="127273" custScaleY="141651" custLinFactNeighborX="-1112" custLinFactNeighborY="4179"/>
      <dgm:spPr/>
    </dgm:pt>
  </dgm:ptLst>
  <dgm:cxnLst>
    <dgm:cxn modelId="{09CAF710-90AD-40F3-A71B-00CD733DB8D4}" type="presOf" srcId="{7BE1F94B-3C74-4215-8B62-714D2985E6D5}" destId="{849DCF26-5F45-4F5C-8E62-A2E1E291AAE0}" srcOrd="0" destOrd="0" presId="urn:microsoft.com/office/officeart/2005/8/layout/funnel1"/>
    <dgm:cxn modelId="{716E9E70-67B1-4AB9-B123-436CD4F1F2BE}" srcId="{7BE1F94B-3C74-4215-8B62-714D2985E6D5}" destId="{9B7FC985-DB31-4F75-A792-A6BA11BEB580}" srcOrd="0" destOrd="0" parTransId="{104A389A-B077-4F7C-AF15-CA462353C0DD}" sibTransId="{7BC26EF3-1813-4AD0-9F60-034CB00E9A81}"/>
    <dgm:cxn modelId="{89011DD9-51A1-4316-BC21-E71C24DD5E9A}" type="presOf" srcId="{9B7FC985-DB31-4F75-A792-A6BA11BEB580}" destId="{C84B9C0A-28B8-4889-ADF5-CA17C318F7F8}" srcOrd="0" destOrd="0" presId="urn:microsoft.com/office/officeart/2005/8/layout/funnel1"/>
    <dgm:cxn modelId="{9C8E987C-EF5C-441E-B9CE-ED98A016A604}" type="presParOf" srcId="{849DCF26-5F45-4F5C-8E62-A2E1E291AAE0}" destId="{29A3EB55-84B6-4A1E-9D06-AA325DE012EF}" srcOrd="0" destOrd="0" presId="urn:microsoft.com/office/officeart/2005/8/layout/funnel1"/>
    <dgm:cxn modelId="{8CC5BB45-86ED-4A26-8E48-272C6109CC8F}" type="presParOf" srcId="{849DCF26-5F45-4F5C-8E62-A2E1E291AAE0}" destId="{0D70FA8C-8A48-40CD-8A67-4765EB5433DB}" srcOrd="1" destOrd="0" presId="urn:microsoft.com/office/officeart/2005/8/layout/funnel1"/>
    <dgm:cxn modelId="{C01017AD-812E-4364-B44A-E48839377DBC}" type="presParOf" srcId="{849DCF26-5F45-4F5C-8E62-A2E1E291AAE0}" destId="{C84B9C0A-28B8-4889-ADF5-CA17C318F7F8}" srcOrd="2" destOrd="0" presId="urn:microsoft.com/office/officeart/2005/8/layout/funnel1"/>
    <dgm:cxn modelId="{241FE87F-5568-416C-9761-9F911AAAF028}" type="presParOf" srcId="{849DCF26-5F45-4F5C-8E62-A2E1E291AAE0}" destId="{EEE74653-9F7D-490E-A8A0-75850BBF728D}" srcOrd="3" destOrd="0" presId="urn:microsoft.com/office/officeart/2005/8/layout/funnel1"/>
  </dgm:cxnLst>
  <dgm:bg>
    <a:noFill/>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433C90-4C14-4561-8D57-6EA73588B3EC}" type="doc">
      <dgm:prSet loTypeId="urn:microsoft.com/office/officeart/2005/8/layout/cycle5" loCatId="cycle" qsTypeId="urn:microsoft.com/office/officeart/2005/8/quickstyle/simple1" qsCatId="simple" csTypeId="urn:microsoft.com/office/officeart/2005/8/colors/accent6_2" csCatId="accent6" phldr="1"/>
      <dgm:spPr/>
    </dgm:pt>
    <dgm:pt modelId="{111B37DD-655B-459D-B317-7650DCF0D43B}">
      <dgm:prSet phldrT="[Text]" custT="1"/>
      <dgm:spPr/>
      <dgm:t>
        <a:bodyPr/>
        <a:lstStyle/>
        <a:p>
          <a:r>
            <a:rPr lang="en-US" sz="1200" b="1" i="0" dirty="0"/>
            <a:t>New  Funding Stream</a:t>
          </a:r>
        </a:p>
        <a:p>
          <a:endParaRPr lang="en-US" sz="1200" b="1" i="0" dirty="0"/>
        </a:p>
        <a:p>
          <a:r>
            <a:rPr lang="en-US" sz="1200" b="1" i="0" dirty="0"/>
            <a:t>GASB Statement</a:t>
          </a:r>
          <a:endParaRPr lang="en-US" sz="1200" b="1" dirty="0"/>
        </a:p>
      </dgm:t>
    </dgm:pt>
    <dgm:pt modelId="{01261A1F-C84F-4EB8-B3CC-6F13F9E34CEC}" type="parTrans" cxnId="{12CC94F6-5592-4D48-A114-931B5E637627}">
      <dgm:prSet/>
      <dgm:spPr/>
      <dgm:t>
        <a:bodyPr/>
        <a:lstStyle/>
        <a:p>
          <a:endParaRPr lang="en-US"/>
        </a:p>
      </dgm:t>
    </dgm:pt>
    <dgm:pt modelId="{C61B5956-FFA1-45E7-B9F9-60C4C53BB564}" type="sibTrans" cxnId="{12CC94F6-5592-4D48-A114-931B5E637627}">
      <dgm:prSet/>
      <dgm:spPr/>
      <dgm:t>
        <a:bodyPr/>
        <a:lstStyle/>
        <a:p>
          <a:endParaRPr lang="en-US" sz="3600"/>
        </a:p>
      </dgm:t>
    </dgm:pt>
    <dgm:pt modelId="{61129612-FB4D-4F4B-8934-276DF1CB41F7}">
      <dgm:prSet custT="1"/>
      <dgm:spPr/>
      <dgm:t>
        <a:bodyPr/>
        <a:lstStyle/>
        <a:p>
          <a:r>
            <a:rPr lang="en-US" sz="1200" b="1" i="0" dirty="0"/>
            <a:t>Questions from Auditors or Local Governments</a:t>
          </a:r>
        </a:p>
      </dgm:t>
    </dgm:pt>
    <dgm:pt modelId="{D419971C-F073-4CD3-98A7-191B3A114064}" type="parTrans" cxnId="{37BC39DD-1EC4-4C06-B845-5A4E27C056DA}">
      <dgm:prSet/>
      <dgm:spPr/>
      <dgm:t>
        <a:bodyPr/>
        <a:lstStyle/>
        <a:p>
          <a:endParaRPr lang="en-US"/>
        </a:p>
      </dgm:t>
    </dgm:pt>
    <dgm:pt modelId="{2C64566A-E536-4457-8F59-33FF43743B74}" type="sibTrans" cxnId="{37BC39DD-1EC4-4C06-B845-5A4E27C056DA}">
      <dgm:prSet/>
      <dgm:spPr/>
      <dgm:t>
        <a:bodyPr/>
        <a:lstStyle/>
        <a:p>
          <a:endParaRPr lang="en-US" sz="3600"/>
        </a:p>
      </dgm:t>
    </dgm:pt>
    <dgm:pt modelId="{102422FA-549E-403A-94E0-9F940920D4DF}">
      <dgm:prSet custT="1"/>
      <dgm:spPr/>
      <dgm:t>
        <a:bodyPr/>
        <a:lstStyle/>
        <a:p>
          <a:r>
            <a:rPr lang="en-US" sz="1200" b="1" i="0" dirty="0"/>
            <a:t>Engage with Our Partners at DOAA, CVIOG, GMA, ACCG</a:t>
          </a:r>
        </a:p>
      </dgm:t>
    </dgm:pt>
    <dgm:pt modelId="{AAC5FFDE-CABF-46F5-9BC5-4238D81D4F3B}" type="parTrans" cxnId="{7118942D-4518-4A6F-8068-1C8BA40E2631}">
      <dgm:prSet/>
      <dgm:spPr/>
      <dgm:t>
        <a:bodyPr/>
        <a:lstStyle/>
        <a:p>
          <a:endParaRPr lang="en-US"/>
        </a:p>
      </dgm:t>
    </dgm:pt>
    <dgm:pt modelId="{327F6ED4-89A7-4BB6-9082-6DB084C71914}" type="sibTrans" cxnId="{7118942D-4518-4A6F-8068-1C8BA40E2631}">
      <dgm:prSet/>
      <dgm:spPr/>
      <dgm:t>
        <a:bodyPr/>
        <a:lstStyle/>
        <a:p>
          <a:endParaRPr lang="en-US" sz="3600"/>
        </a:p>
      </dgm:t>
    </dgm:pt>
    <dgm:pt modelId="{93C372B4-4960-4FF4-A3C9-BE3DC1EFF5F6}">
      <dgm:prSet custT="1"/>
      <dgm:spPr/>
      <dgm:t>
        <a:bodyPr/>
        <a:lstStyle/>
        <a:p>
          <a:r>
            <a:rPr lang="en-US" sz="1200" b="1" i="0" dirty="0"/>
            <a:t>Public Hearing, Notice to Legislative Counsel</a:t>
          </a:r>
        </a:p>
      </dgm:t>
    </dgm:pt>
    <dgm:pt modelId="{F4D17AE1-C904-497E-BFC2-D0302AAC0E52}" type="parTrans" cxnId="{AA85A56E-39B5-4A77-BD4B-48EB1A8E1D61}">
      <dgm:prSet/>
      <dgm:spPr/>
      <dgm:t>
        <a:bodyPr/>
        <a:lstStyle/>
        <a:p>
          <a:endParaRPr lang="en-US"/>
        </a:p>
      </dgm:t>
    </dgm:pt>
    <dgm:pt modelId="{D9C1DEA3-E25F-44EC-A45F-7FEB9F5F6CF0}" type="sibTrans" cxnId="{AA85A56E-39B5-4A77-BD4B-48EB1A8E1D61}">
      <dgm:prSet/>
      <dgm:spPr/>
      <dgm:t>
        <a:bodyPr/>
        <a:lstStyle/>
        <a:p>
          <a:endParaRPr lang="en-US" sz="3600"/>
        </a:p>
      </dgm:t>
    </dgm:pt>
    <dgm:pt modelId="{1880FF85-35CD-487F-B7DF-5FDFC8CCA927}">
      <dgm:prSet custT="1"/>
      <dgm:spPr/>
      <dgm:t>
        <a:bodyPr/>
        <a:lstStyle/>
        <a:p>
          <a:r>
            <a:rPr lang="en-US" sz="1200" b="1" i="0" dirty="0"/>
            <a:t>Approval by DCA Commissioner and State Auditor</a:t>
          </a:r>
          <a:endParaRPr lang="en-US" sz="2400" b="1" i="0" dirty="0"/>
        </a:p>
      </dgm:t>
    </dgm:pt>
    <dgm:pt modelId="{40D4A94F-CA1D-4415-A15F-B978FB403852}" type="parTrans" cxnId="{62C0AE33-E414-420C-B488-DDE7067D17CE}">
      <dgm:prSet/>
      <dgm:spPr/>
      <dgm:t>
        <a:bodyPr/>
        <a:lstStyle/>
        <a:p>
          <a:endParaRPr lang="en-US"/>
        </a:p>
      </dgm:t>
    </dgm:pt>
    <dgm:pt modelId="{308D114A-7257-4DFA-A8B7-41A84FD7A9E6}" type="sibTrans" cxnId="{62C0AE33-E414-420C-B488-DDE7067D17CE}">
      <dgm:prSet/>
      <dgm:spPr/>
      <dgm:t>
        <a:bodyPr/>
        <a:lstStyle/>
        <a:p>
          <a:endParaRPr lang="en-US" sz="3600"/>
        </a:p>
      </dgm:t>
    </dgm:pt>
    <dgm:pt modelId="{24FDF4C1-D6D1-47A8-BF26-88C4D225157D}" type="pres">
      <dgm:prSet presAssocID="{33433C90-4C14-4561-8D57-6EA73588B3EC}" presName="cycle" presStyleCnt="0">
        <dgm:presLayoutVars>
          <dgm:dir/>
          <dgm:resizeHandles val="exact"/>
        </dgm:presLayoutVars>
      </dgm:prSet>
      <dgm:spPr/>
    </dgm:pt>
    <dgm:pt modelId="{C9C2E9B6-8EBB-40C2-8E7C-C6271228759D}" type="pres">
      <dgm:prSet presAssocID="{111B37DD-655B-459D-B317-7650DCF0D43B}" presName="node" presStyleLbl="node1" presStyleIdx="0" presStyleCnt="5">
        <dgm:presLayoutVars>
          <dgm:bulletEnabled val="1"/>
        </dgm:presLayoutVars>
      </dgm:prSet>
      <dgm:spPr>
        <a:prstGeom prst="rect">
          <a:avLst/>
        </a:prstGeom>
      </dgm:spPr>
    </dgm:pt>
    <dgm:pt modelId="{142C1E44-5315-4205-AC81-171E5E9818E6}" type="pres">
      <dgm:prSet presAssocID="{111B37DD-655B-459D-B317-7650DCF0D43B}" presName="spNode" presStyleCnt="0"/>
      <dgm:spPr/>
    </dgm:pt>
    <dgm:pt modelId="{B8BEC2D3-CCD6-4C8E-B596-C0768EC2C93D}" type="pres">
      <dgm:prSet presAssocID="{C61B5956-FFA1-45E7-B9F9-60C4C53BB564}" presName="sibTrans" presStyleLbl="sibTrans1D1" presStyleIdx="0" presStyleCnt="5"/>
      <dgm:spPr/>
    </dgm:pt>
    <dgm:pt modelId="{819C8C54-39C1-4203-A035-362D1596A22A}" type="pres">
      <dgm:prSet presAssocID="{61129612-FB4D-4F4B-8934-276DF1CB41F7}" presName="node" presStyleLbl="node1" presStyleIdx="1" presStyleCnt="5">
        <dgm:presLayoutVars>
          <dgm:bulletEnabled val="1"/>
        </dgm:presLayoutVars>
      </dgm:prSet>
      <dgm:spPr>
        <a:prstGeom prst="rect">
          <a:avLst/>
        </a:prstGeom>
      </dgm:spPr>
    </dgm:pt>
    <dgm:pt modelId="{74EAB0C0-B15D-4C7A-874B-43AC2A3DEAF8}" type="pres">
      <dgm:prSet presAssocID="{61129612-FB4D-4F4B-8934-276DF1CB41F7}" presName="spNode" presStyleCnt="0"/>
      <dgm:spPr/>
    </dgm:pt>
    <dgm:pt modelId="{0AD3C3FA-CB90-463D-BADD-417F58C50A24}" type="pres">
      <dgm:prSet presAssocID="{2C64566A-E536-4457-8F59-33FF43743B74}" presName="sibTrans" presStyleLbl="sibTrans1D1" presStyleIdx="1" presStyleCnt="5"/>
      <dgm:spPr/>
    </dgm:pt>
    <dgm:pt modelId="{3B904924-03C7-408E-AE27-D8B72B56DEA0}" type="pres">
      <dgm:prSet presAssocID="{102422FA-549E-403A-94E0-9F940920D4DF}" presName="node" presStyleLbl="node1" presStyleIdx="2" presStyleCnt="5">
        <dgm:presLayoutVars>
          <dgm:bulletEnabled val="1"/>
        </dgm:presLayoutVars>
      </dgm:prSet>
      <dgm:spPr>
        <a:prstGeom prst="rect">
          <a:avLst/>
        </a:prstGeom>
      </dgm:spPr>
    </dgm:pt>
    <dgm:pt modelId="{8655ED1C-1051-47F0-879C-1B5AEBF86CBC}" type="pres">
      <dgm:prSet presAssocID="{102422FA-549E-403A-94E0-9F940920D4DF}" presName="spNode" presStyleCnt="0"/>
      <dgm:spPr/>
    </dgm:pt>
    <dgm:pt modelId="{4AB646D7-F0B6-4A26-8C74-C718D93B0D01}" type="pres">
      <dgm:prSet presAssocID="{327F6ED4-89A7-4BB6-9082-6DB084C71914}" presName="sibTrans" presStyleLbl="sibTrans1D1" presStyleIdx="2" presStyleCnt="5"/>
      <dgm:spPr/>
    </dgm:pt>
    <dgm:pt modelId="{406E497E-AEDE-43DE-B6AA-0B5E81C4A340}" type="pres">
      <dgm:prSet presAssocID="{93C372B4-4960-4FF4-A3C9-BE3DC1EFF5F6}" presName="node" presStyleLbl="node1" presStyleIdx="3" presStyleCnt="5">
        <dgm:presLayoutVars>
          <dgm:bulletEnabled val="1"/>
        </dgm:presLayoutVars>
      </dgm:prSet>
      <dgm:spPr>
        <a:prstGeom prst="rect">
          <a:avLst/>
        </a:prstGeom>
      </dgm:spPr>
    </dgm:pt>
    <dgm:pt modelId="{AA2E6CFC-136F-4A67-AB5E-1B21A4004AFB}" type="pres">
      <dgm:prSet presAssocID="{93C372B4-4960-4FF4-A3C9-BE3DC1EFF5F6}" presName="spNode" presStyleCnt="0"/>
      <dgm:spPr/>
    </dgm:pt>
    <dgm:pt modelId="{F734FBEC-E0F9-4447-AA8C-EAB8DDCFBBB2}" type="pres">
      <dgm:prSet presAssocID="{D9C1DEA3-E25F-44EC-A45F-7FEB9F5F6CF0}" presName="sibTrans" presStyleLbl="sibTrans1D1" presStyleIdx="3" presStyleCnt="5"/>
      <dgm:spPr/>
    </dgm:pt>
    <dgm:pt modelId="{D8E94AF2-6AEE-464B-A37B-67E676D30CD8}" type="pres">
      <dgm:prSet presAssocID="{1880FF85-35CD-487F-B7DF-5FDFC8CCA927}" presName="node" presStyleLbl="node1" presStyleIdx="4" presStyleCnt="5">
        <dgm:presLayoutVars>
          <dgm:bulletEnabled val="1"/>
        </dgm:presLayoutVars>
      </dgm:prSet>
      <dgm:spPr>
        <a:prstGeom prst="rect">
          <a:avLst/>
        </a:prstGeom>
      </dgm:spPr>
    </dgm:pt>
    <dgm:pt modelId="{05E2551A-1D9E-46CB-88D1-00084863F79C}" type="pres">
      <dgm:prSet presAssocID="{1880FF85-35CD-487F-B7DF-5FDFC8CCA927}" presName="spNode" presStyleCnt="0"/>
      <dgm:spPr/>
    </dgm:pt>
    <dgm:pt modelId="{A240D878-4E4A-41B2-A1BD-806DDE634541}" type="pres">
      <dgm:prSet presAssocID="{308D114A-7257-4DFA-A8B7-41A84FD7A9E6}" presName="sibTrans" presStyleLbl="sibTrans1D1" presStyleIdx="4" presStyleCnt="5"/>
      <dgm:spPr/>
    </dgm:pt>
  </dgm:ptLst>
  <dgm:cxnLst>
    <dgm:cxn modelId="{7118942D-4518-4A6F-8068-1C8BA40E2631}" srcId="{33433C90-4C14-4561-8D57-6EA73588B3EC}" destId="{102422FA-549E-403A-94E0-9F940920D4DF}" srcOrd="2" destOrd="0" parTransId="{AAC5FFDE-CABF-46F5-9BC5-4238D81D4F3B}" sibTransId="{327F6ED4-89A7-4BB6-9082-6DB084C71914}"/>
    <dgm:cxn modelId="{62C0AE33-E414-420C-B488-DDE7067D17CE}" srcId="{33433C90-4C14-4561-8D57-6EA73588B3EC}" destId="{1880FF85-35CD-487F-B7DF-5FDFC8CCA927}" srcOrd="4" destOrd="0" parTransId="{40D4A94F-CA1D-4415-A15F-B978FB403852}" sibTransId="{308D114A-7257-4DFA-A8B7-41A84FD7A9E6}"/>
    <dgm:cxn modelId="{E072F434-305E-4539-A31C-A9560FDBC416}" type="presOf" srcId="{2C64566A-E536-4457-8F59-33FF43743B74}" destId="{0AD3C3FA-CB90-463D-BADD-417F58C50A24}" srcOrd="0" destOrd="0" presId="urn:microsoft.com/office/officeart/2005/8/layout/cycle5"/>
    <dgm:cxn modelId="{6973B740-D6F0-41A5-9B25-CDACE07B4EA4}" type="presOf" srcId="{D9C1DEA3-E25F-44EC-A45F-7FEB9F5F6CF0}" destId="{F734FBEC-E0F9-4447-AA8C-EAB8DDCFBBB2}" srcOrd="0" destOrd="0" presId="urn:microsoft.com/office/officeart/2005/8/layout/cycle5"/>
    <dgm:cxn modelId="{D16AD760-3BEE-4EA8-A9EA-F0ED25C4F829}" type="presOf" srcId="{1880FF85-35CD-487F-B7DF-5FDFC8CCA927}" destId="{D8E94AF2-6AEE-464B-A37B-67E676D30CD8}" srcOrd="0" destOrd="0" presId="urn:microsoft.com/office/officeart/2005/8/layout/cycle5"/>
    <dgm:cxn modelId="{AA85A56E-39B5-4A77-BD4B-48EB1A8E1D61}" srcId="{33433C90-4C14-4561-8D57-6EA73588B3EC}" destId="{93C372B4-4960-4FF4-A3C9-BE3DC1EFF5F6}" srcOrd="3" destOrd="0" parTransId="{F4D17AE1-C904-497E-BFC2-D0302AAC0E52}" sibTransId="{D9C1DEA3-E25F-44EC-A45F-7FEB9F5F6CF0}"/>
    <dgm:cxn modelId="{D4F12C51-5742-4589-B51D-F81BC4D990EC}" type="presOf" srcId="{61129612-FB4D-4F4B-8934-276DF1CB41F7}" destId="{819C8C54-39C1-4203-A035-362D1596A22A}" srcOrd="0" destOrd="0" presId="urn:microsoft.com/office/officeart/2005/8/layout/cycle5"/>
    <dgm:cxn modelId="{75F735B8-9509-47CC-9349-D4CE3FEC3263}" type="presOf" srcId="{308D114A-7257-4DFA-A8B7-41A84FD7A9E6}" destId="{A240D878-4E4A-41B2-A1BD-806DDE634541}" srcOrd="0" destOrd="0" presId="urn:microsoft.com/office/officeart/2005/8/layout/cycle5"/>
    <dgm:cxn modelId="{E9D3C9C2-5ECB-4E86-8A6B-802276581873}" type="presOf" srcId="{C61B5956-FFA1-45E7-B9F9-60C4C53BB564}" destId="{B8BEC2D3-CCD6-4C8E-B596-C0768EC2C93D}" srcOrd="0" destOrd="0" presId="urn:microsoft.com/office/officeart/2005/8/layout/cycle5"/>
    <dgm:cxn modelId="{37BC39DD-1EC4-4C06-B845-5A4E27C056DA}" srcId="{33433C90-4C14-4561-8D57-6EA73588B3EC}" destId="{61129612-FB4D-4F4B-8934-276DF1CB41F7}" srcOrd="1" destOrd="0" parTransId="{D419971C-F073-4CD3-98A7-191B3A114064}" sibTransId="{2C64566A-E536-4457-8F59-33FF43743B74}"/>
    <dgm:cxn modelId="{B3D495E4-E8DC-4240-BF54-4C241DE0C331}" type="presOf" srcId="{93C372B4-4960-4FF4-A3C9-BE3DC1EFF5F6}" destId="{406E497E-AEDE-43DE-B6AA-0B5E81C4A340}" srcOrd="0" destOrd="0" presId="urn:microsoft.com/office/officeart/2005/8/layout/cycle5"/>
    <dgm:cxn modelId="{A19806E5-EB31-4D1F-AF9E-9FFAF2B34EAE}" type="presOf" srcId="{111B37DD-655B-459D-B317-7650DCF0D43B}" destId="{C9C2E9B6-8EBB-40C2-8E7C-C6271228759D}" srcOrd="0" destOrd="0" presId="urn:microsoft.com/office/officeart/2005/8/layout/cycle5"/>
    <dgm:cxn modelId="{B44ED5E5-3F91-43B5-859B-AFCAA61D1F07}" type="presOf" srcId="{327F6ED4-89A7-4BB6-9082-6DB084C71914}" destId="{4AB646D7-F0B6-4A26-8C74-C718D93B0D01}" srcOrd="0" destOrd="0" presId="urn:microsoft.com/office/officeart/2005/8/layout/cycle5"/>
    <dgm:cxn modelId="{F3D415E6-95B7-4BA8-8D49-BF79B09F7F83}" type="presOf" srcId="{102422FA-549E-403A-94E0-9F940920D4DF}" destId="{3B904924-03C7-408E-AE27-D8B72B56DEA0}" srcOrd="0" destOrd="0" presId="urn:microsoft.com/office/officeart/2005/8/layout/cycle5"/>
    <dgm:cxn modelId="{12CC94F6-5592-4D48-A114-931B5E637627}" srcId="{33433C90-4C14-4561-8D57-6EA73588B3EC}" destId="{111B37DD-655B-459D-B317-7650DCF0D43B}" srcOrd="0" destOrd="0" parTransId="{01261A1F-C84F-4EB8-B3CC-6F13F9E34CEC}" sibTransId="{C61B5956-FFA1-45E7-B9F9-60C4C53BB564}"/>
    <dgm:cxn modelId="{C91821F7-D763-4F25-B3E1-FEC7D7945966}" type="presOf" srcId="{33433C90-4C14-4561-8D57-6EA73588B3EC}" destId="{24FDF4C1-D6D1-47A8-BF26-88C4D225157D}" srcOrd="0" destOrd="0" presId="urn:microsoft.com/office/officeart/2005/8/layout/cycle5"/>
    <dgm:cxn modelId="{57B8EB7E-6E66-4AD4-976C-0A5BFB7545F9}" type="presParOf" srcId="{24FDF4C1-D6D1-47A8-BF26-88C4D225157D}" destId="{C9C2E9B6-8EBB-40C2-8E7C-C6271228759D}" srcOrd="0" destOrd="0" presId="urn:microsoft.com/office/officeart/2005/8/layout/cycle5"/>
    <dgm:cxn modelId="{FF636B08-991C-4C2B-8314-0740D101F722}" type="presParOf" srcId="{24FDF4C1-D6D1-47A8-BF26-88C4D225157D}" destId="{142C1E44-5315-4205-AC81-171E5E9818E6}" srcOrd="1" destOrd="0" presId="urn:microsoft.com/office/officeart/2005/8/layout/cycle5"/>
    <dgm:cxn modelId="{6177B1EC-37D3-44F0-82F6-18B16C131E05}" type="presParOf" srcId="{24FDF4C1-D6D1-47A8-BF26-88C4D225157D}" destId="{B8BEC2D3-CCD6-4C8E-B596-C0768EC2C93D}" srcOrd="2" destOrd="0" presId="urn:microsoft.com/office/officeart/2005/8/layout/cycle5"/>
    <dgm:cxn modelId="{DB043A02-B200-4814-8A60-456A52E0707B}" type="presParOf" srcId="{24FDF4C1-D6D1-47A8-BF26-88C4D225157D}" destId="{819C8C54-39C1-4203-A035-362D1596A22A}" srcOrd="3" destOrd="0" presId="urn:microsoft.com/office/officeart/2005/8/layout/cycle5"/>
    <dgm:cxn modelId="{A861BB2E-625C-4D46-A5A7-DE1BC0A01FA4}" type="presParOf" srcId="{24FDF4C1-D6D1-47A8-BF26-88C4D225157D}" destId="{74EAB0C0-B15D-4C7A-874B-43AC2A3DEAF8}" srcOrd="4" destOrd="0" presId="urn:microsoft.com/office/officeart/2005/8/layout/cycle5"/>
    <dgm:cxn modelId="{E47B573A-8E10-4FEB-8152-D055825ED12B}" type="presParOf" srcId="{24FDF4C1-D6D1-47A8-BF26-88C4D225157D}" destId="{0AD3C3FA-CB90-463D-BADD-417F58C50A24}" srcOrd="5" destOrd="0" presId="urn:microsoft.com/office/officeart/2005/8/layout/cycle5"/>
    <dgm:cxn modelId="{5EBCE1BB-E99D-40A1-8B8F-90ADEE6891F4}" type="presParOf" srcId="{24FDF4C1-D6D1-47A8-BF26-88C4D225157D}" destId="{3B904924-03C7-408E-AE27-D8B72B56DEA0}" srcOrd="6" destOrd="0" presId="urn:microsoft.com/office/officeart/2005/8/layout/cycle5"/>
    <dgm:cxn modelId="{5B5EE8CF-15DA-4007-B943-C2650973EB6F}" type="presParOf" srcId="{24FDF4C1-D6D1-47A8-BF26-88C4D225157D}" destId="{8655ED1C-1051-47F0-879C-1B5AEBF86CBC}" srcOrd="7" destOrd="0" presId="urn:microsoft.com/office/officeart/2005/8/layout/cycle5"/>
    <dgm:cxn modelId="{A752017C-601D-446B-B75A-424E17961F6C}" type="presParOf" srcId="{24FDF4C1-D6D1-47A8-BF26-88C4D225157D}" destId="{4AB646D7-F0B6-4A26-8C74-C718D93B0D01}" srcOrd="8" destOrd="0" presId="urn:microsoft.com/office/officeart/2005/8/layout/cycle5"/>
    <dgm:cxn modelId="{1F8D5AD0-34A8-461B-8837-60F9E37E519E}" type="presParOf" srcId="{24FDF4C1-D6D1-47A8-BF26-88C4D225157D}" destId="{406E497E-AEDE-43DE-B6AA-0B5E81C4A340}" srcOrd="9" destOrd="0" presId="urn:microsoft.com/office/officeart/2005/8/layout/cycle5"/>
    <dgm:cxn modelId="{4B94F8C7-1027-479C-A668-1AB7E22A8417}" type="presParOf" srcId="{24FDF4C1-D6D1-47A8-BF26-88C4D225157D}" destId="{AA2E6CFC-136F-4A67-AB5E-1B21A4004AFB}" srcOrd="10" destOrd="0" presId="urn:microsoft.com/office/officeart/2005/8/layout/cycle5"/>
    <dgm:cxn modelId="{25DC40BE-5767-473A-BA3A-24AA22B6B043}" type="presParOf" srcId="{24FDF4C1-D6D1-47A8-BF26-88C4D225157D}" destId="{F734FBEC-E0F9-4447-AA8C-EAB8DDCFBBB2}" srcOrd="11" destOrd="0" presId="urn:microsoft.com/office/officeart/2005/8/layout/cycle5"/>
    <dgm:cxn modelId="{9BCC2B60-E172-430D-AF56-8155D45DD2C2}" type="presParOf" srcId="{24FDF4C1-D6D1-47A8-BF26-88C4D225157D}" destId="{D8E94AF2-6AEE-464B-A37B-67E676D30CD8}" srcOrd="12" destOrd="0" presId="urn:microsoft.com/office/officeart/2005/8/layout/cycle5"/>
    <dgm:cxn modelId="{B72BE7FC-381B-42DA-9C29-E0E92CDEE4A1}" type="presParOf" srcId="{24FDF4C1-D6D1-47A8-BF26-88C4D225157D}" destId="{05E2551A-1D9E-46CB-88D1-00084863F79C}" srcOrd="13" destOrd="0" presId="urn:microsoft.com/office/officeart/2005/8/layout/cycle5"/>
    <dgm:cxn modelId="{8EA55424-DF4C-48E5-B5F4-921E7C5920D3}" type="presParOf" srcId="{24FDF4C1-D6D1-47A8-BF26-88C4D225157D}" destId="{A240D878-4E4A-41B2-A1BD-806DDE634541}"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5120B-7366-4CD3-BCBE-667F6ADAC352}">
      <dsp:nvSpPr>
        <dsp:cNvPr id="0" name=""/>
        <dsp:cNvSpPr/>
      </dsp:nvSpPr>
      <dsp:spPr>
        <a:xfrm>
          <a:off x="1595930" y="1580845"/>
          <a:ext cx="1202968" cy="1202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Base Hotel/Motel Rate</a:t>
          </a:r>
        </a:p>
      </dsp:txBody>
      <dsp:txXfrm>
        <a:off x="1772101" y="1757016"/>
        <a:ext cx="850626" cy="850626"/>
      </dsp:txXfrm>
    </dsp:sp>
    <dsp:sp modelId="{783CF8C9-1AD4-41FE-899F-0AC10C654B12}">
      <dsp:nvSpPr>
        <dsp:cNvPr id="0" name=""/>
        <dsp:cNvSpPr/>
      </dsp:nvSpPr>
      <dsp:spPr>
        <a:xfrm rot="16200000">
          <a:off x="2015440" y="1374236"/>
          <a:ext cx="363948" cy="49270"/>
        </a:xfrm>
        <a:custGeom>
          <a:avLst/>
          <a:gdLst/>
          <a:ahLst/>
          <a:cxnLst/>
          <a:rect l="0" t="0" r="0" b="0"/>
          <a:pathLst>
            <a:path>
              <a:moveTo>
                <a:pt x="0" y="24635"/>
              </a:moveTo>
              <a:lnTo>
                <a:pt x="363948" y="24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8316" y="1389772"/>
        <a:ext cx="18197" cy="18197"/>
      </dsp:txXfrm>
    </dsp:sp>
    <dsp:sp modelId="{4EDAABA7-F6B3-49FF-B2EC-BC1D7452B9B6}">
      <dsp:nvSpPr>
        <dsp:cNvPr id="0" name=""/>
        <dsp:cNvSpPr/>
      </dsp:nvSpPr>
      <dsp:spPr>
        <a:xfrm>
          <a:off x="1595930" y="13928"/>
          <a:ext cx="1202968" cy="1202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Sales-Use Tax </a:t>
          </a:r>
        </a:p>
        <a:p>
          <a:pPr marL="0" lvl="0" indent="0" algn="ctr" defTabSz="533400">
            <a:lnSpc>
              <a:spcPct val="90000"/>
            </a:lnSpc>
            <a:spcBef>
              <a:spcPct val="0"/>
            </a:spcBef>
            <a:spcAft>
              <a:spcPct val="35000"/>
            </a:spcAft>
            <a:buNone/>
          </a:pPr>
          <a:r>
            <a:rPr lang="en-US" sz="1200" kern="1200" dirty="0"/>
            <a:t>6.0%-8.9%</a:t>
          </a:r>
        </a:p>
      </dsp:txBody>
      <dsp:txXfrm>
        <a:off x="1772101" y="190099"/>
        <a:ext cx="850626" cy="850626"/>
      </dsp:txXfrm>
    </dsp:sp>
    <dsp:sp modelId="{2FC66040-7DED-41F5-9239-56711561CFED}">
      <dsp:nvSpPr>
        <dsp:cNvPr id="0" name=""/>
        <dsp:cNvSpPr/>
      </dsp:nvSpPr>
      <dsp:spPr>
        <a:xfrm rot="1800000">
          <a:off x="2693935" y="2549424"/>
          <a:ext cx="363948" cy="49270"/>
        </a:xfrm>
        <a:custGeom>
          <a:avLst/>
          <a:gdLst/>
          <a:ahLst/>
          <a:cxnLst/>
          <a:rect l="0" t="0" r="0" b="0"/>
          <a:pathLst>
            <a:path>
              <a:moveTo>
                <a:pt x="0" y="24635"/>
              </a:moveTo>
              <a:lnTo>
                <a:pt x="363948" y="24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6811" y="2564960"/>
        <a:ext cx="18197" cy="18197"/>
      </dsp:txXfrm>
    </dsp:sp>
    <dsp:sp modelId="{155DB98B-8F0B-4342-B840-18A83EF83033}">
      <dsp:nvSpPr>
        <dsp:cNvPr id="0" name=""/>
        <dsp:cNvSpPr/>
      </dsp:nvSpPr>
      <dsp:spPr>
        <a:xfrm>
          <a:off x="2952920" y="2364304"/>
          <a:ext cx="1202968" cy="1202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State Hotel-Motel Fee </a:t>
          </a:r>
          <a:br>
            <a:rPr lang="en-US" sz="1200" kern="1200" dirty="0"/>
          </a:br>
          <a:r>
            <a:rPr lang="en-US" sz="1200" kern="1200" dirty="0"/>
            <a:t>$5 Per Room/Per Night</a:t>
          </a:r>
        </a:p>
      </dsp:txBody>
      <dsp:txXfrm>
        <a:off x="3129091" y="2540475"/>
        <a:ext cx="850626" cy="850626"/>
      </dsp:txXfrm>
    </dsp:sp>
    <dsp:sp modelId="{9F912FCE-307F-4001-869E-56E06433A5EE}">
      <dsp:nvSpPr>
        <dsp:cNvPr id="0" name=""/>
        <dsp:cNvSpPr/>
      </dsp:nvSpPr>
      <dsp:spPr>
        <a:xfrm rot="9000000">
          <a:off x="1336945" y="2549424"/>
          <a:ext cx="363948" cy="49270"/>
        </a:xfrm>
        <a:custGeom>
          <a:avLst/>
          <a:gdLst/>
          <a:ahLst/>
          <a:cxnLst/>
          <a:rect l="0" t="0" r="0" b="0"/>
          <a:pathLst>
            <a:path>
              <a:moveTo>
                <a:pt x="0" y="24635"/>
              </a:moveTo>
              <a:lnTo>
                <a:pt x="363948" y="246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09821" y="2564960"/>
        <a:ext cx="18197" cy="18197"/>
      </dsp:txXfrm>
    </dsp:sp>
    <dsp:sp modelId="{5DD2D209-848A-46A5-902D-1EE96081DDDF}">
      <dsp:nvSpPr>
        <dsp:cNvPr id="0" name=""/>
        <dsp:cNvSpPr/>
      </dsp:nvSpPr>
      <dsp:spPr>
        <a:xfrm>
          <a:off x="238940" y="2364304"/>
          <a:ext cx="1202968" cy="12029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Local Hotel-Motel Excise Tax</a:t>
          </a:r>
          <a:br>
            <a:rPr lang="en-US" sz="1200" kern="1200" dirty="0"/>
          </a:br>
          <a:r>
            <a:rPr lang="en-US" sz="1200" kern="1200" dirty="0"/>
            <a:t>2.0%-8.0%</a:t>
          </a:r>
        </a:p>
      </dsp:txBody>
      <dsp:txXfrm>
        <a:off x="415111" y="2540475"/>
        <a:ext cx="850626" cy="850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477563" y="909112"/>
          <a:ext cx="2269344" cy="85790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1358713" y="3017250"/>
          <a:ext cx="394693" cy="25260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171186" y="3173040"/>
          <a:ext cx="2786076" cy="134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schemeClr val="tx2"/>
              </a:solidFill>
              <a:latin typeface="+mn-lt"/>
            </a:rPr>
            <a:t>Non-Restricted</a:t>
          </a:r>
        </a:p>
        <a:p>
          <a:pPr marL="0" lvl="0" indent="0" algn="ctr" defTabSz="889000">
            <a:lnSpc>
              <a:spcPct val="90000"/>
            </a:lnSpc>
            <a:spcBef>
              <a:spcPct val="0"/>
            </a:spcBef>
            <a:spcAft>
              <a:spcPct val="35000"/>
            </a:spcAft>
            <a:buNone/>
          </a:pPr>
          <a:r>
            <a:rPr lang="en-US" sz="1500" kern="1200" dirty="0">
              <a:solidFill>
                <a:schemeClr val="tx2"/>
              </a:solidFill>
              <a:latin typeface="+mn-lt"/>
            </a:rPr>
            <a:t>Proceeds can be used for any </a:t>
          </a:r>
          <a:r>
            <a:rPr lang="en-US" sz="1500" i="1" kern="1200" dirty="0">
              <a:solidFill>
                <a:schemeClr val="tx2"/>
              </a:solidFill>
              <a:latin typeface="+mn-lt"/>
            </a:rPr>
            <a:t>legal </a:t>
          </a:r>
          <a:r>
            <a:rPr lang="en-US" sz="1500" i="0" kern="1200" dirty="0">
              <a:solidFill>
                <a:schemeClr val="tx2"/>
              </a:solidFill>
              <a:latin typeface="+mn-lt"/>
            </a:rPr>
            <a:t>general fund purpose in the city, county, or consolidated government</a:t>
          </a:r>
          <a:endParaRPr lang="en-US" sz="1500" kern="1200" dirty="0">
            <a:solidFill>
              <a:schemeClr val="tx2"/>
            </a:solidFill>
            <a:latin typeface="+mn-lt"/>
          </a:endParaRPr>
        </a:p>
      </dsp:txBody>
      <dsp:txXfrm>
        <a:off x="171186" y="3173040"/>
        <a:ext cx="2786076" cy="1340512"/>
      </dsp:txXfrm>
    </dsp:sp>
    <dsp:sp modelId="{FDC70957-D9AE-4BEE-AAD9-7E373A5B44C4}">
      <dsp:nvSpPr>
        <dsp:cNvPr id="0" name=""/>
        <dsp:cNvSpPr/>
      </dsp:nvSpPr>
      <dsp:spPr>
        <a:xfrm>
          <a:off x="919698" y="824259"/>
          <a:ext cx="1318158" cy="13048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100% of HMT Revenue</a:t>
          </a:r>
          <a:br>
            <a:rPr lang="en-US" sz="1400" kern="1200" dirty="0"/>
          </a:br>
          <a:endParaRPr lang="en-US" sz="1400" kern="1200" dirty="0"/>
        </a:p>
      </dsp:txBody>
      <dsp:txXfrm>
        <a:off x="1112738" y="1015344"/>
        <a:ext cx="932078" cy="922638"/>
      </dsp:txXfrm>
    </dsp:sp>
    <dsp:sp modelId="{EEE74653-9F7D-490E-A8A0-75850BBF728D}">
      <dsp:nvSpPr>
        <dsp:cNvPr id="0" name=""/>
        <dsp:cNvSpPr/>
      </dsp:nvSpPr>
      <dsp:spPr>
        <a:xfrm>
          <a:off x="361582" y="844456"/>
          <a:ext cx="2501313" cy="214401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522685" y="1064562"/>
          <a:ext cx="2126923" cy="85992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1391946" y="3111806"/>
          <a:ext cx="394693" cy="25260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3" y="3238342"/>
          <a:ext cx="3157556" cy="134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chemeClr val="tx2"/>
              </a:solidFill>
              <a:latin typeface="+mn-lt"/>
            </a:rPr>
            <a:t>Restricted</a:t>
          </a:r>
        </a:p>
        <a:p>
          <a:pPr marL="0" lvl="0" indent="0" algn="ctr" defTabSz="800100">
            <a:lnSpc>
              <a:spcPct val="90000"/>
            </a:lnSpc>
            <a:spcBef>
              <a:spcPct val="0"/>
            </a:spcBef>
            <a:spcAft>
              <a:spcPct val="35000"/>
            </a:spcAft>
            <a:buNone/>
          </a:pPr>
          <a:r>
            <a:rPr lang="en-US" sz="1500" b="0" i="0" kern="1200" dirty="0">
              <a:solidFill>
                <a:schemeClr val="tx2"/>
              </a:solidFill>
            </a:rPr>
            <a:t>None, or not less than the percentage of such tax collections expended for TCT during the immediately preceding fiscal year</a:t>
          </a:r>
          <a:endParaRPr lang="en-US" sz="1500" u="sng" kern="1200" dirty="0">
            <a:solidFill>
              <a:schemeClr val="tx2"/>
            </a:solidFill>
            <a:latin typeface="+mn-lt"/>
          </a:endParaRPr>
        </a:p>
      </dsp:txBody>
      <dsp:txXfrm>
        <a:off x="-3" y="3238342"/>
        <a:ext cx="3157556" cy="1340512"/>
      </dsp:txXfrm>
    </dsp:sp>
    <dsp:sp modelId="{EEE74653-9F7D-490E-A8A0-75850BBF728D}">
      <dsp:nvSpPr>
        <dsp:cNvPr id="0" name=""/>
        <dsp:cNvSpPr/>
      </dsp:nvSpPr>
      <dsp:spPr>
        <a:xfrm>
          <a:off x="406539" y="974775"/>
          <a:ext cx="2361446" cy="206421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477563" y="909112"/>
          <a:ext cx="2269344" cy="85790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1358713" y="3017250"/>
          <a:ext cx="394693" cy="25260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171186" y="3173040"/>
          <a:ext cx="2786076" cy="134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u="sng" kern="1200" dirty="0">
              <a:solidFill>
                <a:schemeClr val="tx2"/>
              </a:solidFill>
              <a:latin typeface="+mn-lt"/>
            </a:rPr>
            <a:t>Non-Restricted</a:t>
          </a:r>
        </a:p>
        <a:p>
          <a:pPr marL="0" lvl="0" indent="0" algn="ctr" defTabSz="889000">
            <a:lnSpc>
              <a:spcPct val="90000"/>
            </a:lnSpc>
            <a:spcBef>
              <a:spcPct val="0"/>
            </a:spcBef>
            <a:spcAft>
              <a:spcPct val="35000"/>
            </a:spcAft>
            <a:buNone/>
          </a:pPr>
          <a:r>
            <a:rPr lang="en-US" sz="1500" kern="1200" dirty="0">
              <a:solidFill>
                <a:schemeClr val="tx2"/>
              </a:solidFill>
              <a:latin typeface="+mn-lt"/>
            </a:rPr>
            <a:t>Proceeds can be used for any </a:t>
          </a:r>
          <a:r>
            <a:rPr lang="en-US" sz="1500" i="1" kern="1200" dirty="0">
              <a:solidFill>
                <a:schemeClr val="tx2"/>
              </a:solidFill>
              <a:latin typeface="+mn-lt"/>
            </a:rPr>
            <a:t>legal </a:t>
          </a:r>
          <a:r>
            <a:rPr lang="en-US" sz="1500" i="0" kern="1200" dirty="0">
              <a:solidFill>
                <a:schemeClr val="tx2"/>
              </a:solidFill>
              <a:latin typeface="+mn-lt"/>
            </a:rPr>
            <a:t>general fund purpose in the city, county, or consolidated government</a:t>
          </a:r>
          <a:endParaRPr lang="en-US" sz="1500" kern="1200" dirty="0">
            <a:solidFill>
              <a:schemeClr val="tx2"/>
            </a:solidFill>
            <a:latin typeface="+mn-lt"/>
          </a:endParaRPr>
        </a:p>
      </dsp:txBody>
      <dsp:txXfrm>
        <a:off x="171186" y="3173040"/>
        <a:ext cx="2786076" cy="1340512"/>
      </dsp:txXfrm>
    </dsp:sp>
    <dsp:sp modelId="{FDC70957-D9AE-4BEE-AAD9-7E373A5B44C4}">
      <dsp:nvSpPr>
        <dsp:cNvPr id="0" name=""/>
        <dsp:cNvSpPr/>
      </dsp:nvSpPr>
      <dsp:spPr>
        <a:xfrm>
          <a:off x="919698" y="824259"/>
          <a:ext cx="1318158" cy="13048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60% of HMT Revenue</a:t>
          </a:r>
          <a:br>
            <a:rPr lang="en-US" sz="1400" kern="1200" dirty="0"/>
          </a:br>
          <a:endParaRPr lang="en-US" sz="1400" kern="1200" dirty="0"/>
        </a:p>
      </dsp:txBody>
      <dsp:txXfrm>
        <a:off x="1112738" y="1015344"/>
        <a:ext cx="932078" cy="922638"/>
      </dsp:txXfrm>
    </dsp:sp>
    <dsp:sp modelId="{EEE74653-9F7D-490E-A8A0-75850BBF728D}">
      <dsp:nvSpPr>
        <dsp:cNvPr id="0" name=""/>
        <dsp:cNvSpPr/>
      </dsp:nvSpPr>
      <dsp:spPr>
        <a:xfrm>
          <a:off x="361582" y="844456"/>
          <a:ext cx="2501313" cy="2144011"/>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522685" y="1097531"/>
          <a:ext cx="2126923" cy="85992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1391946" y="3144775"/>
          <a:ext cx="394693" cy="25260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3" y="3271311"/>
          <a:ext cx="3157556" cy="134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chemeClr val="tx2"/>
              </a:solidFill>
              <a:latin typeface="+mn-lt"/>
            </a:rPr>
            <a:t>Restricted</a:t>
          </a:r>
        </a:p>
        <a:p>
          <a:pPr marL="0" lvl="0" indent="0" algn="ctr" defTabSz="800100">
            <a:lnSpc>
              <a:spcPct val="90000"/>
            </a:lnSpc>
            <a:spcBef>
              <a:spcPct val="0"/>
            </a:spcBef>
            <a:spcAft>
              <a:spcPct val="35000"/>
            </a:spcAft>
            <a:buNone/>
          </a:pPr>
          <a:r>
            <a:rPr lang="en-US" sz="1500" b="1" i="0" kern="1200" dirty="0">
              <a:solidFill>
                <a:schemeClr val="tx2"/>
              </a:solidFill>
            </a:rPr>
            <a:t>In each fiscal year, </a:t>
          </a:r>
          <a:r>
            <a:rPr lang="en-US" sz="1500" b="0" i="0" kern="1200" dirty="0">
              <a:solidFill>
                <a:schemeClr val="tx2"/>
              </a:solidFill>
            </a:rPr>
            <a:t>at least 40% of the HMT revenue must be used for TCT</a:t>
          </a:r>
          <a:endParaRPr lang="en-US" sz="1500" b="1" u="sng" kern="1200" dirty="0">
            <a:solidFill>
              <a:schemeClr val="tx2"/>
            </a:solidFill>
            <a:latin typeface="+mn-lt"/>
          </a:endParaRPr>
        </a:p>
      </dsp:txBody>
      <dsp:txXfrm>
        <a:off x="-3" y="3271311"/>
        <a:ext cx="3157556" cy="1340512"/>
      </dsp:txXfrm>
    </dsp:sp>
    <dsp:sp modelId="{EEE74653-9F7D-490E-A8A0-75850BBF728D}">
      <dsp:nvSpPr>
        <dsp:cNvPr id="0" name=""/>
        <dsp:cNvSpPr/>
      </dsp:nvSpPr>
      <dsp:spPr>
        <a:xfrm>
          <a:off x="409224" y="941806"/>
          <a:ext cx="2356075" cy="219608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369877" y="921265"/>
          <a:ext cx="1757626" cy="66445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1052335" y="2554036"/>
          <a:ext cx="305693" cy="195643"/>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328936" y="2925671"/>
          <a:ext cx="1765139" cy="536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u="sng" kern="1200" dirty="0">
              <a:solidFill>
                <a:schemeClr val="tx2"/>
              </a:solidFill>
              <a:latin typeface="+mn-lt"/>
            </a:rPr>
            <a:t>Non-Restricted</a:t>
          </a:r>
        </a:p>
        <a:p>
          <a:pPr marL="0" lvl="0" indent="0" algn="ctr" defTabSz="622300">
            <a:lnSpc>
              <a:spcPct val="90000"/>
            </a:lnSpc>
            <a:spcBef>
              <a:spcPct val="0"/>
            </a:spcBef>
            <a:spcAft>
              <a:spcPct val="35000"/>
            </a:spcAft>
            <a:buNone/>
          </a:pPr>
          <a:r>
            <a:rPr lang="en-US" sz="1100" kern="1200" dirty="0">
              <a:solidFill>
                <a:schemeClr val="tx2"/>
              </a:solidFill>
              <a:latin typeface="+mn-lt"/>
            </a:rPr>
            <a:t>Proceeds can be used for any </a:t>
          </a:r>
          <a:r>
            <a:rPr lang="en-US" sz="1100" i="1" kern="1200" dirty="0">
              <a:solidFill>
                <a:schemeClr val="tx2"/>
              </a:solidFill>
              <a:latin typeface="+mn-lt"/>
            </a:rPr>
            <a:t>legal </a:t>
          </a:r>
          <a:r>
            <a:rPr lang="en-US" sz="1100" i="0" kern="1200" dirty="0">
              <a:solidFill>
                <a:schemeClr val="tx2"/>
              </a:solidFill>
              <a:latin typeface="+mn-lt"/>
            </a:rPr>
            <a:t>general fund purpose in the city, county, or consolidated government</a:t>
          </a:r>
          <a:endParaRPr lang="en-US" sz="1100" kern="1200" dirty="0">
            <a:solidFill>
              <a:schemeClr val="tx2"/>
            </a:solidFill>
            <a:latin typeface="+mn-lt"/>
          </a:endParaRPr>
        </a:p>
      </dsp:txBody>
      <dsp:txXfrm>
        <a:off x="328936" y="2925671"/>
        <a:ext cx="1765139" cy="536290"/>
      </dsp:txXfrm>
    </dsp:sp>
    <dsp:sp modelId="{FDC70957-D9AE-4BEE-AAD9-7E373A5B44C4}">
      <dsp:nvSpPr>
        <dsp:cNvPr id="0" name=""/>
        <dsp:cNvSpPr/>
      </dsp:nvSpPr>
      <dsp:spPr>
        <a:xfrm>
          <a:off x="712314" y="855546"/>
          <a:ext cx="1020925" cy="10105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37.5% of HMT Revenue</a:t>
          </a:r>
          <a:br>
            <a:rPr lang="en-US" sz="1200" kern="1200" dirty="0"/>
          </a:br>
          <a:endParaRPr lang="en-US" sz="1200" kern="1200" dirty="0"/>
        </a:p>
      </dsp:txBody>
      <dsp:txXfrm>
        <a:off x="861825" y="1003543"/>
        <a:ext cx="721903" cy="714591"/>
      </dsp:txXfrm>
    </dsp:sp>
    <dsp:sp modelId="{EEE74653-9F7D-490E-A8A0-75850BBF728D}">
      <dsp:nvSpPr>
        <dsp:cNvPr id="0" name=""/>
        <dsp:cNvSpPr/>
      </dsp:nvSpPr>
      <dsp:spPr>
        <a:xfrm>
          <a:off x="280048" y="871189"/>
          <a:ext cx="1937288" cy="166055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197773" y="753353"/>
          <a:ext cx="1697696" cy="85889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953658" y="2371047"/>
          <a:ext cx="270414" cy="17306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2" y="2457740"/>
          <a:ext cx="2163322" cy="91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chemeClr val="tx2"/>
              </a:solidFill>
              <a:latin typeface="+mn-lt"/>
            </a:rPr>
            <a:t>Restricted</a:t>
          </a:r>
        </a:p>
        <a:p>
          <a:pPr marL="0" lvl="0" indent="0" algn="ctr" defTabSz="800100">
            <a:lnSpc>
              <a:spcPct val="90000"/>
            </a:lnSpc>
            <a:spcBef>
              <a:spcPct val="0"/>
            </a:spcBef>
            <a:spcAft>
              <a:spcPct val="35000"/>
            </a:spcAft>
            <a:buNone/>
          </a:pPr>
          <a:r>
            <a:rPr lang="en-US" sz="1100" b="1" i="0" kern="1200" dirty="0">
              <a:solidFill>
                <a:schemeClr val="tx2"/>
              </a:solidFill>
            </a:rPr>
            <a:t>In each fiscal year, </a:t>
          </a:r>
          <a:r>
            <a:rPr lang="en-US" sz="1100" b="0" i="0" kern="1200" dirty="0">
              <a:solidFill>
                <a:schemeClr val="tx2"/>
              </a:solidFill>
            </a:rPr>
            <a:t>at least 43.75% of the HMT revenue must be used for TCT</a:t>
          </a:r>
          <a:endParaRPr lang="en-US" sz="1100" b="1" u="sng" kern="1200" dirty="0">
            <a:solidFill>
              <a:schemeClr val="tx2"/>
            </a:solidFill>
            <a:latin typeface="+mn-lt"/>
          </a:endParaRPr>
        </a:p>
      </dsp:txBody>
      <dsp:txXfrm>
        <a:off x="-2" y="2457740"/>
        <a:ext cx="2163322" cy="918419"/>
      </dsp:txXfrm>
    </dsp:sp>
    <dsp:sp modelId="{EEE74653-9F7D-490E-A8A0-75850BBF728D}">
      <dsp:nvSpPr>
        <dsp:cNvPr id="0" name=""/>
        <dsp:cNvSpPr/>
      </dsp:nvSpPr>
      <dsp:spPr>
        <a:xfrm>
          <a:off x="101157" y="721523"/>
          <a:ext cx="1927323" cy="171604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3EB55-84B6-4A1E-9D06-AA325DE012EF}">
      <dsp:nvSpPr>
        <dsp:cNvPr id="0" name=""/>
        <dsp:cNvSpPr/>
      </dsp:nvSpPr>
      <dsp:spPr>
        <a:xfrm>
          <a:off x="197773" y="753353"/>
          <a:ext cx="1697696" cy="85889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0FA8C-8A48-40CD-8A67-4765EB5433DB}">
      <dsp:nvSpPr>
        <dsp:cNvPr id="0" name=""/>
        <dsp:cNvSpPr/>
      </dsp:nvSpPr>
      <dsp:spPr>
        <a:xfrm>
          <a:off x="953658" y="2371047"/>
          <a:ext cx="270414" cy="17306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4B9C0A-28B8-4889-ADF5-CA17C318F7F8}">
      <dsp:nvSpPr>
        <dsp:cNvPr id="0" name=""/>
        <dsp:cNvSpPr/>
      </dsp:nvSpPr>
      <dsp:spPr>
        <a:xfrm>
          <a:off x="-2" y="2457740"/>
          <a:ext cx="2163322" cy="91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chemeClr val="tx2"/>
              </a:solidFill>
              <a:latin typeface="+mn-lt"/>
            </a:rPr>
            <a:t>Restricted</a:t>
          </a:r>
        </a:p>
        <a:p>
          <a:pPr marL="0" lvl="0" indent="0" algn="ctr" defTabSz="800100">
            <a:lnSpc>
              <a:spcPct val="90000"/>
            </a:lnSpc>
            <a:spcBef>
              <a:spcPct val="0"/>
            </a:spcBef>
            <a:spcAft>
              <a:spcPct val="35000"/>
            </a:spcAft>
            <a:buNone/>
          </a:pPr>
          <a:r>
            <a:rPr lang="en-US" sz="1100" b="1" i="0" kern="1200" dirty="0">
              <a:solidFill>
                <a:schemeClr val="tx2"/>
              </a:solidFill>
            </a:rPr>
            <a:t>In each fiscal year, </a:t>
          </a:r>
          <a:r>
            <a:rPr lang="en-US" sz="1100" b="0" i="0" kern="1200" dirty="0">
              <a:solidFill>
                <a:schemeClr val="tx2"/>
              </a:solidFill>
            </a:rPr>
            <a:t>at least 18.75% of the HMT revenue must be used for TPD, Otherwise to be used for TCT</a:t>
          </a:r>
          <a:endParaRPr lang="en-US" sz="1100" b="1" u="sng" kern="1200" dirty="0">
            <a:solidFill>
              <a:schemeClr val="tx2"/>
            </a:solidFill>
            <a:latin typeface="+mn-lt"/>
          </a:endParaRPr>
        </a:p>
      </dsp:txBody>
      <dsp:txXfrm>
        <a:off x="-2" y="2457740"/>
        <a:ext cx="2163322" cy="918419"/>
      </dsp:txXfrm>
    </dsp:sp>
    <dsp:sp modelId="{EEE74653-9F7D-490E-A8A0-75850BBF728D}">
      <dsp:nvSpPr>
        <dsp:cNvPr id="0" name=""/>
        <dsp:cNvSpPr/>
      </dsp:nvSpPr>
      <dsp:spPr>
        <a:xfrm>
          <a:off x="101157" y="721523"/>
          <a:ext cx="1927323" cy="171604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2E9B6-8EBB-40C2-8E7C-C6271228759D}">
      <dsp:nvSpPr>
        <dsp:cNvPr id="0" name=""/>
        <dsp:cNvSpPr/>
      </dsp:nvSpPr>
      <dsp:spPr>
        <a:xfrm>
          <a:off x="1714072" y="540607"/>
          <a:ext cx="1387246" cy="9017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New  Funding Stream</a:t>
          </a:r>
        </a:p>
        <a:p>
          <a:pPr marL="0" lvl="0" indent="0" algn="ctr" defTabSz="533400">
            <a:lnSpc>
              <a:spcPct val="90000"/>
            </a:lnSpc>
            <a:spcBef>
              <a:spcPct val="0"/>
            </a:spcBef>
            <a:spcAft>
              <a:spcPct val="35000"/>
            </a:spcAft>
            <a:buNone/>
          </a:pPr>
          <a:endParaRPr lang="en-US" sz="1200" b="1" i="0" kern="1200" dirty="0"/>
        </a:p>
        <a:p>
          <a:pPr marL="0" lvl="0" indent="0" algn="ctr" defTabSz="533400">
            <a:lnSpc>
              <a:spcPct val="90000"/>
            </a:lnSpc>
            <a:spcBef>
              <a:spcPct val="0"/>
            </a:spcBef>
            <a:spcAft>
              <a:spcPct val="35000"/>
            </a:spcAft>
            <a:buNone/>
          </a:pPr>
          <a:r>
            <a:rPr lang="en-US" sz="1200" b="1" i="0" kern="1200" dirty="0"/>
            <a:t>GASB Statement</a:t>
          </a:r>
          <a:endParaRPr lang="en-US" sz="1200" b="1" kern="1200" dirty="0"/>
        </a:p>
      </dsp:txBody>
      <dsp:txXfrm>
        <a:off x="1714072" y="540607"/>
        <a:ext cx="1387246" cy="901710"/>
      </dsp:txXfrm>
    </dsp:sp>
    <dsp:sp modelId="{B8BEC2D3-CCD6-4C8E-B596-C0768EC2C93D}">
      <dsp:nvSpPr>
        <dsp:cNvPr id="0" name=""/>
        <dsp:cNvSpPr/>
      </dsp:nvSpPr>
      <dsp:spPr>
        <a:xfrm>
          <a:off x="605840" y="991462"/>
          <a:ext cx="3603711" cy="3603711"/>
        </a:xfrm>
        <a:custGeom>
          <a:avLst/>
          <a:gdLst/>
          <a:ahLst/>
          <a:cxnLst/>
          <a:rect l="0" t="0" r="0" b="0"/>
          <a:pathLst>
            <a:path>
              <a:moveTo>
                <a:pt x="2681404" y="229253"/>
              </a:moveTo>
              <a:arcTo wR="1801855" hR="1801855" stAng="17953086" swAng="121209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19C8C54-39C1-4203-A035-362D1596A22A}">
      <dsp:nvSpPr>
        <dsp:cNvPr id="0" name=""/>
        <dsp:cNvSpPr/>
      </dsp:nvSpPr>
      <dsp:spPr>
        <a:xfrm>
          <a:off x="3427739" y="1785658"/>
          <a:ext cx="1387246" cy="9017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Questions from Auditors or Local Governments</a:t>
          </a:r>
        </a:p>
      </dsp:txBody>
      <dsp:txXfrm>
        <a:off x="3427739" y="1785658"/>
        <a:ext cx="1387246" cy="901710"/>
      </dsp:txXfrm>
    </dsp:sp>
    <dsp:sp modelId="{0AD3C3FA-CB90-463D-BADD-417F58C50A24}">
      <dsp:nvSpPr>
        <dsp:cNvPr id="0" name=""/>
        <dsp:cNvSpPr/>
      </dsp:nvSpPr>
      <dsp:spPr>
        <a:xfrm>
          <a:off x="605840" y="991462"/>
          <a:ext cx="3603711" cy="3603711"/>
        </a:xfrm>
        <a:custGeom>
          <a:avLst/>
          <a:gdLst/>
          <a:ahLst/>
          <a:cxnLst/>
          <a:rect l="0" t="0" r="0" b="0"/>
          <a:pathLst>
            <a:path>
              <a:moveTo>
                <a:pt x="3599395" y="1926490"/>
              </a:moveTo>
              <a:arcTo wR="1801855" hR="1801855" stAng="21837980" swAng="1360155"/>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B904924-03C7-408E-AE27-D8B72B56DEA0}">
      <dsp:nvSpPr>
        <dsp:cNvPr id="0" name=""/>
        <dsp:cNvSpPr/>
      </dsp:nvSpPr>
      <dsp:spPr>
        <a:xfrm>
          <a:off x="2773176" y="3800194"/>
          <a:ext cx="1387246" cy="9017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Engage with Our Partners at DOAA, CVIOG, GMA, ACCG</a:t>
          </a:r>
        </a:p>
      </dsp:txBody>
      <dsp:txXfrm>
        <a:off x="2773176" y="3800194"/>
        <a:ext cx="1387246" cy="901710"/>
      </dsp:txXfrm>
    </dsp:sp>
    <dsp:sp modelId="{4AB646D7-F0B6-4A26-8C74-C718D93B0D01}">
      <dsp:nvSpPr>
        <dsp:cNvPr id="0" name=""/>
        <dsp:cNvSpPr/>
      </dsp:nvSpPr>
      <dsp:spPr>
        <a:xfrm>
          <a:off x="605840" y="991462"/>
          <a:ext cx="3603711" cy="3603711"/>
        </a:xfrm>
        <a:custGeom>
          <a:avLst/>
          <a:gdLst/>
          <a:ahLst/>
          <a:cxnLst/>
          <a:rect l="0" t="0" r="0" b="0"/>
          <a:pathLst>
            <a:path>
              <a:moveTo>
                <a:pt x="2023137" y="3590071"/>
              </a:moveTo>
              <a:arcTo wR="1801855" hR="1801855" stAng="4976749" swAng="846502"/>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06E497E-AEDE-43DE-B6AA-0B5E81C4A340}">
      <dsp:nvSpPr>
        <dsp:cNvPr id="0" name=""/>
        <dsp:cNvSpPr/>
      </dsp:nvSpPr>
      <dsp:spPr>
        <a:xfrm>
          <a:off x="654968" y="3800194"/>
          <a:ext cx="1387246" cy="9017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Public Hearing, Notice to Legislative Counsel</a:t>
          </a:r>
        </a:p>
      </dsp:txBody>
      <dsp:txXfrm>
        <a:off x="654968" y="3800194"/>
        <a:ext cx="1387246" cy="901710"/>
      </dsp:txXfrm>
    </dsp:sp>
    <dsp:sp modelId="{F734FBEC-E0F9-4447-AA8C-EAB8DDCFBBB2}">
      <dsp:nvSpPr>
        <dsp:cNvPr id="0" name=""/>
        <dsp:cNvSpPr/>
      </dsp:nvSpPr>
      <dsp:spPr>
        <a:xfrm>
          <a:off x="605840" y="991462"/>
          <a:ext cx="3603711" cy="3603711"/>
        </a:xfrm>
        <a:custGeom>
          <a:avLst/>
          <a:gdLst/>
          <a:ahLst/>
          <a:cxnLst/>
          <a:rect l="0" t="0" r="0" b="0"/>
          <a:pathLst>
            <a:path>
              <a:moveTo>
                <a:pt x="191220" y="2609653"/>
              </a:moveTo>
              <a:arcTo wR="1801855" hR="1801855" stAng="9201865" swAng="1360155"/>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8E94AF2-6AEE-464B-A37B-67E676D30CD8}">
      <dsp:nvSpPr>
        <dsp:cNvPr id="0" name=""/>
        <dsp:cNvSpPr/>
      </dsp:nvSpPr>
      <dsp:spPr>
        <a:xfrm>
          <a:off x="406" y="1785658"/>
          <a:ext cx="1387246" cy="9017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t>Approval by DCA Commissioner and State Auditor</a:t>
          </a:r>
          <a:endParaRPr lang="en-US" sz="2400" b="1" i="0" kern="1200" dirty="0"/>
        </a:p>
      </dsp:txBody>
      <dsp:txXfrm>
        <a:off x="406" y="1785658"/>
        <a:ext cx="1387246" cy="901710"/>
      </dsp:txXfrm>
    </dsp:sp>
    <dsp:sp modelId="{A240D878-4E4A-41B2-A1BD-806DDE634541}">
      <dsp:nvSpPr>
        <dsp:cNvPr id="0" name=""/>
        <dsp:cNvSpPr/>
      </dsp:nvSpPr>
      <dsp:spPr>
        <a:xfrm>
          <a:off x="605840" y="991462"/>
          <a:ext cx="3603711" cy="3603711"/>
        </a:xfrm>
        <a:custGeom>
          <a:avLst/>
          <a:gdLst/>
          <a:ahLst/>
          <a:cxnLst/>
          <a:rect l="0" t="0" r="0" b="0"/>
          <a:pathLst>
            <a:path>
              <a:moveTo>
                <a:pt x="433356" y="629723"/>
              </a:moveTo>
              <a:arcTo wR="1801855" hR="1801855" stAng="13234821" swAng="121209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20A72C-A6FD-4D5C-8779-146ECA3C9B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94761E-235B-4C35-890E-97E5BC8FAA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2D019-22A7-4CD9-9F16-B79DF770B52A}" type="datetimeFigureOut">
              <a:rPr lang="en-US" smtClean="0"/>
              <a:t>9/1/2023</a:t>
            </a:fld>
            <a:endParaRPr lang="en-US"/>
          </a:p>
        </p:txBody>
      </p:sp>
      <p:sp>
        <p:nvSpPr>
          <p:cNvPr id="4" name="Footer Placeholder 3">
            <a:extLst>
              <a:ext uri="{FF2B5EF4-FFF2-40B4-BE49-F238E27FC236}">
                <a16:creationId xmlns:a16="http://schemas.microsoft.com/office/drawing/2014/main" id="{07C510DD-88CB-4A88-9D49-A65F342E3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20F60E-ABFA-4BCB-92F6-5BBAE4FB7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19B5-334E-4DB1-846A-8B50BFA0AF0F}" type="slidenum">
              <a:rPr lang="en-US" smtClean="0"/>
              <a:t>‹#›</a:t>
            </a:fld>
            <a:endParaRPr lang="en-US"/>
          </a:p>
        </p:txBody>
      </p:sp>
    </p:spTree>
    <p:extLst>
      <p:ext uri="{BB962C8B-B14F-4D97-AF65-F5344CB8AC3E}">
        <p14:creationId xmlns:p14="http://schemas.microsoft.com/office/powerpoint/2010/main" val="412915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8E6D-A473-488D-BE98-75A98ABF8046}" type="datetimeFigureOut">
              <a:rPr lang="en-US" smtClean="0"/>
              <a:t>9/1/2023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14BEE-2EAE-43AE-94B9-CA84926C492F}" type="slidenum">
              <a:rPr lang="en-US" smtClean="0"/>
              <a:t>‹#›</a:t>
            </a:fld>
            <a:endParaRPr lang="en-US"/>
          </a:p>
        </p:txBody>
      </p:sp>
    </p:spTree>
    <p:extLst>
      <p:ext uri="{BB962C8B-B14F-4D97-AF65-F5344CB8AC3E}">
        <p14:creationId xmlns:p14="http://schemas.microsoft.com/office/powerpoint/2010/main" val="385165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B6912E4-C0D4-4115-9789-DE6E736E23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pic>
        <p:nvPicPr>
          <p:cNvPr id="13" name="Picture 12" descr="Text&#10;&#10;Description automatically generated">
            <a:extLst>
              <a:ext uri="{FF2B5EF4-FFF2-40B4-BE49-F238E27FC236}">
                <a16:creationId xmlns:a16="http://schemas.microsoft.com/office/drawing/2014/main" id="{CC834C02-558D-4A3A-85DE-A6899DB10D4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696"/>
          <a:stretch/>
        </p:blipFill>
        <p:spPr>
          <a:xfrm>
            <a:off x="1828800" y="2725735"/>
            <a:ext cx="5486400" cy="1406530"/>
          </a:xfrm>
          <a:prstGeom prst="rect">
            <a:avLst/>
          </a:prstGeom>
        </p:spPr>
      </p:pic>
    </p:spTree>
    <p:extLst>
      <p:ext uri="{BB962C8B-B14F-4D97-AF65-F5344CB8AC3E}">
        <p14:creationId xmlns:p14="http://schemas.microsoft.com/office/powerpoint/2010/main" val="43974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endParaRPr lang="en-US" dirty="0"/>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22" name="Title 1">
            <a:extLst>
              <a:ext uri="{FF2B5EF4-FFF2-40B4-BE49-F238E27FC236}">
                <a16:creationId xmlns:a16="http://schemas.microsoft.com/office/drawing/2014/main" id="{7D353E5D-0EE1-41DB-B2B9-970F399C31E1}"/>
              </a:ext>
            </a:extLst>
          </p:cNvPr>
          <p:cNvSpPr>
            <a:spLocks noGrp="1"/>
          </p:cNvSpPr>
          <p:nvPr>
            <p:ph type="title"/>
          </p:nvPr>
        </p:nvSpPr>
        <p:spPr>
          <a:xfrm>
            <a:off x="452915"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0028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dirty="0"/>
              <a:t>Georgia Department of Community Affairs</a:t>
            </a:r>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itle 1">
            <a:extLst>
              <a:ext uri="{FF2B5EF4-FFF2-40B4-BE49-F238E27FC236}">
                <a16:creationId xmlns:a16="http://schemas.microsoft.com/office/drawing/2014/main" id="{B1D44815-E786-435F-9153-D87B47A5585C}"/>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4145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wo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569BA7FF-884C-49F7-9638-26374919290D}"/>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endParaRPr lang="en-US" dirty="0"/>
          </a:p>
        </p:txBody>
      </p:sp>
      <p:sp>
        <p:nvSpPr>
          <p:cNvPr id="13" name="Slide Number Placeholder 12">
            <a:extLst>
              <a:ext uri="{FF2B5EF4-FFF2-40B4-BE49-F238E27FC236}">
                <a16:creationId xmlns:a16="http://schemas.microsoft.com/office/drawing/2014/main" id="{13ED446E-7FD3-4EC8-AF3E-490DDA50F2AE}"/>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4" name="Title 1">
            <a:extLst>
              <a:ext uri="{FF2B5EF4-FFF2-40B4-BE49-F238E27FC236}">
                <a16:creationId xmlns:a16="http://schemas.microsoft.com/office/drawing/2014/main" id="{57491AAE-3CCA-4D1E-8D7E-5D204E8AAB0D}"/>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2356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hree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14">
            <a:extLst>
              <a:ext uri="{FF2B5EF4-FFF2-40B4-BE49-F238E27FC236}">
                <a16:creationId xmlns:a16="http://schemas.microsoft.com/office/drawing/2014/main" id="{549F3862-850A-479E-B8BC-C246112C42C0}"/>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endParaRPr lang="en-US" dirty="0"/>
          </a:p>
        </p:txBody>
      </p:sp>
      <p:sp>
        <p:nvSpPr>
          <p:cNvPr id="16" name="Slide Number Placeholder 15">
            <a:extLst>
              <a:ext uri="{FF2B5EF4-FFF2-40B4-BE49-F238E27FC236}">
                <a16:creationId xmlns:a16="http://schemas.microsoft.com/office/drawing/2014/main" id="{2BB6CB06-CF64-46DC-9E61-D788FA831F2C}"/>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7" name="Title 1">
            <a:extLst>
              <a:ext uri="{FF2B5EF4-FFF2-40B4-BE49-F238E27FC236}">
                <a16:creationId xmlns:a16="http://schemas.microsoft.com/office/drawing/2014/main" id="{C4721248-5C65-4F78-998A-472ACB8F2B88}"/>
              </a:ext>
            </a:extLst>
          </p:cNvPr>
          <p:cNvSpPr>
            <a:spLocks noGrp="1"/>
          </p:cNvSpPr>
          <p:nvPr>
            <p:ph type="title"/>
          </p:nvPr>
        </p:nvSpPr>
        <p:spPr>
          <a:xfrm>
            <a:off x="452914" y="3191827"/>
            <a:ext cx="2468880" cy="2757964"/>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5181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endParaRPr lang="en-US" dirty="0"/>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1" name="Title 1">
            <a:extLst>
              <a:ext uri="{FF2B5EF4-FFF2-40B4-BE49-F238E27FC236}">
                <a16:creationId xmlns:a16="http://schemas.microsoft.com/office/drawing/2014/main" id="{3087A44B-3F04-4AE4-BB34-617CFCB2D61A}"/>
              </a:ext>
            </a:extLst>
          </p:cNvPr>
          <p:cNvSpPr>
            <a:spLocks noGrp="1"/>
          </p:cNvSpPr>
          <p:nvPr>
            <p:ph type="title"/>
          </p:nvPr>
        </p:nvSpPr>
        <p:spPr>
          <a:xfrm>
            <a:off x="453630"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040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dirty="0"/>
              <a:t>Georgia Department of Community Affairs</a:t>
            </a:r>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itle 1">
            <a:extLst>
              <a:ext uri="{FF2B5EF4-FFF2-40B4-BE49-F238E27FC236}">
                <a16:creationId xmlns:a16="http://schemas.microsoft.com/office/drawing/2014/main" id="{62F3EA24-D477-4698-B38F-1C4519294966}"/>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49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a:extLst>
              <a:ext uri="{FF2B5EF4-FFF2-40B4-BE49-F238E27FC236}">
                <a16:creationId xmlns:a16="http://schemas.microsoft.com/office/drawing/2014/main" id="{80C04F03-75F7-44AA-9785-7EDDF26FA358}"/>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endParaRPr lang="en-US" dirty="0"/>
          </a:p>
        </p:txBody>
      </p:sp>
      <p:sp>
        <p:nvSpPr>
          <p:cNvPr id="16" name="Slide Number Placeholder 15">
            <a:extLst>
              <a:ext uri="{FF2B5EF4-FFF2-40B4-BE49-F238E27FC236}">
                <a16:creationId xmlns:a16="http://schemas.microsoft.com/office/drawing/2014/main" id="{6F1B5E99-5953-439D-8ECA-998F28FB8A7F}"/>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5652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4FD56746-33F8-4CAE-9625-F8F69B41C2A0}"/>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endParaRPr lang="en-US" dirty="0"/>
          </a:p>
        </p:txBody>
      </p:sp>
      <p:sp>
        <p:nvSpPr>
          <p:cNvPr id="13" name="Slide Number Placeholder 12">
            <a:extLst>
              <a:ext uri="{FF2B5EF4-FFF2-40B4-BE49-F238E27FC236}">
                <a16:creationId xmlns:a16="http://schemas.microsoft.com/office/drawing/2014/main" id="{B1494F2D-B7D7-48D2-9E7A-659F611AB325}"/>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848817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6" y="548644"/>
            <a:ext cx="6677404" cy="2562223"/>
          </a:xfrm>
          <a:prstGeom prst="rect">
            <a:avLst/>
          </a:prstGeom>
        </p:spPr>
        <p:txBody>
          <a:bodyPr anchor="b">
            <a:normAutofit/>
          </a:bodyPr>
          <a:lstStyle>
            <a:lvl1pPr algn="l">
              <a:defRPr sz="4400" b="1"/>
            </a:lvl1pPr>
          </a:lstStyle>
          <a:p>
            <a:r>
              <a:rPr lang="en-US" dirty="0"/>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658367" y="3771897"/>
            <a:ext cx="6673973"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62144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4" y="548644"/>
            <a:ext cx="6677406" cy="2562223"/>
          </a:xfrm>
          <a:prstGeom prst="rect">
            <a:avLst/>
          </a:prstGeom>
        </p:spPr>
        <p:txBody>
          <a:bodyPr anchor="b">
            <a:normAutofit/>
          </a:bodyPr>
          <a:lstStyle>
            <a:lvl1pPr algn="l">
              <a:defRPr sz="4400" b="1"/>
            </a:lvl1pPr>
          </a:lstStyle>
          <a:p>
            <a:r>
              <a:rPr lang="en-US" dirty="0"/>
              <a:t>Click to edit Master title style</a:t>
            </a:r>
          </a:p>
        </p:txBody>
      </p:sp>
      <p:sp>
        <p:nvSpPr>
          <p:cNvPr id="13" name="Text Placeholder 8">
            <a:extLst>
              <a:ext uri="{FF2B5EF4-FFF2-40B4-BE49-F238E27FC236}">
                <a16:creationId xmlns:a16="http://schemas.microsoft.com/office/drawing/2014/main" id="{9FC91C51-1199-4633-BE5C-13C6AA50A544}"/>
              </a:ext>
            </a:extLst>
          </p:cNvPr>
          <p:cNvSpPr>
            <a:spLocks noGrp="1"/>
          </p:cNvSpPr>
          <p:nvPr>
            <p:ph type="body" sz="quarter" idx="17"/>
          </p:nvPr>
        </p:nvSpPr>
        <p:spPr>
          <a:xfrm>
            <a:off x="1364099" y="3941834"/>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4" name="Text Placeholder 8">
            <a:extLst>
              <a:ext uri="{FF2B5EF4-FFF2-40B4-BE49-F238E27FC236}">
                <a16:creationId xmlns:a16="http://schemas.microsoft.com/office/drawing/2014/main" id="{CB8D944A-D85D-4A83-B1CD-7982FAC8D3E7}"/>
              </a:ext>
            </a:extLst>
          </p:cNvPr>
          <p:cNvSpPr>
            <a:spLocks noGrp="1"/>
          </p:cNvSpPr>
          <p:nvPr>
            <p:ph type="body" sz="quarter" idx="18"/>
          </p:nvPr>
        </p:nvSpPr>
        <p:spPr>
          <a:xfrm>
            <a:off x="1364099" y="5232562"/>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7" name="Text Placeholder 8">
            <a:extLst>
              <a:ext uri="{FF2B5EF4-FFF2-40B4-BE49-F238E27FC236}">
                <a16:creationId xmlns:a16="http://schemas.microsoft.com/office/drawing/2014/main" id="{326DA353-2F37-4F19-816E-CF7C9540C14D}"/>
              </a:ext>
            </a:extLst>
          </p:cNvPr>
          <p:cNvSpPr>
            <a:spLocks noGrp="1"/>
          </p:cNvSpPr>
          <p:nvPr>
            <p:ph type="body" sz="quarter" idx="19"/>
          </p:nvPr>
        </p:nvSpPr>
        <p:spPr>
          <a:xfrm>
            <a:off x="5271707" y="3944572"/>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8" name="Text Placeholder 8">
            <a:extLst>
              <a:ext uri="{FF2B5EF4-FFF2-40B4-BE49-F238E27FC236}">
                <a16:creationId xmlns:a16="http://schemas.microsoft.com/office/drawing/2014/main" id="{0163657A-AF7A-4283-88D4-6E5EC931522C}"/>
              </a:ext>
            </a:extLst>
          </p:cNvPr>
          <p:cNvSpPr>
            <a:spLocks noGrp="1"/>
          </p:cNvSpPr>
          <p:nvPr>
            <p:ph type="body" sz="quarter" idx="20"/>
          </p:nvPr>
        </p:nvSpPr>
        <p:spPr>
          <a:xfrm>
            <a:off x="5271707" y="5235301"/>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9" name="Picture Placeholder 5" title="Decorative">
            <a:extLst>
              <a:ext uri="{FF2B5EF4-FFF2-40B4-BE49-F238E27FC236}">
                <a16:creationId xmlns:a16="http://schemas.microsoft.com/office/drawing/2014/main" id="{45C5A78E-C397-40E0-B472-409205B22CD4}"/>
              </a:ext>
            </a:extLst>
          </p:cNvPr>
          <p:cNvSpPr>
            <a:spLocks noGrp="1"/>
          </p:cNvSpPr>
          <p:nvPr>
            <p:ph type="pic" sz="quarter" idx="13"/>
          </p:nvPr>
        </p:nvSpPr>
        <p:spPr>
          <a:xfrm>
            <a:off x="637795" y="3869176"/>
            <a:ext cx="663926" cy="885235"/>
          </a:xfrm>
          <a:prstGeom prst="ellipse">
            <a:avLst/>
          </a:prstGeom>
          <a:solidFill>
            <a:schemeClr val="bg1"/>
          </a:solidFill>
          <a:ln w="19050">
            <a:noFill/>
          </a:ln>
        </p:spPr>
        <p:txBody>
          <a:bodyPr>
            <a:normAutofit/>
          </a:bodyPr>
          <a:lstStyle>
            <a:lvl1pPr>
              <a:defRPr sz="600"/>
            </a:lvl1pPr>
          </a:lstStyle>
          <a:p>
            <a:r>
              <a:rPr lang="en-US" noProof="0"/>
              <a:t>Click icon to add picture</a:t>
            </a:r>
            <a:endParaRPr lang="en-US" noProof="0" dirty="0"/>
          </a:p>
        </p:txBody>
      </p:sp>
      <p:sp>
        <p:nvSpPr>
          <p:cNvPr id="20" name="Picture Placeholder 5" title="Decorative">
            <a:extLst>
              <a:ext uri="{FF2B5EF4-FFF2-40B4-BE49-F238E27FC236}">
                <a16:creationId xmlns:a16="http://schemas.microsoft.com/office/drawing/2014/main" id="{90198A63-1442-465B-A8C6-38FBEFFC4DF0}"/>
              </a:ext>
            </a:extLst>
          </p:cNvPr>
          <p:cNvSpPr>
            <a:spLocks noGrp="1"/>
          </p:cNvSpPr>
          <p:nvPr>
            <p:ph type="pic" sz="quarter" idx="14"/>
          </p:nvPr>
        </p:nvSpPr>
        <p:spPr>
          <a:xfrm>
            <a:off x="637795"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A378ABA1-D254-4E3B-B0E0-A68CF4CC137F}"/>
              </a:ext>
            </a:extLst>
          </p:cNvPr>
          <p:cNvSpPr>
            <a:spLocks noGrp="1"/>
          </p:cNvSpPr>
          <p:nvPr>
            <p:ph type="pic" sz="quarter" idx="15"/>
          </p:nvPr>
        </p:nvSpPr>
        <p:spPr>
          <a:xfrm>
            <a:off x="4545403" y="3869176"/>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dirty="0"/>
              <a:t>Click icon to add picture</a:t>
            </a:r>
          </a:p>
        </p:txBody>
      </p:sp>
      <p:sp>
        <p:nvSpPr>
          <p:cNvPr id="22" name="Picture Placeholder 5" title="Decorative">
            <a:extLst>
              <a:ext uri="{FF2B5EF4-FFF2-40B4-BE49-F238E27FC236}">
                <a16:creationId xmlns:a16="http://schemas.microsoft.com/office/drawing/2014/main" id="{494524CE-FE06-4E72-B4B2-F4B0C1659AE9}"/>
              </a:ext>
            </a:extLst>
          </p:cNvPr>
          <p:cNvSpPr>
            <a:spLocks noGrp="1"/>
          </p:cNvSpPr>
          <p:nvPr>
            <p:ph type="pic" sz="quarter" idx="16"/>
          </p:nvPr>
        </p:nvSpPr>
        <p:spPr>
          <a:xfrm>
            <a:off x="4545403"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397256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BC81D25E-5050-4F35-B021-8324DCFC31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3" y="-1451"/>
            <a:ext cx="9141714" cy="6860903"/>
          </a:xfrm>
          <a:prstGeom prst="rect">
            <a:avLst/>
          </a:prstGeom>
        </p:spPr>
      </p:pic>
      <p:sp>
        <p:nvSpPr>
          <p:cNvPr id="12" name="Title 1">
            <a:extLst>
              <a:ext uri="{FF2B5EF4-FFF2-40B4-BE49-F238E27FC236}">
                <a16:creationId xmlns:a16="http://schemas.microsoft.com/office/drawing/2014/main" id="{DE33E3BF-7A22-4520-BEA9-41A95AD9FA31}"/>
              </a:ext>
            </a:extLst>
          </p:cNvPr>
          <p:cNvSpPr>
            <a:spLocks noGrp="1"/>
          </p:cNvSpPr>
          <p:nvPr>
            <p:ph type="title"/>
          </p:nvPr>
        </p:nvSpPr>
        <p:spPr>
          <a:xfrm>
            <a:off x="2057400" y="1438643"/>
            <a:ext cx="5029200" cy="1796248"/>
          </a:xfrm>
        </p:spPr>
        <p:txBody>
          <a:bodyPr anchor="ctr">
            <a:normAutofit/>
          </a:bodyPr>
          <a:lstStyle>
            <a:lvl1pPr algn="ctr">
              <a:defRPr sz="7200" b="0">
                <a:solidFill>
                  <a:schemeClr val="accent6"/>
                </a:solidFill>
              </a:defRPr>
            </a:lvl1pPr>
          </a:lstStyle>
          <a:p>
            <a:endParaRPr lang="en-US" dirty="0"/>
          </a:p>
        </p:txBody>
      </p:sp>
      <p:sp>
        <p:nvSpPr>
          <p:cNvPr id="5" name="Text Placeholder 4">
            <a:extLst>
              <a:ext uri="{FF2B5EF4-FFF2-40B4-BE49-F238E27FC236}">
                <a16:creationId xmlns:a16="http://schemas.microsoft.com/office/drawing/2014/main" id="{CF4E0D51-7402-4F39-B674-061E20FF99CD}"/>
              </a:ext>
            </a:extLst>
          </p:cNvPr>
          <p:cNvSpPr>
            <a:spLocks noGrp="1"/>
          </p:cNvSpPr>
          <p:nvPr>
            <p:ph type="body" sz="quarter" idx="10"/>
          </p:nvPr>
        </p:nvSpPr>
        <p:spPr>
          <a:xfrm>
            <a:off x="534692" y="3356202"/>
            <a:ext cx="3972781" cy="365760"/>
          </a:xfrm>
        </p:spPr>
        <p:txBody>
          <a:bodyPr anchor="t">
            <a:noAutofit/>
          </a:bodyPr>
          <a:lstStyle>
            <a:lvl1pPr marL="0" indent="0" algn="r">
              <a:buNone/>
              <a:defRPr sz="1800" b="1"/>
            </a:lvl1pPr>
            <a:lvl2pPr>
              <a:defRPr sz="1050"/>
            </a:lvl2pPr>
            <a:lvl3pPr>
              <a:defRPr sz="1050"/>
            </a:lvl3pPr>
            <a:lvl4pPr>
              <a:defRPr sz="1050"/>
            </a:lvl4pPr>
            <a:lvl5pPr>
              <a:defRPr sz="1050"/>
            </a:lvl5pPr>
          </a:lstStyle>
          <a:p>
            <a:pPr lvl="0"/>
            <a:r>
              <a:rPr lang="en-US" dirty="0"/>
              <a:t>Click to edit Master text styles</a:t>
            </a:r>
          </a:p>
        </p:txBody>
      </p:sp>
      <p:sp>
        <p:nvSpPr>
          <p:cNvPr id="8" name="Text Placeholder 4">
            <a:extLst>
              <a:ext uri="{FF2B5EF4-FFF2-40B4-BE49-F238E27FC236}">
                <a16:creationId xmlns:a16="http://schemas.microsoft.com/office/drawing/2014/main" id="{F8445044-959E-4C18-8641-A880B39ECA93}"/>
              </a:ext>
            </a:extLst>
          </p:cNvPr>
          <p:cNvSpPr>
            <a:spLocks noGrp="1"/>
          </p:cNvSpPr>
          <p:nvPr>
            <p:ph type="body" sz="quarter" idx="11"/>
          </p:nvPr>
        </p:nvSpPr>
        <p:spPr>
          <a:xfrm>
            <a:off x="4630617" y="3356202"/>
            <a:ext cx="3972780" cy="821212"/>
          </a:xfrm>
        </p:spPr>
        <p:txBody>
          <a:bodyPr anchor="t">
            <a:normAutofit/>
          </a:bodyPr>
          <a:lstStyle>
            <a:lvl1pPr marL="0" indent="0">
              <a:lnSpc>
                <a:spcPct val="100000"/>
              </a:lnSpc>
              <a:spcBef>
                <a:spcPts val="225"/>
              </a:spcBef>
              <a:buNone/>
              <a:defRPr sz="1400"/>
            </a:lvl1pPr>
            <a:lvl2pPr marL="342900" indent="0">
              <a:buNone/>
              <a:defRPr sz="1050"/>
            </a:lvl2pPr>
            <a:lvl3pPr>
              <a:defRPr sz="1050"/>
            </a:lvl3pPr>
            <a:lvl4pPr>
              <a:defRPr sz="1050"/>
            </a:lvl4pPr>
            <a:lvl5pPr>
              <a:defRPr sz="1050"/>
            </a:lvl5pPr>
          </a:lstStyle>
          <a:p>
            <a:pPr lvl="0"/>
            <a:r>
              <a:rPr lang="en-US" dirty="0"/>
              <a:t>Click to edit Master text styles</a:t>
            </a:r>
          </a:p>
        </p:txBody>
      </p:sp>
      <p:sp>
        <p:nvSpPr>
          <p:cNvPr id="10" name="Text Placeholder 4">
            <a:extLst>
              <a:ext uri="{FF2B5EF4-FFF2-40B4-BE49-F238E27FC236}">
                <a16:creationId xmlns:a16="http://schemas.microsoft.com/office/drawing/2014/main" id="{04BD558C-ED5F-4970-A11F-6ADAA6E014AC}"/>
              </a:ext>
            </a:extLst>
          </p:cNvPr>
          <p:cNvSpPr>
            <a:spLocks noGrp="1"/>
          </p:cNvSpPr>
          <p:nvPr>
            <p:ph type="body" sz="quarter" idx="13"/>
          </p:nvPr>
        </p:nvSpPr>
        <p:spPr>
          <a:xfrm>
            <a:off x="1352792" y="3675336"/>
            <a:ext cx="3154680" cy="471082"/>
          </a:xfrm>
        </p:spPr>
        <p:txBody>
          <a:bodyPr anchor="t">
            <a:normAutofit/>
          </a:bodyPr>
          <a:lstStyle>
            <a:lvl1pPr marL="0" indent="0" algn="r">
              <a:lnSpc>
                <a:spcPct val="100000"/>
              </a:lnSpc>
              <a:spcBef>
                <a:spcPts val="0"/>
              </a:spcBef>
              <a:buNone/>
              <a:defRPr sz="1200" i="1"/>
            </a:lvl1pPr>
            <a:lvl2pPr>
              <a:defRPr sz="1050"/>
            </a:lvl2pPr>
            <a:lvl3pPr>
              <a:defRPr sz="1050"/>
            </a:lvl3pPr>
            <a:lvl4pPr>
              <a:defRPr sz="1050"/>
            </a:lvl4pPr>
            <a:lvl5pPr>
              <a:defRPr sz="1050"/>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59ECCEE6-DD1D-4F76-9223-514F4666101F}"/>
              </a:ext>
            </a:extLst>
          </p:cNvPr>
          <p:cNvCxnSpPr>
            <a:cxnSpLocks/>
          </p:cNvCxnSpPr>
          <p:nvPr userDrawn="1"/>
        </p:nvCxnSpPr>
        <p:spPr>
          <a:xfrm>
            <a:off x="4572000" y="3375568"/>
            <a:ext cx="0" cy="801846"/>
          </a:xfrm>
          <a:prstGeom prst="line">
            <a:avLst/>
          </a:prstGeom>
          <a:ln w="38100">
            <a:solidFill>
              <a:srgbClr val="E9E3DC"/>
            </a:solidFill>
          </a:ln>
        </p:spPr>
        <p:style>
          <a:lnRef idx="1">
            <a:schemeClr val="accent5"/>
          </a:lnRef>
          <a:fillRef idx="0">
            <a:schemeClr val="accent5"/>
          </a:fillRef>
          <a:effectRef idx="0">
            <a:schemeClr val="accent5"/>
          </a:effectRef>
          <a:fontRef idx="minor">
            <a:schemeClr val="tx1"/>
          </a:fontRef>
        </p:style>
      </p:cxnSp>
      <p:sp>
        <p:nvSpPr>
          <p:cNvPr id="18" name="Text Placeholder 4">
            <a:extLst>
              <a:ext uri="{FF2B5EF4-FFF2-40B4-BE49-F238E27FC236}">
                <a16:creationId xmlns:a16="http://schemas.microsoft.com/office/drawing/2014/main" id="{259EBE23-F0B8-40C4-885A-FE961E8237C7}"/>
              </a:ext>
            </a:extLst>
          </p:cNvPr>
          <p:cNvSpPr>
            <a:spLocks noGrp="1"/>
          </p:cNvSpPr>
          <p:nvPr>
            <p:ph type="body" sz="quarter" idx="15"/>
          </p:nvPr>
        </p:nvSpPr>
        <p:spPr>
          <a:xfrm>
            <a:off x="2994660" y="4959427"/>
            <a:ext cx="3154680" cy="640080"/>
          </a:xfrm>
        </p:spPr>
        <p:txBody>
          <a:bodyPr anchor="ctr">
            <a:normAutofit/>
          </a:bodyPr>
          <a:lstStyle>
            <a:lvl1pPr marL="0" indent="0" algn="ctr">
              <a:buNone/>
              <a:defRPr sz="1400" b="0">
                <a:solidFill>
                  <a:schemeClr val="tx1"/>
                </a:solidFill>
              </a:defRPr>
            </a:lvl1pPr>
            <a:lvl2pPr>
              <a:defRPr sz="1050"/>
            </a:lvl2pPr>
            <a:lvl3pPr>
              <a:defRPr sz="1050"/>
            </a:lvl3pPr>
            <a:lvl4pPr>
              <a:defRPr sz="1050"/>
            </a:lvl4pPr>
            <a:lvl5pPr>
              <a:defRPr sz="1050"/>
            </a:lvl5pPr>
          </a:lstStyle>
          <a:p>
            <a:pPr lvl="0"/>
            <a:r>
              <a:rPr lang="en-US" dirty="0"/>
              <a:t>Click to edit Master text styles</a:t>
            </a:r>
          </a:p>
        </p:txBody>
      </p:sp>
    </p:spTree>
    <p:extLst>
      <p:ext uri="{BB962C8B-B14F-4D97-AF65-F5344CB8AC3E}">
        <p14:creationId xmlns:p14="http://schemas.microsoft.com/office/powerpoint/2010/main" val="2172252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229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7796" y="548644"/>
            <a:ext cx="6668007" cy="2562223"/>
          </a:xfrm>
          <a:prstGeom prst="rect">
            <a:avLst/>
          </a:prstGeom>
        </p:spPr>
        <p:txBody>
          <a:bodyPr anchor="b">
            <a:normAutofit/>
          </a:bodyPr>
          <a:lstStyle>
            <a:lvl1pPr algn="l">
              <a:defRPr sz="4400" b="1"/>
            </a:lvl1pPr>
          </a:lstStyle>
          <a:p>
            <a:r>
              <a:rPr lang="en-US" dirty="0"/>
              <a:t>Click to edit Master title style</a:t>
            </a:r>
          </a:p>
        </p:txBody>
      </p:sp>
      <p:sp>
        <p:nvSpPr>
          <p:cNvPr id="3" name="Text Placeholder 2"/>
          <p:cNvSpPr>
            <a:spLocks noGrp="1"/>
          </p:cNvSpPr>
          <p:nvPr>
            <p:ph type="body" idx="1"/>
          </p:nvPr>
        </p:nvSpPr>
        <p:spPr>
          <a:xfrm>
            <a:off x="658367" y="3771897"/>
            <a:ext cx="6664581"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6C79AC-3A73-46BA-A9ED-8464A669A421}"/>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73761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77743" y="1825625"/>
            <a:ext cx="3737609"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6C0E3849-3DA0-4821-AA99-0286C7BDEB93}"/>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036526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1819280"/>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1819279"/>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1819279"/>
            <a:ext cx="2468880" cy="413051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754371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Stacked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noChangeAspect="1"/>
          </p:cNvSpPr>
          <p:nvPr>
            <p:ph sz="quarter" idx="18"/>
          </p:nvPr>
        </p:nvSpPr>
        <p:spPr>
          <a:xfrm>
            <a:off x="3316844"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noChangeAspect="1"/>
          </p:cNvSpPr>
          <p:nvPr>
            <p:ph sz="quarter" idx="19"/>
          </p:nvPr>
        </p:nvSpPr>
        <p:spPr>
          <a:xfrm>
            <a:off x="5991322"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642366"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noChangeAspect="1"/>
          </p:cNvSpPr>
          <p:nvPr>
            <p:ph sz="quarter" idx="21"/>
          </p:nvPr>
        </p:nvSpPr>
        <p:spPr>
          <a:xfrm>
            <a:off x="3316844"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noChangeAspect="1"/>
          </p:cNvSpPr>
          <p:nvPr>
            <p:ph sz="quarter" idx="22"/>
          </p:nvPr>
        </p:nvSpPr>
        <p:spPr>
          <a:xfrm>
            <a:off x="5991322" y="4038601"/>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CF98FD0D-8D14-4398-8E54-68111E5AC747}"/>
              </a:ext>
            </a:extLst>
          </p:cNvPr>
          <p:cNvSpPr>
            <a:spLocks noGrp="1" noChangeAspect="1"/>
          </p:cNvSpPr>
          <p:nvPr>
            <p:ph sz="quarter" idx="23"/>
          </p:nvPr>
        </p:nvSpPr>
        <p:spPr>
          <a:xfrm>
            <a:off x="628934" y="1912144"/>
            <a:ext cx="2523744" cy="1905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C976B8C-2BBC-4466-AEFE-CFBB5B92B3B5}"/>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97154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6BA8EFCF-0251-4014-9D85-6625151EAC02}"/>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45108484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C9414F0-F951-4741-BDC8-B8A0AEC8B640}"/>
              </a:ext>
            </a:extLst>
          </p:cNvPr>
          <p:cNvSpPr>
            <a:spLocks noGrp="1"/>
          </p:cNvSpPr>
          <p:nvPr>
            <p:ph sz="quarter" idx="17"/>
          </p:nvPr>
        </p:nvSpPr>
        <p:spPr>
          <a:xfrm>
            <a:off x="635509" y="3218847"/>
            <a:ext cx="3789332" cy="2286000"/>
          </a:xfrm>
        </p:spPr>
        <p:txBody>
          <a:bodyPr/>
          <a:lstStyle>
            <a:lvl1pPr>
              <a:defRPr sz="1350"/>
            </a:lvl1pPr>
            <a:lvl2pPr>
              <a:defRPr sz="1200"/>
            </a:lvl2pPr>
            <a:lvl3pPr>
              <a:defRPr sz="1050"/>
            </a:lvl3pPr>
            <a:lvl4pPr>
              <a:defRPr sz="900"/>
            </a:lvl4pPr>
            <a:lvl5pPr>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5995554A-6C8D-4F00-9BCD-F8F600EF3D27}"/>
              </a:ext>
            </a:extLst>
          </p:cNvPr>
          <p:cNvSpPr>
            <a:spLocks noGrp="1"/>
          </p:cNvSpPr>
          <p:nvPr>
            <p:ph sz="quarter" idx="18"/>
          </p:nvPr>
        </p:nvSpPr>
        <p:spPr>
          <a:xfrm>
            <a:off x="4719641" y="3218847"/>
            <a:ext cx="3788853" cy="2286000"/>
          </a:xfrm>
        </p:spPr>
        <p:txBody>
          <a:bodyPr/>
          <a:lstStyle>
            <a:lvl1pPr>
              <a:defRPr sz="1350"/>
            </a:lvl1pPr>
            <a:lvl2pPr>
              <a:defRPr sz="1200"/>
            </a:lvl2pPr>
            <a:lvl3pPr>
              <a:defRPr sz="1050"/>
            </a:lvl3pPr>
            <a:lvl4pPr>
              <a:defRPr sz="900"/>
            </a:lvl4pPr>
            <a:lvl5pPr>
              <a:defRPr sz="750"/>
            </a:lvl5pPr>
          </a:lstStyle>
          <a:p>
            <a:pPr lvl="0"/>
            <a:r>
              <a:rPr lang="en-US" dirty="0"/>
              <a:t>Click</a:t>
            </a:r>
          </a:p>
          <a:p>
            <a:pPr lvl="0"/>
            <a:r>
              <a:rPr lang="en-US" dirty="0"/>
              <a: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9FAD79E3-808B-4CBF-8A76-617066D96C03}"/>
              </a:ext>
            </a:extLst>
          </p:cNvPr>
          <p:cNvSpPr>
            <a:spLocks noGrp="1"/>
          </p:cNvSpPr>
          <p:nvPr>
            <p:ph type="body" sz="quarter" idx="23"/>
          </p:nvPr>
        </p:nvSpPr>
        <p:spPr>
          <a:xfrm>
            <a:off x="635509" y="1818072"/>
            <a:ext cx="3789332" cy="1273401"/>
          </a:xfrm>
        </p:spPr>
        <p:txBody>
          <a:bodyPr anchor="b">
            <a:normAutofit/>
          </a:bodyPr>
          <a:lstStyle>
            <a:lvl1pPr marL="0" indent="0">
              <a:buNone/>
              <a:defRPr sz="2700" b="0"/>
            </a:lvl1pPr>
            <a:lvl2pPr marL="257168" indent="0">
              <a:buNone/>
              <a:defRPr/>
            </a:lvl2pPr>
          </a:lstStyle>
          <a:p>
            <a:pPr lvl="0"/>
            <a:r>
              <a:rPr lang="en-US" dirty="0"/>
              <a:t>Click to edit Master text styles</a:t>
            </a:r>
          </a:p>
        </p:txBody>
      </p:sp>
      <p:sp>
        <p:nvSpPr>
          <p:cNvPr id="21" name="Text Placeholder 19">
            <a:extLst>
              <a:ext uri="{FF2B5EF4-FFF2-40B4-BE49-F238E27FC236}">
                <a16:creationId xmlns:a16="http://schemas.microsoft.com/office/drawing/2014/main" id="{DFEEACD6-5E0A-47AE-B52F-F1A6AF814022}"/>
              </a:ext>
            </a:extLst>
          </p:cNvPr>
          <p:cNvSpPr>
            <a:spLocks noGrp="1"/>
          </p:cNvSpPr>
          <p:nvPr>
            <p:ph type="body" sz="quarter" idx="24"/>
          </p:nvPr>
        </p:nvSpPr>
        <p:spPr>
          <a:xfrm>
            <a:off x="4719162" y="1818072"/>
            <a:ext cx="3789330" cy="1273401"/>
          </a:xfrm>
        </p:spPr>
        <p:txBody>
          <a:bodyPr anchor="b">
            <a:normAutofit/>
          </a:bodyPr>
          <a:lstStyle>
            <a:lvl1pPr marL="0" indent="0">
              <a:buNone/>
              <a:defRPr sz="2700" b="0"/>
            </a:lvl1pPr>
            <a:lvl2pPr marL="257168" indent="0">
              <a:buNone/>
              <a:defRPr/>
            </a:lvl2pPr>
          </a:lstStyle>
          <a:p>
            <a:pPr lvl="0"/>
            <a:r>
              <a:rPr lang="en-US" dirty="0"/>
              <a:t>Click to edit Master text styles</a:t>
            </a:r>
          </a:p>
        </p:txBody>
      </p:sp>
      <p:sp>
        <p:nvSpPr>
          <p:cNvPr id="16" name="Title 1">
            <a:extLst>
              <a:ext uri="{FF2B5EF4-FFF2-40B4-BE49-F238E27FC236}">
                <a16:creationId xmlns:a16="http://schemas.microsoft.com/office/drawing/2014/main" id="{E92FBF04-0773-4AB1-9DF2-1992C00C40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72658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3218848"/>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9">
            <a:extLst>
              <a:ext uri="{FF2B5EF4-FFF2-40B4-BE49-F238E27FC236}">
                <a16:creationId xmlns:a16="http://schemas.microsoft.com/office/drawing/2014/main" id="{5867E65C-747A-47D4-9DCF-E418381CD51B}"/>
              </a:ext>
            </a:extLst>
          </p:cNvPr>
          <p:cNvSpPr>
            <a:spLocks noGrp="1"/>
          </p:cNvSpPr>
          <p:nvPr>
            <p:ph type="body" sz="quarter" idx="23"/>
          </p:nvPr>
        </p:nvSpPr>
        <p:spPr>
          <a:xfrm>
            <a:off x="642366"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D739209B-83D6-458D-9336-F963AF3A990A}"/>
              </a:ext>
            </a:extLst>
          </p:cNvPr>
          <p:cNvSpPr>
            <a:spLocks noGrp="1"/>
          </p:cNvSpPr>
          <p:nvPr>
            <p:ph type="body" sz="quarter" idx="24"/>
          </p:nvPr>
        </p:nvSpPr>
        <p:spPr>
          <a:xfrm>
            <a:off x="6038755"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
        <p:nvSpPr>
          <p:cNvPr id="14" name="Text Placeholder 19">
            <a:extLst>
              <a:ext uri="{FF2B5EF4-FFF2-40B4-BE49-F238E27FC236}">
                <a16:creationId xmlns:a16="http://schemas.microsoft.com/office/drawing/2014/main" id="{83EAE61E-E1C2-4882-91C9-5D815A6276FC}"/>
              </a:ext>
            </a:extLst>
          </p:cNvPr>
          <p:cNvSpPr>
            <a:spLocks noGrp="1"/>
          </p:cNvSpPr>
          <p:nvPr>
            <p:ph type="body" sz="quarter" idx="25"/>
          </p:nvPr>
        </p:nvSpPr>
        <p:spPr>
          <a:xfrm>
            <a:off x="3340561"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Tree>
    <p:extLst>
      <p:ext uri="{BB962C8B-B14F-4D97-AF65-F5344CB8AC3E}">
        <p14:creationId xmlns:p14="http://schemas.microsoft.com/office/powerpoint/2010/main" val="3985018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9B1548-0D1B-4118-B46F-9AC7DC68A40F}"/>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17313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8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gradFill flip="none" rotWithShape="1">
            <a:gsLst>
              <a:gs pos="2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endParaRPr lang="en-US" dirty="0"/>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dirty="0"/>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dirty="0">
                <a:solidFill>
                  <a:schemeClr val="bg1"/>
                </a:solidFill>
              </a:rPr>
              <a:t>“</a:t>
            </a:r>
          </a:p>
        </p:txBody>
      </p:sp>
    </p:spTree>
    <p:extLst>
      <p:ext uri="{BB962C8B-B14F-4D97-AF65-F5344CB8AC3E}">
        <p14:creationId xmlns:p14="http://schemas.microsoft.com/office/powerpoint/2010/main" val="2053757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129"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89892"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6F3701E-33F6-411F-8E6E-F6654E545D43}"/>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3602853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B8CAA7-BC28-474E-B01B-C904EB17E36E}"/>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
        <p:nvSpPr>
          <p:cNvPr id="5" name="Picture Placeholder 2">
            <a:extLst>
              <a:ext uri="{FF2B5EF4-FFF2-40B4-BE49-F238E27FC236}">
                <a16:creationId xmlns:a16="http://schemas.microsoft.com/office/drawing/2014/main" id="{D713A0D8-85D3-4C92-A792-1EED21E21CEC}"/>
              </a:ext>
            </a:extLst>
          </p:cNvPr>
          <p:cNvSpPr>
            <a:spLocks noGrp="1"/>
          </p:cNvSpPr>
          <p:nvPr>
            <p:ph type="pic" sz="quarter" idx="23"/>
          </p:nvPr>
        </p:nvSpPr>
        <p:spPr>
          <a:xfrm>
            <a:off x="3310128" y="914399"/>
            <a:ext cx="5198364" cy="5029200"/>
          </a:xfrm>
        </p:spPr>
        <p:txBody>
          <a:bodyPr/>
          <a:lstStyle/>
          <a:p>
            <a:endParaRPr lang="en-US" dirty="0"/>
          </a:p>
        </p:txBody>
      </p:sp>
    </p:spTree>
    <p:extLst>
      <p:ext uri="{BB962C8B-B14F-4D97-AF65-F5344CB8AC3E}">
        <p14:creationId xmlns:p14="http://schemas.microsoft.com/office/powerpoint/2010/main" val="4280061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EF590BC-48B3-424E-A966-F3834F896744}"/>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
        <p:nvSpPr>
          <p:cNvPr id="3" name="Picture Placeholder 2">
            <a:extLst>
              <a:ext uri="{FF2B5EF4-FFF2-40B4-BE49-F238E27FC236}">
                <a16:creationId xmlns:a16="http://schemas.microsoft.com/office/drawing/2014/main" id="{4757B7BE-5992-45D6-A717-64CF265914D9}"/>
              </a:ext>
            </a:extLst>
          </p:cNvPr>
          <p:cNvSpPr>
            <a:spLocks noGrp="1"/>
          </p:cNvSpPr>
          <p:nvPr>
            <p:ph type="pic" sz="quarter" idx="23"/>
          </p:nvPr>
        </p:nvSpPr>
        <p:spPr>
          <a:xfrm>
            <a:off x="3310128" y="914404"/>
            <a:ext cx="2523744" cy="2428875"/>
          </a:xfrm>
        </p:spPr>
        <p:txBody>
          <a:bodyPr/>
          <a:lstStyle/>
          <a:p>
            <a:endParaRPr lang="en-US" dirty="0"/>
          </a:p>
        </p:txBody>
      </p:sp>
      <p:sp>
        <p:nvSpPr>
          <p:cNvPr id="10" name="Picture Placeholder 2">
            <a:extLst>
              <a:ext uri="{FF2B5EF4-FFF2-40B4-BE49-F238E27FC236}">
                <a16:creationId xmlns:a16="http://schemas.microsoft.com/office/drawing/2014/main" id="{06C25227-CAE1-4B07-A365-2A0B7DE740B5}"/>
              </a:ext>
            </a:extLst>
          </p:cNvPr>
          <p:cNvSpPr>
            <a:spLocks noGrp="1"/>
          </p:cNvSpPr>
          <p:nvPr>
            <p:ph type="pic" sz="quarter" idx="24"/>
          </p:nvPr>
        </p:nvSpPr>
        <p:spPr>
          <a:xfrm>
            <a:off x="3310128" y="3514731"/>
            <a:ext cx="2523744" cy="2428875"/>
          </a:xfrm>
        </p:spPr>
        <p:txBody>
          <a:bodyPr/>
          <a:lstStyle/>
          <a:p>
            <a:endParaRPr lang="en-US" dirty="0"/>
          </a:p>
        </p:txBody>
      </p:sp>
      <p:sp>
        <p:nvSpPr>
          <p:cNvPr id="13" name="Picture Placeholder 2">
            <a:extLst>
              <a:ext uri="{FF2B5EF4-FFF2-40B4-BE49-F238E27FC236}">
                <a16:creationId xmlns:a16="http://schemas.microsoft.com/office/drawing/2014/main" id="{BC3BEF09-6FE7-4C7D-AEB6-049278C1E280}"/>
              </a:ext>
            </a:extLst>
          </p:cNvPr>
          <p:cNvSpPr>
            <a:spLocks noGrp="1"/>
          </p:cNvSpPr>
          <p:nvPr>
            <p:ph type="pic" sz="quarter" idx="25"/>
          </p:nvPr>
        </p:nvSpPr>
        <p:spPr>
          <a:xfrm>
            <a:off x="598474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DE358B05-8F4A-4DC6-97EE-C05FBA2FE817}"/>
              </a:ext>
            </a:extLst>
          </p:cNvPr>
          <p:cNvSpPr>
            <a:spLocks noGrp="1"/>
          </p:cNvSpPr>
          <p:nvPr>
            <p:ph type="pic" sz="quarter" idx="26"/>
          </p:nvPr>
        </p:nvSpPr>
        <p:spPr>
          <a:xfrm>
            <a:off x="5984748" y="3514731"/>
            <a:ext cx="2523744" cy="2428875"/>
          </a:xfrm>
        </p:spPr>
        <p:txBody>
          <a:bodyPr/>
          <a:lstStyle/>
          <a:p>
            <a:endParaRPr lang="en-US" dirty="0"/>
          </a:p>
        </p:txBody>
      </p:sp>
    </p:spTree>
    <p:extLst>
      <p:ext uri="{BB962C8B-B14F-4D97-AF65-F5344CB8AC3E}">
        <p14:creationId xmlns:p14="http://schemas.microsoft.com/office/powerpoint/2010/main" val="3521690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Stacked Conten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642366"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635510" y="908214"/>
            <a:ext cx="2535937" cy="2428875"/>
          </a:xfrm>
          <a:prstGeom prst="rect">
            <a:avLst/>
          </a:prstGeom>
        </p:spPr>
        <p:txBody>
          <a:bodyPr anchor="t"/>
          <a:lstStyle>
            <a:lvl1pPr algn="l">
              <a:defRPr/>
            </a:lvl1pPr>
          </a:lstStyle>
          <a:p>
            <a:r>
              <a:rPr lang="en-US" dirty="0"/>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331012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3310128" y="3514731"/>
            <a:ext cx="2523744" cy="2428875"/>
          </a:xfrm>
        </p:spPr>
        <p:txBody>
          <a:bodyPr/>
          <a:lstStyle/>
          <a:p>
            <a:endParaRPr lang="en-US" dirty="0"/>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5984748" y="914404"/>
            <a:ext cx="2523744" cy="2428875"/>
          </a:xfrm>
        </p:spPr>
        <p:txBody>
          <a:bodyPr/>
          <a:lstStyle/>
          <a:p>
            <a:endParaRPr lang="en-US" dirty="0"/>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5984748" y="3514731"/>
            <a:ext cx="2523744" cy="2428875"/>
          </a:xfrm>
        </p:spPr>
        <p:txBody>
          <a:bodyPr/>
          <a:lstStyle/>
          <a:p>
            <a:endParaRPr lang="en-US" dirty="0"/>
          </a:p>
        </p:txBody>
      </p:sp>
    </p:spTree>
    <p:extLst>
      <p:ext uri="{BB962C8B-B14F-4D97-AF65-F5344CB8AC3E}">
        <p14:creationId xmlns:p14="http://schemas.microsoft.com/office/powerpoint/2010/main" val="4043921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635510" y="908214"/>
            <a:ext cx="2535937" cy="2428875"/>
          </a:xfrm>
          <a:prstGeom prst="rect">
            <a:avLst/>
          </a:prstGeom>
        </p:spPr>
        <p:txBody>
          <a:bodyPr anchor="t">
            <a:normAutofit/>
          </a:bodyPr>
          <a:lstStyle>
            <a:lvl1pPr algn="l">
              <a:defRPr sz="3600"/>
            </a:lvl1pPr>
          </a:lstStyle>
          <a:p>
            <a:r>
              <a:rPr lang="en-US" dirty="0"/>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331012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3310128" y="3514731"/>
            <a:ext cx="2523744" cy="2428875"/>
          </a:xfrm>
        </p:spPr>
        <p:txBody>
          <a:bodyPr/>
          <a:lstStyle/>
          <a:p>
            <a:endParaRPr lang="en-US" dirty="0"/>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5984748" y="914404"/>
            <a:ext cx="2523744" cy="2428875"/>
          </a:xfrm>
        </p:spPr>
        <p:txBody>
          <a:bodyPr/>
          <a:lstStyle/>
          <a:p>
            <a:endParaRPr lang="en-US" dirty="0"/>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5984748" y="3514731"/>
            <a:ext cx="2523744" cy="2428875"/>
          </a:xfrm>
        </p:spPr>
        <p:txBody>
          <a:bodyPr/>
          <a:lstStyle/>
          <a:p>
            <a:endParaRPr lang="en-US" dirty="0"/>
          </a:p>
        </p:txBody>
      </p:sp>
      <p:sp>
        <p:nvSpPr>
          <p:cNvPr id="9" name="Picture Placeholder 2">
            <a:extLst>
              <a:ext uri="{FF2B5EF4-FFF2-40B4-BE49-F238E27FC236}">
                <a16:creationId xmlns:a16="http://schemas.microsoft.com/office/drawing/2014/main" id="{524F8709-F72F-49EA-B407-C95F183C2938}"/>
              </a:ext>
            </a:extLst>
          </p:cNvPr>
          <p:cNvSpPr>
            <a:spLocks noGrp="1"/>
          </p:cNvSpPr>
          <p:nvPr>
            <p:ph type="pic" sz="quarter" idx="27"/>
          </p:nvPr>
        </p:nvSpPr>
        <p:spPr>
          <a:xfrm>
            <a:off x="635508" y="3514730"/>
            <a:ext cx="2523744" cy="2428875"/>
          </a:xfrm>
        </p:spPr>
        <p:txBody>
          <a:bodyPr/>
          <a:lstStyle/>
          <a:p>
            <a:endParaRPr lang="en-US" dirty="0"/>
          </a:p>
        </p:txBody>
      </p:sp>
    </p:spTree>
    <p:extLst>
      <p:ext uri="{BB962C8B-B14F-4D97-AF65-F5344CB8AC3E}">
        <p14:creationId xmlns:p14="http://schemas.microsoft.com/office/powerpoint/2010/main" val="3826364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Stacked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844"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91322"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3" y="3514731"/>
            <a:ext cx="519822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1B348BD-02A1-4A57-B741-F97E6156545F}"/>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3335148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4"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p:cNvSpPr>
          <p:nvPr>
            <p:ph sz="quarter" idx="22"/>
          </p:nvPr>
        </p:nvSpPr>
        <p:spPr>
          <a:xfrm>
            <a:off x="5991322"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0C60512-C666-4DB3-B4D7-EABD5C1081E3}"/>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dirty="0"/>
              <a:t>Click to edit Master title style</a:t>
            </a:r>
          </a:p>
        </p:txBody>
      </p:sp>
      <p:sp>
        <p:nvSpPr>
          <p:cNvPr id="15" name="Picture Placeholder 8">
            <a:extLst>
              <a:ext uri="{FF2B5EF4-FFF2-40B4-BE49-F238E27FC236}">
                <a16:creationId xmlns:a16="http://schemas.microsoft.com/office/drawing/2014/main" id="{E1174059-3958-44C6-980A-7B376B9DD3EA}"/>
              </a:ext>
            </a:extLst>
          </p:cNvPr>
          <p:cNvSpPr>
            <a:spLocks noGrp="1"/>
          </p:cNvSpPr>
          <p:nvPr>
            <p:ph type="pic" sz="quarter" idx="13"/>
          </p:nvPr>
        </p:nvSpPr>
        <p:spPr>
          <a:xfrm>
            <a:off x="635508" y="908210"/>
            <a:ext cx="7872984" cy="2435064"/>
          </a:xfr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94339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74A4B1-8B4D-AD8C-A527-4D590BB6C443}"/>
              </a:ext>
            </a:extLst>
          </p:cNvPr>
          <p:cNvSpPr>
            <a:spLocks noGrp="1"/>
          </p:cNvSpPr>
          <p:nvPr>
            <p:ph type="pic" sz="quarter" idx="13"/>
          </p:nvPr>
        </p:nvSpPr>
        <p:spPr>
          <a:xfrm>
            <a:off x="848809" y="2764677"/>
            <a:ext cx="905256" cy="905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6" name="Picture Placeholder 25">
            <a:extLst>
              <a:ext uri="{FF2B5EF4-FFF2-40B4-BE49-F238E27FC236}">
                <a16:creationId xmlns:a16="http://schemas.microsoft.com/office/drawing/2014/main" id="{1810C904-F55B-7A7C-CFEE-F892A0E01DE9}"/>
              </a:ext>
            </a:extLst>
          </p:cNvPr>
          <p:cNvSpPr>
            <a:spLocks noGrp="1"/>
          </p:cNvSpPr>
          <p:nvPr>
            <p:ph type="pic" sz="quarter" idx="14"/>
          </p:nvPr>
        </p:nvSpPr>
        <p:spPr>
          <a:xfrm>
            <a:off x="2475319" y="2763293"/>
            <a:ext cx="905256" cy="9052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5" name="Picture Placeholder 24">
            <a:extLst>
              <a:ext uri="{FF2B5EF4-FFF2-40B4-BE49-F238E27FC236}">
                <a16:creationId xmlns:a16="http://schemas.microsoft.com/office/drawing/2014/main" id="{C77AEB22-020B-F6CE-3C50-669489A38A50}"/>
              </a:ext>
            </a:extLst>
          </p:cNvPr>
          <p:cNvSpPr>
            <a:spLocks noGrp="1"/>
          </p:cNvSpPr>
          <p:nvPr>
            <p:ph type="pic" sz="quarter" idx="15"/>
          </p:nvPr>
        </p:nvSpPr>
        <p:spPr>
          <a:xfrm>
            <a:off x="4119372" y="2810583"/>
            <a:ext cx="905256" cy="905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4" name="Picture Placeholder 23">
            <a:extLst>
              <a:ext uri="{FF2B5EF4-FFF2-40B4-BE49-F238E27FC236}">
                <a16:creationId xmlns:a16="http://schemas.microsoft.com/office/drawing/2014/main" id="{6979DC04-0C71-6F6E-AA4F-673445ADB60A}"/>
              </a:ext>
            </a:extLst>
          </p:cNvPr>
          <p:cNvSpPr>
            <a:spLocks noGrp="1"/>
          </p:cNvSpPr>
          <p:nvPr>
            <p:ph type="pic" sz="quarter" idx="16"/>
          </p:nvPr>
        </p:nvSpPr>
        <p:spPr>
          <a:xfrm>
            <a:off x="5726430" y="2763293"/>
            <a:ext cx="905256" cy="905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3" name="Picture Placeholder 22">
            <a:extLst>
              <a:ext uri="{FF2B5EF4-FFF2-40B4-BE49-F238E27FC236}">
                <a16:creationId xmlns:a16="http://schemas.microsoft.com/office/drawing/2014/main" id="{8650B4E8-3C98-7144-C340-C6D24AF00DB6}"/>
              </a:ext>
            </a:extLst>
          </p:cNvPr>
          <p:cNvSpPr>
            <a:spLocks noGrp="1"/>
          </p:cNvSpPr>
          <p:nvPr>
            <p:ph type="pic" sz="quarter" idx="17"/>
          </p:nvPr>
        </p:nvSpPr>
        <p:spPr>
          <a:xfrm>
            <a:off x="7375779" y="2744997"/>
            <a:ext cx="905256" cy="905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dirty="0">
                <a:solidFill>
                  <a:schemeClr val="lt1"/>
                </a:solidFill>
              </a:defRPr>
            </a:lvl1pPr>
          </a:lstStyle>
          <a:p>
            <a:pPr marL="0" lvl="0" algn="ctr"/>
            <a:r>
              <a:rPr lang="en-US"/>
              <a:t>Click icon to add picture</a:t>
            </a:r>
            <a:endParaRPr lang="en-US" dirty="0"/>
          </a:p>
        </p:txBody>
      </p:sp>
      <p:sp>
        <p:nvSpPr>
          <p:cNvPr id="47" name="Text Placeholder 39">
            <a:extLst>
              <a:ext uri="{FF2B5EF4-FFF2-40B4-BE49-F238E27FC236}">
                <a16:creationId xmlns:a16="http://schemas.microsoft.com/office/drawing/2014/main" id="{3E65F5D0-1347-F2CA-1AC1-6D1A53EC52C1}"/>
              </a:ext>
            </a:extLst>
          </p:cNvPr>
          <p:cNvSpPr>
            <a:spLocks noGrp="1"/>
          </p:cNvSpPr>
          <p:nvPr>
            <p:ph type="body" sz="quarter" idx="18"/>
          </p:nvPr>
        </p:nvSpPr>
        <p:spPr>
          <a:xfrm>
            <a:off x="797663"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8" name="Text Placeholder 39">
            <a:extLst>
              <a:ext uri="{FF2B5EF4-FFF2-40B4-BE49-F238E27FC236}">
                <a16:creationId xmlns:a16="http://schemas.microsoft.com/office/drawing/2014/main" id="{BE68704E-A8DC-AC90-F667-6FEE13C3E65C}"/>
              </a:ext>
            </a:extLst>
          </p:cNvPr>
          <p:cNvSpPr>
            <a:spLocks noGrp="1"/>
          </p:cNvSpPr>
          <p:nvPr>
            <p:ph type="body" sz="quarter" idx="21"/>
          </p:nvPr>
        </p:nvSpPr>
        <p:spPr>
          <a:xfrm>
            <a:off x="795730"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9" name="Text Placeholder 39">
            <a:extLst>
              <a:ext uri="{FF2B5EF4-FFF2-40B4-BE49-F238E27FC236}">
                <a16:creationId xmlns:a16="http://schemas.microsoft.com/office/drawing/2014/main" id="{3F5AC1ED-89A8-B725-6256-728470F9EAE7}"/>
              </a:ext>
            </a:extLst>
          </p:cNvPr>
          <p:cNvSpPr>
            <a:spLocks noGrp="1"/>
          </p:cNvSpPr>
          <p:nvPr>
            <p:ph type="body" sz="quarter" idx="22"/>
          </p:nvPr>
        </p:nvSpPr>
        <p:spPr>
          <a:xfrm>
            <a:off x="241401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0" name="Text Placeholder 39">
            <a:extLst>
              <a:ext uri="{FF2B5EF4-FFF2-40B4-BE49-F238E27FC236}">
                <a16:creationId xmlns:a16="http://schemas.microsoft.com/office/drawing/2014/main" id="{F3CCCAA1-05AF-631C-A3C9-6624A1EC81DE}"/>
              </a:ext>
            </a:extLst>
          </p:cNvPr>
          <p:cNvSpPr>
            <a:spLocks noGrp="1"/>
          </p:cNvSpPr>
          <p:nvPr>
            <p:ph type="body" sz="quarter" idx="23"/>
          </p:nvPr>
        </p:nvSpPr>
        <p:spPr>
          <a:xfrm>
            <a:off x="241401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1" name="Text Placeholder 39">
            <a:extLst>
              <a:ext uri="{FF2B5EF4-FFF2-40B4-BE49-F238E27FC236}">
                <a16:creationId xmlns:a16="http://schemas.microsoft.com/office/drawing/2014/main" id="{0863D880-3EE8-64D4-08CB-DB860ED6AABC}"/>
              </a:ext>
            </a:extLst>
          </p:cNvPr>
          <p:cNvSpPr>
            <a:spLocks noGrp="1"/>
          </p:cNvSpPr>
          <p:nvPr>
            <p:ph type="body" sz="quarter" idx="24"/>
          </p:nvPr>
        </p:nvSpPr>
        <p:spPr>
          <a:xfrm>
            <a:off x="405307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2" name="Text Placeholder 39">
            <a:extLst>
              <a:ext uri="{FF2B5EF4-FFF2-40B4-BE49-F238E27FC236}">
                <a16:creationId xmlns:a16="http://schemas.microsoft.com/office/drawing/2014/main" id="{8C74E023-D18E-6039-1DE0-9A2BB63F429C}"/>
              </a:ext>
            </a:extLst>
          </p:cNvPr>
          <p:cNvSpPr>
            <a:spLocks noGrp="1"/>
          </p:cNvSpPr>
          <p:nvPr>
            <p:ph type="body" sz="quarter" idx="25"/>
          </p:nvPr>
        </p:nvSpPr>
        <p:spPr>
          <a:xfrm>
            <a:off x="405307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3" name="Text Placeholder 39">
            <a:extLst>
              <a:ext uri="{FF2B5EF4-FFF2-40B4-BE49-F238E27FC236}">
                <a16:creationId xmlns:a16="http://schemas.microsoft.com/office/drawing/2014/main" id="{7299E6A2-D3C9-DE9A-B1C7-F97C864DDFDC}"/>
              </a:ext>
            </a:extLst>
          </p:cNvPr>
          <p:cNvSpPr>
            <a:spLocks noGrp="1"/>
          </p:cNvSpPr>
          <p:nvPr>
            <p:ph type="body" sz="quarter" idx="26"/>
          </p:nvPr>
        </p:nvSpPr>
        <p:spPr>
          <a:xfrm>
            <a:off x="566470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4" name="Text Placeholder 39">
            <a:extLst>
              <a:ext uri="{FF2B5EF4-FFF2-40B4-BE49-F238E27FC236}">
                <a16:creationId xmlns:a16="http://schemas.microsoft.com/office/drawing/2014/main" id="{AD547EE1-5C3B-2287-B9E3-9F0376DF306D}"/>
              </a:ext>
            </a:extLst>
          </p:cNvPr>
          <p:cNvSpPr>
            <a:spLocks noGrp="1"/>
          </p:cNvSpPr>
          <p:nvPr>
            <p:ph type="body" sz="quarter" idx="27"/>
          </p:nvPr>
        </p:nvSpPr>
        <p:spPr>
          <a:xfrm>
            <a:off x="566470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4B62DCAF-9B73-498E-0829-9496E739183A}"/>
              </a:ext>
            </a:extLst>
          </p:cNvPr>
          <p:cNvSpPr>
            <a:spLocks noGrp="1"/>
          </p:cNvSpPr>
          <p:nvPr>
            <p:ph type="body" sz="quarter" idx="28"/>
          </p:nvPr>
        </p:nvSpPr>
        <p:spPr>
          <a:xfrm>
            <a:off x="731748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6" name="Text Placeholder 39">
            <a:extLst>
              <a:ext uri="{FF2B5EF4-FFF2-40B4-BE49-F238E27FC236}">
                <a16:creationId xmlns:a16="http://schemas.microsoft.com/office/drawing/2014/main" id="{B6877860-2940-382D-E00F-3B733A253F8F}"/>
              </a:ext>
            </a:extLst>
          </p:cNvPr>
          <p:cNvSpPr>
            <a:spLocks noGrp="1"/>
          </p:cNvSpPr>
          <p:nvPr>
            <p:ph type="body" sz="quarter" idx="29"/>
          </p:nvPr>
        </p:nvSpPr>
        <p:spPr>
          <a:xfrm>
            <a:off x="731748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cxnSp>
        <p:nvCxnSpPr>
          <p:cNvPr id="58" name="Straight Connector 57">
            <a:extLst>
              <a:ext uri="{FF2B5EF4-FFF2-40B4-BE49-F238E27FC236}">
                <a16:creationId xmlns:a16="http://schemas.microsoft.com/office/drawing/2014/main" id="{8A238256-237D-24D6-5A38-E198DB1EB604}"/>
              </a:ext>
            </a:extLst>
          </p:cNvPr>
          <p:cNvCxnSpPr>
            <a:cxnSpLocks/>
          </p:cNvCxnSpPr>
          <p:nvPr userDrawn="1"/>
        </p:nvCxnSpPr>
        <p:spPr>
          <a:xfrm flipV="1">
            <a:off x="780957" y="2393357"/>
            <a:ext cx="534430" cy="129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92CDD-5053-BFA6-FEE3-50FFA7D6EE81}"/>
              </a:ext>
            </a:extLst>
          </p:cNvPr>
          <p:cNvCxnSpPr>
            <a:cxnSpLocks/>
          </p:cNvCxnSpPr>
          <p:nvPr userDrawn="1"/>
        </p:nvCxnSpPr>
        <p:spPr>
          <a:xfrm>
            <a:off x="1315387" y="2393352"/>
            <a:ext cx="162783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28C8B-11F4-0BED-1FE8-E10E4DD3030A}"/>
              </a:ext>
            </a:extLst>
          </p:cNvPr>
          <p:cNvCxnSpPr>
            <a:cxnSpLocks/>
          </p:cNvCxnSpPr>
          <p:nvPr userDrawn="1"/>
        </p:nvCxnSpPr>
        <p:spPr>
          <a:xfrm>
            <a:off x="2943227" y="2391883"/>
            <a:ext cx="16287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058929-9E17-5F0C-C475-EBB62C0D1468}"/>
              </a:ext>
            </a:extLst>
          </p:cNvPr>
          <p:cNvCxnSpPr>
            <a:cxnSpLocks/>
          </p:cNvCxnSpPr>
          <p:nvPr userDrawn="1"/>
        </p:nvCxnSpPr>
        <p:spPr>
          <a:xfrm>
            <a:off x="4572001" y="2391883"/>
            <a:ext cx="1621136" cy="1440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667C6C-7D88-4368-2395-8414D68B5C3B}"/>
              </a:ext>
            </a:extLst>
          </p:cNvPr>
          <p:cNvCxnSpPr>
            <a:cxnSpLocks/>
          </p:cNvCxnSpPr>
          <p:nvPr userDrawn="1"/>
        </p:nvCxnSpPr>
        <p:spPr>
          <a:xfrm>
            <a:off x="6193137" y="2402544"/>
            <a:ext cx="16418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354D76-073A-C99D-A74A-389343736C7D}"/>
              </a:ext>
            </a:extLst>
          </p:cNvPr>
          <p:cNvCxnSpPr>
            <a:cxnSpLocks/>
          </p:cNvCxnSpPr>
          <p:nvPr userDrawn="1"/>
        </p:nvCxnSpPr>
        <p:spPr>
          <a:xfrm>
            <a:off x="7835034" y="2398796"/>
            <a:ext cx="50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F16DF89E-D658-4FD6-396D-5BDB8D50DCF1}"/>
              </a:ext>
            </a:extLst>
          </p:cNvPr>
          <p:cNvSpPr>
            <a:spLocks noGrp="1"/>
          </p:cNvSpPr>
          <p:nvPr>
            <p:ph type="body" sz="quarter" idx="30" hasCustomPrompt="1"/>
          </p:nvPr>
        </p:nvSpPr>
        <p:spPr>
          <a:xfrm>
            <a:off x="1222913" y="228782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6"/>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8" name="Text Placeholder 87">
            <a:extLst>
              <a:ext uri="{FF2B5EF4-FFF2-40B4-BE49-F238E27FC236}">
                <a16:creationId xmlns:a16="http://schemas.microsoft.com/office/drawing/2014/main" id="{B15E5DF8-5D98-0B9D-2EA1-44D9BB4CDAD7}"/>
              </a:ext>
            </a:extLst>
          </p:cNvPr>
          <p:cNvSpPr>
            <a:spLocks noGrp="1"/>
          </p:cNvSpPr>
          <p:nvPr>
            <p:ph type="body" sz="quarter" idx="31" hasCustomPrompt="1"/>
          </p:nvPr>
        </p:nvSpPr>
        <p:spPr>
          <a:xfrm>
            <a:off x="2853872" y="229286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5"/>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7" name="Text Placeholder 86">
            <a:extLst>
              <a:ext uri="{FF2B5EF4-FFF2-40B4-BE49-F238E27FC236}">
                <a16:creationId xmlns:a16="http://schemas.microsoft.com/office/drawing/2014/main" id="{143A506F-C19F-441F-4497-D86E9AB332F1}"/>
              </a:ext>
            </a:extLst>
          </p:cNvPr>
          <p:cNvSpPr>
            <a:spLocks noGrp="1"/>
          </p:cNvSpPr>
          <p:nvPr>
            <p:ph type="body" sz="quarter" idx="32" hasCustomPrompt="1"/>
          </p:nvPr>
        </p:nvSpPr>
        <p:spPr>
          <a:xfrm>
            <a:off x="4488011" y="2288841"/>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4"/>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6" name="Text Placeholder 85">
            <a:extLst>
              <a:ext uri="{FF2B5EF4-FFF2-40B4-BE49-F238E27FC236}">
                <a16:creationId xmlns:a16="http://schemas.microsoft.com/office/drawing/2014/main" id="{44F32027-9269-C3DC-33AC-A69C99A8A0C3}"/>
              </a:ext>
            </a:extLst>
          </p:cNvPr>
          <p:cNvSpPr>
            <a:spLocks noGrp="1"/>
          </p:cNvSpPr>
          <p:nvPr>
            <p:ph type="body" sz="quarter" idx="33" hasCustomPrompt="1"/>
          </p:nvPr>
        </p:nvSpPr>
        <p:spPr>
          <a:xfrm>
            <a:off x="6095767" y="2297879"/>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2"/>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5" name="Text Placeholder 84">
            <a:extLst>
              <a:ext uri="{FF2B5EF4-FFF2-40B4-BE49-F238E27FC236}">
                <a16:creationId xmlns:a16="http://schemas.microsoft.com/office/drawing/2014/main" id="{F3D9D69A-000C-EF97-2383-3A915A07BB24}"/>
              </a:ext>
            </a:extLst>
          </p:cNvPr>
          <p:cNvSpPr>
            <a:spLocks noGrp="1"/>
          </p:cNvSpPr>
          <p:nvPr>
            <p:ph type="body" sz="quarter" idx="34" hasCustomPrompt="1"/>
          </p:nvPr>
        </p:nvSpPr>
        <p:spPr>
          <a:xfrm>
            <a:off x="7756511" y="2290384"/>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1"/>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31" name="Title 1">
            <a:extLst>
              <a:ext uri="{FF2B5EF4-FFF2-40B4-BE49-F238E27FC236}">
                <a16:creationId xmlns:a16="http://schemas.microsoft.com/office/drawing/2014/main" id="{CE1BE77E-9301-43D2-B133-3F75438164D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734063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EB68C9D-2145-4CC0-9F00-198AA56E3882}"/>
              </a:ext>
            </a:extLst>
          </p:cNvPr>
          <p:cNvSpPr>
            <a:spLocks noGrp="1"/>
          </p:cNvSpPr>
          <p:nvPr>
            <p:ph type="pic" sz="quarter" idx="13"/>
          </p:nvPr>
        </p:nvSpPr>
        <p:spPr>
          <a:xfrm>
            <a:off x="731317"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6" name="Picture Placeholder 35">
            <a:extLst>
              <a:ext uri="{FF2B5EF4-FFF2-40B4-BE49-F238E27FC236}">
                <a16:creationId xmlns:a16="http://schemas.microsoft.com/office/drawing/2014/main" id="{974C254A-D1C1-7C23-7A97-D08B5EF74FC5}"/>
              </a:ext>
            </a:extLst>
          </p:cNvPr>
          <p:cNvSpPr>
            <a:spLocks noGrp="1"/>
          </p:cNvSpPr>
          <p:nvPr>
            <p:ph type="pic" sz="quarter" idx="14"/>
          </p:nvPr>
        </p:nvSpPr>
        <p:spPr>
          <a:xfrm>
            <a:off x="2793650"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7" name="Picture Placeholder 36">
            <a:extLst>
              <a:ext uri="{FF2B5EF4-FFF2-40B4-BE49-F238E27FC236}">
                <a16:creationId xmlns:a16="http://schemas.microsoft.com/office/drawing/2014/main" id="{FD22F399-84EB-DA43-D72E-972541FA68AC}"/>
              </a:ext>
            </a:extLst>
          </p:cNvPr>
          <p:cNvSpPr>
            <a:spLocks noGrp="1"/>
          </p:cNvSpPr>
          <p:nvPr>
            <p:ph type="pic" sz="quarter" idx="15"/>
          </p:nvPr>
        </p:nvSpPr>
        <p:spPr>
          <a:xfrm>
            <a:off x="4903763"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293D7505-3D5F-5EC7-DA15-D6C2DF6E286A}"/>
              </a:ext>
            </a:extLst>
          </p:cNvPr>
          <p:cNvSpPr>
            <a:spLocks noGrp="1"/>
          </p:cNvSpPr>
          <p:nvPr>
            <p:ph type="pic" sz="quarter" idx="16"/>
          </p:nvPr>
        </p:nvSpPr>
        <p:spPr>
          <a:xfrm>
            <a:off x="7006367"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5218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25886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4698023"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6800627"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5218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25886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4698023"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6800627"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17" name="Title 1">
            <a:extLst>
              <a:ext uri="{FF2B5EF4-FFF2-40B4-BE49-F238E27FC236}">
                <a16:creationId xmlns:a16="http://schemas.microsoft.com/office/drawing/2014/main" id="{0B6C07B7-1A77-4DA1-AC2E-8D69016DDC3A}"/>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37109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endParaRPr lang="en-US" dirty="0"/>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dirty="0"/>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dirty="0">
                <a:solidFill>
                  <a:schemeClr val="bg1"/>
                </a:solidFill>
              </a:rPr>
              <a:t>“</a:t>
            </a:r>
          </a:p>
        </p:txBody>
      </p:sp>
    </p:spTree>
    <p:extLst>
      <p:ext uri="{BB962C8B-B14F-4D97-AF65-F5344CB8AC3E}">
        <p14:creationId xmlns:p14="http://schemas.microsoft.com/office/powerpoint/2010/main" val="366837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3" y="0"/>
            <a:ext cx="9143999" cy="6858000"/>
          </a:xfrm>
        </p:spPr>
        <p:txBody>
          <a:bodyPr anchor="ctr"/>
          <a:lstStyle>
            <a:lvl1pPr marL="0" indent="0" algn="ctr">
              <a:buNone/>
              <a:defRPr/>
            </a:lvl1pPr>
          </a:lstStyle>
          <a:p>
            <a:endParaRPr lang="en-US" dirty="0"/>
          </a:p>
        </p:txBody>
      </p:sp>
      <p:sp>
        <p:nvSpPr>
          <p:cNvPr id="5" name="Footer Placeholder 4">
            <a:extLst>
              <a:ext uri="{FF2B5EF4-FFF2-40B4-BE49-F238E27FC236}">
                <a16:creationId xmlns:a16="http://schemas.microsoft.com/office/drawing/2014/main" id="{A3C4F66C-FB46-45B9-8206-4DE86B99AA9E}"/>
              </a:ext>
            </a:extLst>
          </p:cNvPr>
          <p:cNvSpPr>
            <a:spLocks noGrp="1"/>
          </p:cNvSpPr>
          <p:nvPr>
            <p:ph type="ftr" sz="quarter" idx="15"/>
          </p:nvPr>
        </p:nvSpPr>
        <p:spPr/>
        <p:txBody>
          <a:bodyPr/>
          <a:lstStyle>
            <a:lvl1pPr>
              <a:defRPr>
                <a:solidFill>
                  <a:schemeClr val="bg1"/>
                </a:solidFill>
              </a:defRPr>
            </a:lvl1pPr>
          </a:lstStyle>
          <a:p>
            <a:r>
              <a:rPr lang="en-US" dirty="0"/>
              <a:t>Georgia Department of Community Affairs</a:t>
            </a:r>
          </a:p>
        </p:txBody>
      </p:sp>
      <p:sp>
        <p:nvSpPr>
          <p:cNvPr id="7" name="Slide Number Placeholder 6">
            <a:extLst>
              <a:ext uri="{FF2B5EF4-FFF2-40B4-BE49-F238E27FC236}">
                <a16:creationId xmlns:a16="http://schemas.microsoft.com/office/drawing/2014/main" id="{D08C8336-9E94-4380-96D7-2388EC76DA77}"/>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89672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0"/>
            <a:ext cx="4526280" cy="6858000"/>
          </a:xfrm>
        </p:spPr>
        <p:txBody>
          <a:bodyPr anchor="ctr"/>
          <a:lstStyle>
            <a:lvl1pPr marL="0" indent="0" algn="ctr">
              <a:buNone/>
              <a:defRPr/>
            </a:lvl1pPr>
          </a:lstStyle>
          <a:p>
            <a:endParaRPr lang="en-US" dirty="0"/>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0"/>
            <a:ext cx="4526280" cy="6858000"/>
          </a:xfrm>
        </p:spPr>
        <p:txBody>
          <a:bodyPr anchor="ctr"/>
          <a:lstStyle>
            <a:lvl1pPr marL="0" indent="0" algn="ctr">
              <a:buNone/>
              <a:defRPr/>
            </a:lvl1pPr>
          </a:lstStyle>
          <a:p>
            <a:endParaRPr lang="en-US" dirty="0"/>
          </a:p>
        </p:txBody>
      </p:sp>
      <p:sp>
        <p:nvSpPr>
          <p:cNvPr id="2" name="Footer Placeholder 1">
            <a:extLst>
              <a:ext uri="{FF2B5EF4-FFF2-40B4-BE49-F238E27FC236}">
                <a16:creationId xmlns:a16="http://schemas.microsoft.com/office/drawing/2014/main" id="{A7F84428-91D2-49CF-B4BF-80CD750CBB7E}"/>
              </a:ext>
            </a:extLst>
          </p:cNvPr>
          <p:cNvSpPr>
            <a:spLocks noGrp="1"/>
          </p:cNvSpPr>
          <p:nvPr>
            <p:ph type="ftr" sz="quarter" idx="15"/>
          </p:nvPr>
        </p:nvSpPr>
        <p:spPr/>
        <p:txBody>
          <a:bodyPr/>
          <a:lstStyle>
            <a:lvl1pPr>
              <a:defRPr>
                <a:solidFill>
                  <a:schemeClr val="bg1"/>
                </a:solidFill>
              </a:defRPr>
            </a:lvl1pPr>
          </a:lstStyle>
          <a:p>
            <a:r>
              <a:rPr lang="en-US" dirty="0"/>
              <a:t>Georgia Department of Community Affairs</a:t>
            </a:r>
          </a:p>
        </p:txBody>
      </p:sp>
      <p:sp>
        <p:nvSpPr>
          <p:cNvPr id="3" name="Slide Number Placeholder 2">
            <a:extLst>
              <a:ext uri="{FF2B5EF4-FFF2-40B4-BE49-F238E27FC236}">
                <a16:creationId xmlns:a16="http://schemas.microsoft.com/office/drawing/2014/main" id="{E765BC11-E44D-4B53-A090-017C11571C21}"/>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84943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1"/>
            <a:ext cx="4526280" cy="3355848"/>
          </a:xfrm>
        </p:spPr>
        <p:txBody>
          <a:bodyPr anchor="ctr"/>
          <a:lstStyle>
            <a:lvl1pPr marL="0" indent="0" algn="ctr">
              <a:buNone/>
              <a:defRPr/>
            </a:lvl1pPr>
          </a:lstStyle>
          <a:p>
            <a:endParaRPr lang="en-US" dirty="0"/>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1"/>
            <a:ext cx="4526280" cy="3355848"/>
          </a:xfrm>
        </p:spPr>
        <p:txBody>
          <a:bodyPr anchor="ctr"/>
          <a:lstStyle>
            <a:lvl1pPr marL="0" indent="0" algn="ctr">
              <a:buNone/>
              <a:defRPr/>
            </a:lvl1pPr>
          </a:lstStyle>
          <a:p>
            <a:endParaRPr lang="en-US" dirty="0"/>
          </a:p>
        </p:txBody>
      </p:sp>
      <p:sp>
        <p:nvSpPr>
          <p:cNvPr id="7" name="Picture Placeholder 8">
            <a:extLst>
              <a:ext uri="{FF2B5EF4-FFF2-40B4-BE49-F238E27FC236}">
                <a16:creationId xmlns:a16="http://schemas.microsoft.com/office/drawing/2014/main" id="{C2AE5AE4-EAC1-4FAD-8ACB-EDC50CFCD4D4}"/>
              </a:ext>
            </a:extLst>
          </p:cNvPr>
          <p:cNvSpPr>
            <a:spLocks noGrp="1"/>
          </p:cNvSpPr>
          <p:nvPr>
            <p:ph type="pic" sz="quarter" idx="15"/>
          </p:nvPr>
        </p:nvSpPr>
        <p:spPr>
          <a:xfrm>
            <a:off x="4617720" y="3502152"/>
            <a:ext cx="4526280" cy="3355848"/>
          </a:xfrm>
        </p:spPr>
        <p:txBody>
          <a:bodyPr anchor="ctr"/>
          <a:lstStyle>
            <a:lvl1pPr marL="0" indent="0" algn="ctr">
              <a:buNone/>
              <a:defRPr/>
            </a:lvl1pPr>
          </a:lstStyle>
          <a:p>
            <a:endParaRPr lang="en-US" dirty="0"/>
          </a:p>
        </p:txBody>
      </p:sp>
      <p:sp>
        <p:nvSpPr>
          <p:cNvPr id="8" name="Picture Placeholder 8">
            <a:extLst>
              <a:ext uri="{FF2B5EF4-FFF2-40B4-BE49-F238E27FC236}">
                <a16:creationId xmlns:a16="http://schemas.microsoft.com/office/drawing/2014/main" id="{431124D4-E78E-489D-A6CB-3E98B9D7C8C9}"/>
              </a:ext>
            </a:extLst>
          </p:cNvPr>
          <p:cNvSpPr>
            <a:spLocks noGrp="1"/>
          </p:cNvSpPr>
          <p:nvPr>
            <p:ph type="pic" sz="quarter" idx="16"/>
          </p:nvPr>
        </p:nvSpPr>
        <p:spPr>
          <a:xfrm>
            <a:off x="1" y="3502152"/>
            <a:ext cx="4526280" cy="3355848"/>
          </a:xfrm>
        </p:spPr>
        <p:txBody>
          <a:bodyPr anchor="ctr"/>
          <a:lstStyle>
            <a:lvl1pPr marL="0" indent="0" algn="ctr">
              <a:buNone/>
              <a:defRPr/>
            </a:lvl1pPr>
          </a:lstStyle>
          <a:p>
            <a:endParaRPr lang="en-US" dirty="0"/>
          </a:p>
        </p:txBody>
      </p:sp>
      <p:sp>
        <p:nvSpPr>
          <p:cNvPr id="2" name="Footer Placeholder 1">
            <a:extLst>
              <a:ext uri="{FF2B5EF4-FFF2-40B4-BE49-F238E27FC236}">
                <a16:creationId xmlns:a16="http://schemas.microsoft.com/office/drawing/2014/main" id="{220BD415-C1DB-44A5-B49B-6FD2363534EB}"/>
              </a:ext>
            </a:extLst>
          </p:cNvPr>
          <p:cNvSpPr>
            <a:spLocks noGrp="1"/>
          </p:cNvSpPr>
          <p:nvPr>
            <p:ph type="ftr" sz="quarter" idx="17"/>
          </p:nvPr>
        </p:nvSpPr>
        <p:spPr/>
        <p:txBody>
          <a:bodyPr/>
          <a:lstStyle>
            <a:lvl1pPr>
              <a:defRPr>
                <a:solidFill>
                  <a:schemeClr val="bg1"/>
                </a:solidFill>
              </a:defRPr>
            </a:lvl1pPr>
          </a:lstStyle>
          <a:p>
            <a:r>
              <a:rPr lang="en-US" dirty="0"/>
              <a:t>Georgia Department of Community Affairs</a:t>
            </a:r>
          </a:p>
        </p:txBody>
      </p:sp>
      <p:sp>
        <p:nvSpPr>
          <p:cNvPr id="3" name="Slide Number Placeholder 2">
            <a:extLst>
              <a:ext uri="{FF2B5EF4-FFF2-40B4-BE49-F238E27FC236}">
                <a16:creationId xmlns:a16="http://schemas.microsoft.com/office/drawing/2014/main" id="{3B2FFEC9-D3C8-420C-818D-1549E53CA035}"/>
              </a:ext>
            </a:extLst>
          </p:cNvPr>
          <p:cNvSpPr>
            <a:spLocks noGrp="1"/>
          </p:cNvSpPr>
          <p:nvPr>
            <p:ph type="sldNum" sz="quarter" idx="18"/>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156534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wo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D35BC66-8B10-4093-9779-5C79A7910D63}"/>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endParaRPr lang="en-US" dirty="0"/>
          </a:p>
        </p:txBody>
      </p:sp>
      <p:sp>
        <p:nvSpPr>
          <p:cNvPr id="11" name="Slide Number Placeholder 10">
            <a:extLst>
              <a:ext uri="{FF2B5EF4-FFF2-40B4-BE49-F238E27FC236}">
                <a16:creationId xmlns:a16="http://schemas.microsoft.com/office/drawing/2014/main" id="{E3470219-9A4B-4B0C-92DE-7B4C6B7736E8}"/>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3" name="Title 1">
            <a:extLst>
              <a:ext uri="{FF2B5EF4-FFF2-40B4-BE49-F238E27FC236}">
                <a16:creationId xmlns:a16="http://schemas.microsoft.com/office/drawing/2014/main" id="{2B387EAB-07EE-4092-BBBD-F3E2585DDCE1}"/>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9538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hree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717B384-2A6E-4D45-9B02-D74040A3EB07}"/>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endParaRPr lang="en-US" dirty="0"/>
          </a:p>
        </p:txBody>
      </p:sp>
      <p:sp>
        <p:nvSpPr>
          <p:cNvPr id="12" name="Slide Number Placeholder 11">
            <a:extLst>
              <a:ext uri="{FF2B5EF4-FFF2-40B4-BE49-F238E27FC236}">
                <a16:creationId xmlns:a16="http://schemas.microsoft.com/office/drawing/2014/main" id="{D7056475-7420-4D27-B542-CF28BA493A0E}"/>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3" name="Title 1">
            <a:extLst>
              <a:ext uri="{FF2B5EF4-FFF2-40B4-BE49-F238E27FC236}">
                <a16:creationId xmlns:a16="http://schemas.microsoft.com/office/drawing/2014/main" id="{895FBAD9-43F1-4D18-B356-13961348AB40}"/>
              </a:ext>
            </a:extLst>
          </p:cNvPr>
          <p:cNvSpPr>
            <a:spLocks noGrp="1"/>
          </p:cNvSpPr>
          <p:nvPr>
            <p:ph type="title"/>
          </p:nvPr>
        </p:nvSpPr>
        <p:spPr>
          <a:xfrm>
            <a:off x="452914" y="3191827"/>
            <a:ext cx="2468880" cy="2757964"/>
          </a:xfrm>
        </p:spPr>
        <p:txBody>
          <a:bodyPr anchor="t">
            <a:normAutofit/>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8590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2.sv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1.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BC9BD-3806-4E16-A033-BEFF03F4997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DF6EF7-3E42-4B71-91DF-101AD36185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A44353A-A281-43AA-9C67-B482E6F0B8DE}"/>
              </a:ext>
            </a:extLst>
          </p:cNvPr>
          <p:cNvSpPr>
            <a:spLocks noGrp="1"/>
          </p:cNvSpPr>
          <p:nvPr>
            <p:ph type="ftr" sz="quarter" idx="3"/>
          </p:nvPr>
        </p:nvSpPr>
        <p:spPr>
          <a:xfrm>
            <a:off x="459783" y="6107751"/>
            <a:ext cx="3086100" cy="365125"/>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dirty="0"/>
              <a:t>Georgia Department of Community </a:t>
            </a:r>
            <a:r>
              <a:rPr lang="en-US" dirty="0">
                <a:solidFill>
                  <a:srgbClr val="898989"/>
                </a:solidFill>
              </a:rPr>
              <a:t>Affairs</a:t>
            </a:r>
          </a:p>
        </p:txBody>
      </p:sp>
      <p:sp>
        <p:nvSpPr>
          <p:cNvPr id="8" name="Slide Number Placeholder 5">
            <a:extLst>
              <a:ext uri="{FF2B5EF4-FFF2-40B4-BE49-F238E27FC236}">
                <a16:creationId xmlns:a16="http://schemas.microsoft.com/office/drawing/2014/main" id="{767F7F0A-A3E2-4A86-9EB6-120D8E330621}"/>
              </a:ext>
            </a:extLst>
          </p:cNvPr>
          <p:cNvSpPr>
            <a:spLocks noGrp="1"/>
          </p:cNvSpPr>
          <p:nvPr>
            <p:ph type="sldNum" sz="quarter" idx="4"/>
          </p:nvPr>
        </p:nvSpPr>
        <p:spPr>
          <a:xfrm>
            <a:off x="8286750" y="5949796"/>
            <a:ext cx="457200" cy="681037"/>
          </a:xfrm>
          <a:prstGeom prst="rect">
            <a:avLst/>
          </a:prstGeom>
        </p:spPr>
        <p:txBody>
          <a:bodyPr vert="horz" lIns="91440" tIns="45720" rIns="91440" bIns="45720" rtlCol="0" anchor="ctr"/>
          <a:lstStyle>
            <a:lvl1pPr algn="ctr">
              <a:defRPr sz="750">
                <a:solidFill>
                  <a:schemeClr val="tx1">
                    <a:tint val="75000"/>
                  </a:schemeClr>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1427618905"/>
      </p:ext>
    </p:extLst>
  </p:cSld>
  <p:clrMap bg1="lt1" tx1="dk1" bg2="lt2" tx2="dk2" accent1="accent1" accent2="accent2" accent3="accent3" accent4="accent4" accent5="accent5" accent6="accent6" hlink="hlink" folHlink="folHlink"/>
  <p:sldLayoutIdLst>
    <p:sldLayoutId id="2147483781" r:id="rId1"/>
    <p:sldLayoutId id="2147483798" r:id="rId2"/>
    <p:sldLayoutId id="2147483660" r:id="rId3"/>
    <p:sldLayoutId id="2147483779" r:id="rId4"/>
    <p:sldLayoutId id="2147483768" r:id="rId5"/>
    <p:sldLayoutId id="2147483770" r:id="rId6"/>
    <p:sldLayoutId id="2147483769" r:id="rId7"/>
    <p:sldLayoutId id="2147483747" r:id="rId8"/>
    <p:sldLayoutId id="2147483751" r:id="rId9"/>
    <p:sldLayoutId id="2147483670" r:id="rId10"/>
    <p:sldLayoutId id="2147483762" r:id="rId11"/>
    <p:sldLayoutId id="2147483745" r:id="rId12"/>
    <p:sldLayoutId id="2147483746" r:id="rId13"/>
    <p:sldLayoutId id="2147483708" r:id="rId14"/>
    <p:sldLayoutId id="2147483761" r:id="rId15"/>
    <p:sldLayoutId id="2147483774" r:id="rId16"/>
    <p:sldLayoutId id="2147483732" r:id="rId17"/>
  </p:sldLayoutIdLst>
  <p:hf hdr="0" dt="0"/>
  <p:txStyles>
    <p:titleStyle>
      <a:lvl1pPr algn="l" defTabSz="685783"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Clr>
          <a:schemeClr val="accent1"/>
        </a:buClr>
        <a:buFont typeface="Arial" panose="020B0604020202020204" pitchFamily="34" charset="0"/>
        <a:buChar char="•"/>
        <a:defRPr sz="15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accent1"/>
        </a:buClr>
        <a:buFont typeface="Arial" panose="020B0604020202020204" pitchFamily="34" charset="0"/>
        <a:buChar char="•"/>
        <a:defRPr sz="9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79F788-FB1F-41CF-958A-2BBD4A690D6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550190"/>
            <a:ext cx="7886700" cy="11404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4D89082D-1B13-4B68-898C-FF602334F68C}"/>
              </a:ext>
            </a:extLst>
          </p:cNvPr>
          <p:cNvSpPr txBox="1">
            <a:spLocks/>
          </p:cNvSpPr>
          <p:nvPr userDrawn="1"/>
        </p:nvSpPr>
        <p:spPr>
          <a:xfrm>
            <a:off x="467533" y="6107751"/>
            <a:ext cx="3086100" cy="365125"/>
          </a:xfrm>
          <a:prstGeom prst="rect">
            <a:avLst/>
          </a:prstGeom>
        </p:spPr>
        <p:txBody>
          <a:bodyPr vert="horz" lIns="91440" tIns="45720" rIns="91440" bIns="45720" rtlCol="0" anchor="ctr"/>
          <a:lstStyle>
            <a:defPPr>
              <a:defRPr lang="en-US"/>
            </a:defPPr>
            <a:lvl1pPr marL="0" algn="l"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Georgia Department of Community Affairs</a:t>
            </a:r>
          </a:p>
        </p:txBody>
      </p:sp>
      <p:sp>
        <p:nvSpPr>
          <p:cNvPr id="15" name="Slide Number Placeholder 5">
            <a:extLst>
              <a:ext uri="{FF2B5EF4-FFF2-40B4-BE49-F238E27FC236}">
                <a16:creationId xmlns:a16="http://schemas.microsoft.com/office/drawing/2014/main" id="{726A88FF-AE87-4DB5-8ADF-1135E6A7A937}"/>
              </a:ext>
            </a:extLst>
          </p:cNvPr>
          <p:cNvSpPr txBox="1">
            <a:spLocks/>
          </p:cNvSpPr>
          <p:nvPr userDrawn="1"/>
        </p:nvSpPr>
        <p:spPr>
          <a:xfrm>
            <a:off x="8286750" y="5949796"/>
            <a:ext cx="457200" cy="681037"/>
          </a:xfrm>
          <a:prstGeom prst="rect">
            <a:avLst/>
          </a:prstGeom>
        </p:spPr>
        <p:txBody>
          <a:bodyPr vert="horz" lIns="91440" tIns="45720" rIns="91440" bIns="45720" rtlCol="0" anchor="ctr"/>
          <a:lstStyle>
            <a:defPPr>
              <a:defRPr lang="en-US"/>
            </a:defPPr>
            <a:lvl1pPr marL="0" algn="ctr"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CAF254-72B9-406C-9E86-C9D983240C82}"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117408515"/>
      </p:ext>
    </p:extLst>
  </p:cSld>
  <p:clrMap bg1="lt1" tx1="dk1" bg2="lt2" tx2="dk2" accent1="accent1" accent2="accent2" accent3="accent3" accent4="accent4" accent5="accent5" accent6="accent6" hlink="hlink" folHlink="folHlink"/>
  <p:sldLayoutIdLst>
    <p:sldLayoutId id="2147483727" r:id="rId1"/>
    <p:sldLayoutId id="2147483765" r:id="rId2"/>
    <p:sldLayoutId id="2147483696" r:id="rId3"/>
    <p:sldLayoutId id="2147483697" r:id="rId4"/>
    <p:sldLayoutId id="2147483698" r:id="rId5"/>
    <p:sldLayoutId id="2147483795" r:id="rId6"/>
    <p:sldLayoutId id="2147483796" r:id="rId7"/>
    <p:sldLayoutId id="2147483788" r:id="rId8"/>
    <p:sldLayoutId id="2147483711" r:id="rId9"/>
    <p:sldLayoutId id="2147483753" r:id="rId10"/>
    <p:sldLayoutId id="2147483700" r:id="rId11"/>
    <p:sldLayoutId id="2147483790" r:id="rId12"/>
    <p:sldLayoutId id="2147483759" r:id="rId13"/>
    <p:sldLayoutId id="2147483758" r:id="rId14"/>
    <p:sldLayoutId id="2147483757" r:id="rId15"/>
    <p:sldLayoutId id="2147483754" r:id="rId16"/>
    <p:sldLayoutId id="2147483797" r:id="rId17"/>
    <p:sldLayoutId id="2147483756" r:id="rId18"/>
    <p:sldLayoutId id="2147483755" r:id="rId19"/>
    <p:sldLayoutId id="2147483733" r:id="rId20"/>
    <p:sldLayoutId id="2147483734" r:id="rId21"/>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19.png"/><Relationship Id="rId18" Type="http://schemas.microsoft.com/office/2007/relationships/diagramDrawing" Target="../diagrams/drawing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7.png"/><Relationship Id="rId17" Type="http://schemas.openxmlformats.org/officeDocument/2006/relationships/diagramColors" Target="../diagrams/colors8.xml"/><Relationship Id="rId2" Type="http://schemas.openxmlformats.org/officeDocument/2006/relationships/diagramData" Target="../diagrams/data6.xml"/><Relationship Id="rId16" Type="http://schemas.openxmlformats.org/officeDocument/2006/relationships/diagramQuickStyle" Target="../diagrams/quickStyle8.xml"/><Relationship Id="rId1" Type="http://schemas.openxmlformats.org/officeDocument/2006/relationships/slideLayout" Target="../slideLayouts/slideLayout20.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Layout" Target="../diagrams/layout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RLGF@dca.ga.gov" TargetMode="Externa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hyperlink" Target="mailto:research@dca.ga.gov" TargetMode="External"/><Relationship Id="rId1" Type="http://schemas.openxmlformats.org/officeDocument/2006/relationships/slideLayout" Target="../slideLayouts/slideLayout2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www.dca.ga.gov/local-government-assistance/research-surveys/compliance" TargetMode="External"/><Relationship Id="rId2" Type="http://schemas.openxmlformats.org/officeDocument/2006/relationships/hyperlink" Target="https://www.dca.ga.gov/local-government-assistance/research-surveys/local-government-authorities" TargetMode="Externa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93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369BFE81-FFD3-4B05-8133-D1BC49AF4A7F}"/>
              </a:ext>
            </a:extLst>
          </p:cNvPr>
          <p:cNvSpPr>
            <a:spLocks noGrp="1"/>
          </p:cNvSpPr>
          <p:nvPr>
            <p:ph sz="quarter" idx="23"/>
          </p:nvPr>
        </p:nvSpPr>
        <p:spPr>
          <a:xfrm>
            <a:off x="636367" y="1847880"/>
            <a:ext cx="1351824" cy="1097281"/>
          </a:xfrm>
          <a:noFill/>
          <a:ln w="28575">
            <a:noFill/>
          </a:ln>
        </p:spPr>
        <p:txBody>
          <a:bodyPr anchor="ctr">
            <a:normAutofit/>
          </a:bodyPr>
          <a:lstStyle/>
          <a:p>
            <a:pPr marL="0" indent="0">
              <a:buNone/>
            </a:pPr>
            <a:r>
              <a:rPr lang="en-US" sz="2700" dirty="0"/>
              <a:t>298</a:t>
            </a:r>
          </a:p>
          <a:p>
            <a:pPr marL="0" indent="0">
              <a:buNone/>
            </a:pPr>
            <a:r>
              <a:rPr lang="en-US" sz="900" dirty="0"/>
              <a:t>Local Governments with a Hotel Motel Tax</a:t>
            </a:r>
          </a:p>
        </p:txBody>
      </p:sp>
      <p:sp>
        <p:nvSpPr>
          <p:cNvPr id="9" name="Title 8">
            <a:extLst>
              <a:ext uri="{FF2B5EF4-FFF2-40B4-BE49-F238E27FC236}">
                <a16:creationId xmlns:a16="http://schemas.microsoft.com/office/drawing/2014/main" id="{3895023C-9957-4FB5-BE27-FD317167A4EE}"/>
              </a:ext>
            </a:extLst>
          </p:cNvPr>
          <p:cNvSpPr>
            <a:spLocks noGrp="1"/>
          </p:cNvSpPr>
          <p:nvPr>
            <p:ph type="title"/>
          </p:nvPr>
        </p:nvSpPr>
        <p:spPr>
          <a:xfrm>
            <a:off x="636367" y="367665"/>
            <a:ext cx="7871270" cy="1142048"/>
          </a:xfrm>
        </p:spPr>
        <p:txBody>
          <a:bodyPr/>
          <a:lstStyle/>
          <a:p>
            <a:pPr algn="ctr"/>
            <a:r>
              <a:rPr lang="en-US" dirty="0"/>
              <a:t>Hotel-Motel Tax Overview</a:t>
            </a:r>
          </a:p>
        </p:txBody>
      </p:sp>
      <p:sp>
        <p:nvSpPr>
          <p:cNvPr id="11" name="Content Placeholder 13">
            <a:extLst>
              <a:ext uri="{FF2B5EF4-FFF2-40B4-BE49-F238E27FC236}">
                <a16:creationId xmlns:a16="http://schemas.microsoft.com/office/drawing/2014/main" id="{D198285C-3EC5-4BDD-A8B1-8C584DCEB0E0}"/>
              </a:ext>
            </a:extLst>
          </p:cNvPr>
          <p:cNvSpPr txBox="1">
            <a:spLocks/>
          </p:cNvSpPr>
          <p:nvPr/>
        </p:nvSpPr>
        <p:spPr>
          <a:xfrm>
            <a:off x="2054107" y="1847880"/>
            <a:ext cx="1257158" cy="1097280"/>
          </a:xfrm>
          <a:prstGeom prst="rect">
            <a:avLst/>
          </a:prstGeom>
          <a:noFill/>
          <a:ln w="28575">
            <a:noFill/>
          </a:ln>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t>13</a:t>
            </a:r>
          </a:p>
          <a:p>
            <a:pPr marL="0" indent="0">
              <a:buNone/>
            </a:pPr>
            <a:r>
              <a:rPr lang="en-US" sz="900" dirty="0"/>
              <a:t>Governments change or adopt a new tax a year on average</a:t>
            </a:r>
          </a:p>
        </p:txBody>
      </p:sp>
      <p:graphicFrame>
        <p:nvGraphicFramePr>
          <p:cNvPr id="23" name="Chart 22">
            <a:extLst>
              <a:ext uri="{FF2B5EF4-FFF2-40B4-BE49-F238E27FC236}">
                <a16:creationId xmlns:a16="http://schemas.microsoft.com/office/drawing/2014/main" id="{9D395BDA-F690-1A55-36CC-515E23FC5CC9}"/>
              </a:ext>
            </a:extLst>
          </p:cNvPr>
          <p:cNvGraphicFramePr>
            <a:graphicFrameLocks/>
          </p:cNvGraphicFramePr>
          <p:nvPr>
            <p:extLst>
              <p:ext uri="{D42A27DB-BD31-4B8C-83A1-F6EECF244321}">
                <p14:modId xmlns:p14="http://schemas.microsoft.com/office/powerpoint/2010/main" val="3153863267"/>
              </p:ext>
            </p:extLst>
          </p:nvPr>
        </p:nvGraphicFramePr>
        <p:xfrm>
          <a:off x="4362275" y="1449003"/>
          <a:ext cx="3887296" cy="2440746"/>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EAE23140-53DF-C533-A526-0031EE746510}"/>
              </a:ext>
            </a:extLst>
          </p:cNvPr>
          <p:cNvSpPr txBox="1"/>
          <p:nvPr/>
        </p:nvSpPr>
        <p:spPr>
          <a:xfrm>
            <a:off x="7194544" y="1847880"/>
            <a:ext cx="1893113" cy="215444"/>
          </a:xfrm>
          <a:prstGeom prst="rect">
            <a:avLst/>
          </a:prstGeom>
          <a:noFill/>
        </p:spPr>
        <p:txBody>
          <a:bodyPr wrap="square" rtlCol="0">
            <a:spAutoFit/>
          </a:bodyPr>
          <a:lstStyle/>
          <a:p>
            <a:r>
              <a:rPr lang="en-US" sz="800" dirty="0"/>
              <a:t>FY22 Forecasted (60% reported)</a:t>
            </a:r>
          </a:p>
        </p:txBody>
      </p:sp>
      <p:graphicFrame>
        <p:nvGraphicFramePr>
          <p:cNvPr id="34" name="Chart 33">
            <a:extLst>
              <a:ext uri="{FF2B5EF4-FFF2-40B4-BE49-F238E27FC236}">
                <a16:creationId xmlns:a16="http://schemas.microsoft.com/office/drawing/2014/main" id="{9FFEA3E2-CD6B-E191-A365-888CB962DF57}"/>
              </a:ext>
            </a:extLst>
          </p:cNvPr>
          <p:cNvGraphicFramePr>
            <a:graphicFrameLocks/>
          </p:cNvGraphicFramePr>
          <p:nvPr>
            <p:extLst>
              <p:ext uri="{D42A27DB-BD31-4B8C-83A1-F6EECF244321}">
                <p14:modId xmlns:p14="http://schemas.microsoft.com/office/powerpoint/2010/main" val="421740010"/>
              </p:ext>
            </p:extLst>
          </p:nvPr>
        </p:nvGraphicFramePr>
        <p:xfrm>
          <a:off x="4267686" y="3993610"/>
          <a:ext cx="4076474" cy="2240249"/>
        </p:xfrm>
        <a:graphic>
          <a:graphicData uri="http://schemas.openxmlformats.org/drawingml/2006/chart">
            <c:chart xmlns:c="http://schemas.openxmlformats.org/drawingml/2006/chart" xmlns:r="http://schemas.openxmlformats.org/officeDocument/2006/relationships" r:id="rId3"/>
          </a:graphicData>
        </a:graphic>
      </p:graphicFrame>
      <p:sp>
        <p:nvSpPr>
          <p:cNvPr id="35" name="Content Placeholder 13">
            <a:extLst>
              <a:ext uri="{FF2B5EF4-FFF2-40B4-BE49-F238E27FC236}">
                <a16:creationId xmlns:a16="http://schemas.microsoft.com/office/drawing/2014/main" id="{F1B05D13-5562-173F-4C29-0EB3E1B9D932}"/>
              </a:ext>
            </a:extLst>
          </p:cNvPr>
          <p:cNvSpPr txBox="1">
            <a:spLocks/>
          </p:cNvSpPr>
          <p:nvPr/>
        </p:nvSpPr>
        <p:spPr>
          <a:xfrm>
            <a:off x="1401568" y="3303805"/>
            <a:ext cx="1425521" cy="1097281"/>
          </a:xfrm>
          <a:prstGeom prst="rect">
            <a:avLst/>
          </a:prstGeom>
          <a:noFill/>
          <a:ln w="28575">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700" dirty="0"/>
              <a:t>$305m</a:t>
            </a:r>
          </a:p>
          <a:p>
            <a:pPr marL="0" indent="0">
              <a:buFont typeface="Arial" panose="020B0604020202020204" pitchFamily="34" charset="0"/>
              <a:buNone/>
            </a:pPr>
            <a:r>
              <a:rPr lang="en-US" sz="900" dirty="0"/>
              <a:t>FY2019 Total Revenues</a:t>
            </a:r>
          </a:p>
        </p:txBody>
      </p:sp>
      <p:sp>
        <p:nvSpPr>
          <p:cNvPr id="36" name="Content Placeholder 13">
            <a:extLst>
              <a:ext uri="{FF2B5EF4-FFF2-40B4-BE49-F238E27FC236}">
                <a16:creationId xmlns:a16="http://schemas.microsoft.com/office/drawing/2014/main" id="{901AD676-2BDB-8783-3F97-626E866B78A8}"/>
              </a:ext>
            </a:extLst>
          </p:cNvPr>
          <p:cNvSpPr txBox="1">
            <a:spLocks/>
          </p:cNvSpPr>
          <p:nvPr/>
        </p:nvSpPr>
        <p:spPr>
          <a:xfrm>
            <a:off x="2350518" y="4411091"/>
            <a:ext cx="1351824" cy="1097281"/>
          </a:xfrm>
          <a:prstGeom prst="rect">
            <a:avLst/>
          </a:prstGeom>
          <a:noFill/>
          <a:ln w="28575">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700" dirty="0"/>
              <a:t>$47m</a:t>
            </a:r>
          </a:p>
          <a:p>
            <a:pPr marL="0" indent="0">
              <a:buFont typeface="Arial" panose="020B0604020202020204" pitchFamily="34" charset="0"/>
              <a:buNone/>
            </a:pPr>
            <a:r>
              <a:rPr lang="en-US" sz="900" dirty="0"/>
              <a:t>FY2019 Restricted for Tourism Product Development</a:t>
            </a:r>
          </a:p>
        </p:txBody>
      </p:sp>
      <p:sp>
        <p:nvSpPr>
          <p:cNvPr id="37" name="Content Placeholder 13">
            <a:extLst>
              <a:ext uri="{FF2B5EF4-FFF2-40B4-BE49-F238E27FC236}">
                <a16:creationId xmlns:a16="http://schemas.microsoft.com/office/drawing/2014/main" id="{5A7F1B83-E24F-431B-FFDD-D9D1E863A92D}"/>
              </a:ext>
            </a:extLst>
          </p:cNvPr>
          <p:cNvSpPr txBox="1">
            <a:spLocks/>
          </p:cNvSpPr>
          <p:nvPr/>
        </p:nvSpPr>
        <p:spPr>
          <a:xfrm>
            <a:off x="563968" y="4411091"/>
            <a:ext cx="1351824" cy="1097281"/>
          </a:xfrm>
          <a:prstGeom prst="rect">
            <a:avLst/>
          </a:prstGeom>
          <a:noFill/>
          <a:ln w="28575">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700" dirty="0"/>
              <a:t>$131m</a:t>
            </a:r>
          </a:p>
          <a:p>
            <a:pPr marL="0" indent="0">
              <a:buFont typeface="Arial" panose="020B0604020202020204" pitchFamily="34" charset="0"/>
              <a:buNone/>
            </a:pPr>
            <a:r>
              <a:rPr lang="en-US" sz="900" dirty="0"/>
              <a:t>FY2019 Restricted for Tourism Promotion</a:t>
            </a:r>
          </a:p>
        </p:txBody>
      </p:sp>
    </p:spTree>
    <p:extLst>
      <p:ext uri="{BB962C8B-B14F-4D97-AF65-F5344CB8AC3E}">
        <p14:creationId xmlns:p14="http://schemas.microsoft.com/office/powerpoint/2010/main" val="429008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lnSpcReduction="10000"/>
          </a:bodyPr>
          <a:lstStyle/>
          <a:p>
            <a:r>
              <a:rPr lang="en-US" dirty="0"/>
              <a:t>Most governments collect under 1 of 3 current authorization paragraphs. </a:t>
            </a:r>
          </a:p>
          <a:p>
            <a:pPr lvl="1"/>
            <a:r>
              <a:rPr lang="pt-BR" dirty="0"/>
              <a:t>O.C.G.A. § 48-13-51(a)1 (1-3%)</a:t>
            </a:r>
          </a:p>
          <a:p>
            <a:pPr lvl="1"/>
            <a:r>
              <a:rPr lang="pt-BR" dirty="0"/>
              <a:t>O.C.G.A. § 48-13-51(a)3 (5%)</a:t>
            </a:r>
          </a:p>
          <a:p>
            <a:pPr lvl="1"/>
            <a:r>
              <a:rPr lang="en-US" dirty="0"/>
              <a:t>O.C.G.A. § 48-13-51(b) (6-8%)</a:t>
            </a:r>
          </a:p>
          <a:p>
            <a:r>
              <a:rPr lang="en-US" dirty="0"/>
              <a:t>About 40 still collect under grandfathered authorization paragraphs. </a:t>
            </a:r>
          </a:p>
          <a:p>
            <a:pPr lvl="1"/>
            <a:r>
              <a:rPr lang="en-US" dirty="0"/>
              <a:t>These have varying unique restrictions and can no longer be adopted.</a:t>
            </a: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Hotel-Motel Tax Overview</a:t>
            </a:r>
          </a:p>
        </p:txBody>
      </p:sp>
      <p:pic>
        <p:nvPicPr>
          <p:cNvPr id="7" name="Picture 6">
            <a:extLst>
              <a:ext uri="{FF2B5EF4-FFF2-40B4-BE49-F238E27FC236}">
                <a16:creationId xmlns:a16="http://schemas.microsoft.com/office/drawing/2014/main" id="{1FA35008-ED70-0B11-D1C7-2D9AB6BB3EA1}"/>
              </a:ext>
            </a:extLst>
          </p:cNvPr>
          <p:cNvPicPr>
            <a:picLocks noChangeAspect="1"/>
          </p:cNvPicPr>
          <p:nvPr/>
        </p:nvPicPr>
        <p:blipFill>
          <a:blip r:embed="rId2"/>
          <a:stretch>
            <a:fillRect/>
          </a:stretch>
        </p:blipFill>
        <p:spPr>
          <a:xfrm>
            <a:off x="561006" y="1825625"/>
            <a:ext cx="2454789" cy="2552351"/>
          </a:xfrm>
          <a:prstGeom prst="rect">
            <a:avLst/>
          </a:prstGeom>
        </p:spPr>
      </p:pic>
      <p:graphicFrame>
        <p:nvGraphicFramePr>
          <p:cNvPr id="5" name="Content Placeholder 5">
            <a:extLst>
              <a:ext uri="{FF2B5EF4-FFF2-40B4-BE49-F238E27FC236}">
                <a16:creationId xmlns:a16="http://schemas.microsoft.com/office/drawing/2014/main" id="{2C2FEAD7-1543-02BD-6684-75AE44F86F71}"/>
              </a:ext>
            </a:extLst>
          </p:cNvPr>
          <p:cNvGraphicFramePr>
            <a:graphicFrameLocks noGrp="1"/>
          </p:cNvGraphicFramePr>
          <p:nvPr>
            <p:ph sz="half" idx="1"/>
            <p:extLst>
              <p:ext uri="{D42A27DB-BD31-4B8C-83A1-F6EECF244321}">
                <p14:modId xmlns:p14="http://schemas.microsoft.com/office/powerpoint/2010/main" val="643672690"/>
              </p:ext>
            </p:extLst>
          </p:nvPr>
        </p:nvGraphicFramePr>
        <p:xfrm>
          <a:off x="2113500" y="3831613"/>
          <a:ext cx="2190623" cy="2245580"/>
        </p:xfrm>
        <a:graphic>
          <a:graphicData uri="http://schemas.openxmlformats.org/drawingml/2006/table">
            <a:tbl>
              <a:tblPr/>
              <a:tblGrid>
                <a:gridCol w="1020061">
                  <a:extLst>
                    <a:ext uri="{9D8B030D-6E8A-4147-A177-3AD203B41FA5}">
                      <a16:colId xmlns:a16="http://schemas.microsoft.com/office/drawing/2014/main" val="3765775302"/>
                    </a:ext>
                  </a:extLst>
                </a:gridCol>
                <a:gridCol w="1170562">
                  <a:extLst>
                    <a:ext uri="{9D8B030D-6E8A-4147-A177-3AD203B41FA5}">
                      <a16:colId xmlns:a16="http://schemas.microsoft.com/office/drawing/2014/main" val="1900036142"/>
                    </a:ext>
                  </a:extLst>
                </a:gridCol>
              </a:tblGrid>
              <a:tr h="265354">
                <a:tc>
                  <a:txBody>
                    <a:bodyPr/>
                    <a:lstStyle/>
                    <a:p>
                      <a:pPr algn="l" fontAlgn="b"/>
                      <a:r>
                        <a:rPr lang="en-US" sz="1600" b="1" i="0" u="none" strike="noStrike" dirty="0">
                          <a:solidFill>
                            <a:srgbClr val="000000"/>
                          </a:solidFill>
                          <a:effectLst/>
                          <a:latin typeface="Calibri" panose="020F0502020204030204" pitchFamily="34" charset="0"/>
                        </a:rPr>
                        <a:t>Tax Rates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chemeClr val="accent1"/>
                    </a:solidFill>
                  </a:tcPr>
                </a:tc>
                <a:tc>
                  <a:txBody>
                    <a:bodyPr/>
                    <a:lstStyle/>
                    <a:p>
                      <a:pPr algn="l" fontAlgn="b"/>
                      <a:r>
                        <a:rPr lang="en-US" sz="1600" b="1" i="0" u="none" strike="noStrike" dirty="0">
                          <a:solidFill>
                            <a:srgbClr val="000000"/>
                          </a:solidFill>
                          <a:effectLst/>
                          <a:latin typeface="Calibri" panose="020F0502020204030204" pitchFamily="34" charset="0"/>
                        </a:rPr>
                        <a:t>Governments</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chemeClr val="accent1"/>
                    </a:solidFill>
                  </a:tcPr>
                </a:tc>
                <a:extLst>
                  <a:ext uri="{0D108BD9-81ED-4DB2-BD59-A6C34878D82A}">
                    <a16:rowId xmlns:a16="http://schemas.microsoft.com/office/drawing/2014/main" val="2236456902"/>
                  </a:ext>
                </a:extLst>
              </a:tr>
              <a:tr h="285812">
                <a:tc>
                  <a:txBody>
                    <a:bodyPr/>
                    <a:lstStyle/>
                    <a:p>
                      <a:pPr algn="l" fontAlgn="b"/>
                      <a:r>
                        <a:rPr lang="en-US" sz="1800" b="0" i="0" u="none" strike="noStrike" dirty="0">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bg2"/>
                    </a:solidFill>
                  </a:tcPr>
                </a:tc>
                <a:tc>
                  <a:txBody>
                    <a:bodyPr/>
                    <a:lstStyle/>
                    <a:p>
                      <a:pPr algn="r" fontAlgn="b"/>
                      <a:r>
                        <a:rPr lang="en-US" sz="1800" b="0" i="0" u="none" strike="noStrike">
                          <a:solidFill>
                            <a:srgbClr val="000000"/>
                          </a:solidFill>
                          <a:effectLst/>
                          <a:latin typeface="Calibri" panose="020F0502020204030204" pitchFamily="34" charset="0"/>
                        </a:rPr>
                        <a:t>1</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2268197914"/>
                  </a:ext>
                </a:extLst>
              </a:tr>
              <a:tr h="285812">
                <a:tc>
                  <a:txBody>
                    <a:bodyPr/>
                    <a:lstStyle/>
                    <a:p>
                      <a:pPr algn="l" fontAlgn="b"/>
                      <a:r>
                        <a:rPr lang="en-US" sz="18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solidFill>
                      <a:schemeClr val="bg2"/>
                    </a:solidFill>
                  </a:tcPr>
                </a:tc>
                <a:tc>
                  <a:txBody>
                    <a:bodyPr/>
                    <a:lstStyle/>
                    <a:p>
                      <a:pPr algn="r" fontAlgn="b"/>
                      <a:r>
                        <a:rPr lang="en-US" sz="1800" b="0" i="0" u="none" strike="noStrike" dirty="0">
                          <a:solidFill>
                            <a:srgbClr val="000000"/>
                          </a:solidFill>
                          <a:effectLst/>
                          <a:latin typeface="Calibri" panose="020F0502020204030204" pitchFamily="34" charset="0"/>
                        </a:rPr>
                        <a:t>23</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284750694"/>
                  </a:ext>
                </a:extLst>
              </a:tr>
              <a:tr h="285812">
                <a:tc>
                  <a:txBody>
                    <a:bodyPr/>
                    <a:lstStyle/>
                    <a:p>
                      <a:pPr algn="l" fontAlgn="b"/>
                      <a:r>
                        <a:rPr lang="en-US" sz="18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solidFill>
                      <a:schemeClr val="bg2"/>
                    </a:solidFill>
                  </a:tcPr>
                </a:tc>
                <a:tc>
                  <a:txBody>
                    <a:bodyPr/>
                    <a:lstStyle/>
                    <a:p>
                      <a:pPr algn="r" fontAlgn="b"/>
                      <a:r>
                        <a:rPr lang="en-US" sz="1800" b="0" i="0" u="none" strike="noStrike" dirty="0">
                          <a:solidFill>
                            <a:srgbClr val="000000"/>
                          </a:solidFill>
                          <a:effectLst/>
                          <a:latin typeface="Calibri" panose="020F0502020204030204" pitchFamily="34" charset="0"/>
                        </a:rPr>
                        <a:t>114</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528858388"/>
                  </a:ext>
                </a:extLst>
              </a:tr>
              <a:tr h="285812">
                <a:tc>
                  <a:txBody>
                    <a:bodyPr/>
                    <a:lstStyle/>
                    <a:p>
                      <a:pPr algn="l" fontAlgn="b"/>
                      <a:r>
                        <a:rPr lang="en-US" sz="18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chemeClr val="bg2"/>
                    </a:solidFill>
                  </a:tcPr>
                </a:tc>
                <a:tc>
                  <a:txBody>
                    <a:bodyPr/>
                    <a:lstStyle/>
                    <a:p>
                      <a:pPr algn="r" fontAlgn="b"/>
                      <a:r>
                        <a:rPr lang="en-US" sz="1800" b="0" i="0" u="none" strike="noStrike" dirty="0">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4147062207"/>
                  </a:ext>
                </a:extLst>
              </a:tr>
              <a:tr h="285812">
                <a:tc>
                  <a:txBody>
                    <a:bodyPr/>
                    <a:lstStyle/>
                    <a:p>
                      <a:pPr algn="l" fontAlgn="b"/>
                      <a:r>
                        <a:rPr lang="en-US" sz="18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bg2"/>
                    </a:solidFill>
                  </a:tcPr>
                </a:tc>
                <a:tc>
                  <a:txBody>
                    <a:bodyPr/>
                    <a:lstStyle/>
                    <a:p>
                      <a:pPr algn="r" fontAlgn="b"/>
                      <a:r>
                        <a:rPr lang="en-US" sz="1800" b="0" i="0" u="none" strike="noStrike" dirty="0">
                          <a:solidFill>
                            <a:srgbClr val="000000"/>
                          </a:solidFill>
                          <a:effectLst/>
                          <a:latin typeface="Calibri" panose="020F0502020204030204" pitchFamily="34" charset="0"/>
                        </a:rPr>
                        <a:t>23</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3667731986"/>
                  </a:ext>
                </a:extLst>
              </a:tr>
              <a:tr h="285812">
                <a:tc>
                  <a:txBody>
                    <a:bodyPr/>
                    <a:lstStyle/>
                    <a:p>
                      <a:pPr algn="l" fontAlgn="b"/>
                      <a:r>
                        <a:rPr lang="en-US" sz="1800" b="0" i="0" u="none" strike="noStrike">
                          <a:solidFill>
                            <a:srgbClr val="000000"/>
                          </a:solidFill>
                          <a:effectLst/>
                          <a:latin typeface="Calibri" panose="020F0502020204030204" pitchFamily="34" charset="0"/>
                        </a:rPr>
                        <a:t>8%</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chemeClr val="bg2"/>
                    </a:solidFill>
                  </a:tcPr>
                </a:tc>
                <a:tc>
                  <a:txBody>
                    <a:bodyPr/>
                    <a:lstStyle/>
                    <a:p>
                      <a:pPr algn="r" fontAlgn="b"/>
                      <a:r>
                        <a:rPr lang="en-US" sz="1800" b="0" i="0" u="none" strike="noStrike" dirty="0">
                          <a:solidFill>
                            <a:srgbClr val="000000"/>
                          </a:solidFill>
                          <a:effectLst/>
                          <a:latin typeface="Calibri" panose="020F0502020204030204" pitchFamily="34" charset="0"/>
                        </a:rPr>
                        <a:t>111</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chemeClr val="bg2"/>
                    </a:solidFill>
                  </a:tcPr>
                </a:tc>
                <a:extLst>
                  <a:ext uri="{0D108BD9-81ED-4DB2-BD59-A6C34878D82A}">
                    <a16:rowId xmlns:a16="http://schemas.microsoft.com/office/drawing/2014/main" val="4060985927"/>
                  </a:ext>
                </a:extLst>
              </a:tr>
              <a:tr h="265354">
                <a:tc>
                  <a:txBody>
                    <a:bodyPr/>
                    <a:lstStyle/>
                    <a:p>
                      <a:pPr algn="l" fontAlgn="b"/>
                      <a:r>
                        <a:rPr lang="en-US" sz="1600" b="1" i="0" u="none" strike="noStrike" dirty="0">
                          <a:solidFill>
                            <a:srgbClr val="000000"/>
                          </a:solidFill>
                          <a:effectLst/>
                          <a:latin typeface="Calibri" panose="020F0502020204030204" pitchFamily="34" charset="0"/>
                        </a:rPr>
                        <a:t>Grand Total</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accent1"/>
                    </a:solidFill>
                  </a:tcPr>
                </a:tc>
                <a:tc>
                  <a:txBody>
                    <a:bodyPr/>
                    <a:lstStyle/>
                    <a:p>
                      <a:pPr algn="r" fontAlgn="b"/>
                      <a:r>
                        <a:rPr lang="en-US" sz="1600" b="1" i="0" u="none" strike="noStrike" dirty="0">
                          <a:solidFill>
                            <a:srgbClr val="000000"/>
                          </a:solidFill>
                          <a:effectLst/>
                          <a:latin typeface="Calibri" panose="020F0502020204030204" pitchFamily="34" charset="0"/>
                        </a:rPr>
                        <a:t>298</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chemeClr val="accent1"/>
                    </a:solidFill>
                  </a:tcPr>
                </a:tc>
                <a:extLst>
                  <a:ext uri="{0D108BD9-81ED-4DB2-BD59-A6C34878D82A}">
                    <a16:rowId xmlns:a16="http://schemas.microsoft.com/office/drawing/2014/main" val="3758110505"/>
                  </a:ext>
                </a:extLst>
              </a:tr>
            </a:tbl>
          </a:graphicData>
        </a:graphic>
      </p:graphicFrame>
    </p:spTree>
    <p:extLst>
      <p:ext uri="{BB962C8B-B14F-4D97-AF65-F5344CB8AC3E}">
        <p14:creationId xmlns:p14="http://schemas.microsoft.com/office/powerpoint/2010/main" val="333082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CA08ED-9496-4DF4-B1B8-28897D7140B0}"/>
              </a:ext>
            </a:extLst>
          </p:cNvPr>
          <p:cNvSpPr>
            <a:spLocks noGrp="1"/>
          </p:cNvSpPr>
          <p:nvPr>
            <p:ph type="body" sz="quarter" idx="23"/>
          </p:nvPr>
        </p:nvSpPr>
        <p:spPr>
          <a:xfrm>
            <a:off x="434339" y="828675"/>
            <a:ext cx="3703320" cy="1491268"/>
          </a:xfrm>
        </p:spPr>
        <p:txBody>
          <a:bodyPr/>
          <a:lstStyle/>
          <a:p>
            <a:r>
              <a:rPr lang="en-US" dirty="0"/>
              <a:t>Tourism, Convention and Trade Shows (TCT)</a:t>
            </a:r>
          </a:p>
        </p:txBody>
      </p:sp>
      <p:sp>
        <p:nvSpPr>
          <p:cNvPr id="4" name="Content Placeholder 3">
            <a:extLst>
              <a:ext uri="{FF2B5EF4-FFF2-40B4-BE49-F238E27FC236}">
                <a16:creationId xmlns:a16="http://schemas.microsoft.com/office/drawing/2014/main" id="{9BA392AC-36BA-4061-A6E6-5768ACF3960F}"/>
              </a:ext>
            </a:extLst>
          </p:cNvPr>
          <p:cNvSpPr>
            <a:spLocks noGrp="1"/>
          </p:cNvSpPr>
          <p:nvPr>
            <p:ph sz="quarter" idx="26"/>
          </p:nvPr>
        </p:nvSpPr>
        <p:spPr>
          <a:xfrm>
            <a:off x="434339" y="2656872"/>
            <a:ext cx="3702844" cy="2810478"/>
          </a:xfrm>
        </p:spPr>
        <p:txBody>
          <a:bodyPr>
            <a:normAutofit lnSpcReduction="10000"/>
          </a:bodyPr>
          <a:lstStyle/>
          <a:p>
            <a:pPr>
              <a:buSzPct val="70000"/>
            </a:pPr>
            <a:r>
              <a:rPr lang="en-US" sz="2400" dirty="0">
                <a:latin typeface="+mn-lt"/>
              </a:rPr>
              <a:t>Means “Planning, conducting, or participating in programs of information and publicity designed to attract or advertise tourism, conventions, or trade shows.” O.C.G.A. § 48-13-50.2(4)</a:t>
            </a:r>
          </a:p>
        </p:txBody>
      </p:sp>
      <p:sp>
        <p:nvSpPr>
          <p:cNvPr id="5" name="Content Placeholder 4">
            <a:extLst>
              <a:ext uri="{FF2B5EF4-FFF2-40B4-BE49-F238E27FC236}">
                <a16:creationId xmlns:a16="http://schemas.microsoft.com/office/drawing/2014/main" id="{63A4CBC6-C67C-4701-ABD6-4B0F54A9AD8E}"/>
              </a:ext>
            </a:extLst>
          </p:cNvPr>
          <p:cNvSpPr>
            <a:spLocks noGrp="1"/>
          </p:cNvSpPr>
          <p:nvPr>
            <p:ph sz="quarter" idx="27"/>
          </p:nvPr>
        </p:nvSpPr>
        <p:spPr>
          <a:xfrm>
            <a:off x="5006342" y="561371"/>
            <a:ext cx="3702844" cy="5546379"/>
          </a:xfrm>
        </p:spPr>
        <p:txBody>
          <a:bodyPr>
            <a:normAutofit/>
          </a:bodyPr>
          <a:lstStyle/>
          <a:p>
            <a:r>
              <a:rPr lang="en-US" sz="2000" dirty="0">
                <a:solidFill>
                  <a:schemeClr val="accent6"/>
                </a:solidFill>
                <a:ea typeface="Nunito Light" charset="0"/>
                <a:cs typeface="Nunito Light" charset="0"/>
              </a:rPr>
              <a:t>Generally, includes things like:</a:t>
            </a:r>
          </a:p>
          <a:p>
            <a:pPr lvl="1">
              <a:buSzPct val="70000"/>
            </a:pPr>
            <a:r>
              <a:rPr lang="en-US" sz="2000" dirty="0">
                <a:solidFill>
                  <a:schemeClr val="accent6"/>
                </a:solidFill>
              </a:rPr>
              <a:t>Brochures, billboards, magazines</a:t>
            </a:r>
          </a:p>
          <a:p>
            <a:pPr lvl="1">
              <a:buSzPct val="70000"/>
            </a:pPr>
            <a:r>
              <a:rPr lang="en-US" sz="2000" dirty="0">
                <a:solidFill>
                  <a:schemeClr val="accent6"/>
                </a:solidFill>
              </a:rPr>
              <a:t>Social media and internet marketing campaigns</a:t>
            </a:r>
          </a:p>
          <a:p>
            <a:pPr lvl="1">
              <a:buSzPct val="70000"/>
            </a:pPr>
            <a:r>
              <a:rPr lang="en-US" sz="2000" dirty="0">
                <a:solidFill>
                  <a:schemeClr val="accent6"/>
                </a:solidFill>
              </a:rPr>
              <a:t>Radio and television commercials</a:t>
            </a:r>
          </a:p>
          <a:p>
            <a:pPr lvl="1">
              <a:buSzPct val="70000"/>
            </a:pPr>
            <a:r>
              <a:rPr lang="en-US" sz="2000" dirty="0">
                <a:solidFill>
                  <a:schemeClr val="accent6"/>
                </a:solidFill>
              </a:rPr>
              <a:t>Attracting convention or trade shows</a:t>
            </a:r>
          </a:p>
          <a:p>
            <a:r>
              <a:rPr lang="en-US" sz="2000" dirty="0">
                <a:solidFill>
                  <a:schemeClr val="accent6"/>
                </a:solidFill>
                <a:ea typeface="Nunito Light" charset="0"/>
                <a:cs typeface="Nunito Light" charset="0"/>
              </a:rPr>
              <a:t>Avoid paying directly for events</a:t>
            </a:r>
          </a:p>
          <a:p>
            <a:r>
              <a:rPr lang="en-US" sz="2000" dirty="0">
                <a:solidFill>
                  <a:schemeClr val="accent6"/>
                </a:solidFill>
                <a:ea typeface="Nunito Light" charset="0"/>
                <a:cs typeface="Nunito Light" charset="0"/>
              </a:rPr>
              <a:t>Expended through contracts with DMO</a:t>
            </a:r>
          </a:p>
          <a:p>
            <a:r>
              <a:rPr lang="en-US" sz="2000" b="1" dirty="0">
                <a:solidFill>
                  <a:schemeClr val="accent6"/>
                </a:solidFill>
                <a:ea typeface="Nunito Light" charset="0"/>
                <a:cs typeface="Nunito Light" charset="0"/>
              </a:rPr>
              <a:t>*Always ask the City or County Attorney*</a:t>
            </a:r>
          </a:p>
          <a:p>
            <a:endParaRPr lang="en-US" sz="2000" dirty="0">
              <a:solidFill>
                <a:schemeClr val="accent6"/>
              </a:solidFill>
            </a:endParaRPr>
          </a:p>
        </p:txBody>
      </p:sp>
      <p:sp>
        <p:nvSpPr>
          <p:cNvPr id="6" name="Footer Placeholder 5">
            <a:extLst>
              <a:ext uri="{FF2B5EF4-FFF2-40B4-BE49-F238E27FC236}">
                <a16:creationId xmlns:a16="http://schemas.microsoft.com/office/drawing/2014/main" id="{3D467719-A4F4-4B23-9A0D-C83CFDB7228E}"/>
              </a:ext>
            </a:extLst>
          </p:cNvPr>
          <p:cNvSpPr>
            <a:spLocks noGrp="1"/>
          </p:cNvSpPr>
          <p:nvPr>
            <p:ph type="ftr" sz="quarter" idx="29"/>
          </p:nvPr>
        </p:nvSpPr>
        <p:spPr/>
        <p:txBody>
          <a:bodyPr/>
          <a:lstStyle/>
          <a:p>
            <a:r>
              <a:rPr lang="en-US"/>
              <a:t>Georgia Department of Community Affairs</a:t>
            </a:r>
            <a:endParaRPr lang="en-US" dirty="0"/>
          </a:p>
        </p:txBody>
      </p:sp>
      <p:sp>
        <p:nvSpPr>
          <p:cNvPr id="7" name="Slide Number Placeholder 6">
            <a:extLst>
              <a:ext uri="{FF2B5EF4-FFF2-40B4-BE49-F238E27FC236}">
                <a16:creationId xmlns:a16="http://schemas.microsoft.com/office/drawing/2014/main" id="{5A786C0B-24CC-4244-85D5-2E00A1AFC375}"/>
              </a:ext>
            </a:extLst>
          </p:cNvPr>
          <p:cNvSpPr>
            <a:spLocks noGrp="1"/>
          </p:cNvSpPr>
          <p:nvPr>
            <p:ph type="sldNum" sz="quarter" idx="30"/>
          </p:nvPr>
        </p:nvSpPr>
        <p:spPr/>
        <p:txBody>
          <a:bodyPr/>
          <a:lstStyle/>
          <a:p>
            <a:fld id="{93CAF254-72B9-406C-9E86-C9D983240C82}" type="slidenum">
              <a:rPr lang="en-US" smtClean="0"/>
              <a:pPr/>
              <a:t>12</a:t>
            </a:fld>
            <a:endParaRPr lang="en-US" dirty="0"/>
          </a:p>
        </p:txBody>
      </p:sp>
    </p:spTree>
    <p:extLst>
      <p:ext uri="{BB962C8B-B14F-4D97-AF65-F5344CB8AC3E}">
        <p14:creationId xmlns:p14="http://schemas.microsoft.com/office/powerpoint/2010/main" val="256678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5632DF-2A0B-C5BD-BC4D-4197EDA821C5}"/>
              </a:ext>
            </a:extLst>
          </p:cNvPr>
          <p:cNvSpPr>
            <a:spLocks noGrp="1"/>
          </p:cNvSpPr>
          <p:nvPr>
            <p:ph type="body" sz="quarter" idx="23"/>
          </p:nvPr>
        </p:nvSpPr>
        <p:spPr>
          <a:xfrm>
            <a:off x="434817" y="750251"/>
            <a:ext cx="3703320" cy="1491268"/>
          </a:xfrm>
        </p:spPr>
        <p:txBody>
          <a:bodyPr/>
          <a:lstStyle/>
          <a:p>
            <a:r>
              <a:rPr lang="en-US" sz="2800" b="1" dirty="0">
                <a:latin typeface="+mn-lt"/>
              </a:rPr>
              <a:t>Destination</a:t>
            </a:r>
            <a:r>
              <a:rPr lang="en-US" sz="2800" b="1" i="1" dirty="0">
                <a:latin typeface="+mn-lt"/>
              </a:rPr>
              <a:t> </a:t>
            </a:r>
            <a:r>
              <a:rPr lang="en-US" sz="2800" b="1" dirty="0">
                <a:latin typeface="+mn-lt"/>
              </a:rPr>
              <a:t>Marketing Organization </a:t>
            </a:r>
            <a:r>
              <a:rPr lang="en-US" sz="2800" dirty="0">
                <a:latin typeface="+mn-lt"/>
              </a:rPr>
              <a:t>(DMO)</a:t>
            </a:r>
          </a:p>
        </p:txBody>
      </p:sp>
      <p:sp>
        <p:nvSpPr>
          <p:cNvPr id="3" name="Text Placeholder 2">
            <a:extLst>
              <a:ext uri="{FF2B5EF4-FFF2-40B4-BE49-F238E27FC236}">
                <a16:creationId xmlns:a16="http://schemas.microsoft.com/office/drawing/2014/main" id="{A5DE1396-1F0E-67AF-0C70-9678385B8E9F}"/>
              </a:ext>
            </a:extLst>
          </p:cNvPr>
          <p:cNvSpPr>
            <a:spLocks noGrp="1"/>
          </p:cNvSpPr>
          <p:nvPr>
            <p:ph type="body" sz="quarter" idx="24"/>
          </p:nvPr>
        </p:nvSpPr>
        <p:spPr>
          <a:xfrm>
            <a:off x="5040630" y="842358"/>
            <a:ext cx="3703320" cy="919767"/>
          </a:xfrm>
        </p:spPr>
        <p:txBody>
          <a:bodyPr/>
          <a:lstStyle/>
          <a:p>
            <a:r>
              <a:rPr lang="en-US" sz="2800" b="1" dirty="0">
                <a:solidFill>
                  <a:schemeClr val="accent6"/>
                </a:solidFill>
                <a:latin typeface="+mn-lt"/>
              </a:rPr>
              <a:t>Private Sector Non-Profit Organization</a:t>
            </a:r>
            <a:endParaRPr lang="en-US" dirty="0">
              <a:solidFill>
                <a:schemeClr val="accent6"/>
              </a:solidFill>
            </a:endParaRPr>
          </a:p>
        </p:txBody>
      </p:sp>
      <p:sp>
        <p:nvSpPr>
          <p:cNvPr id="4" name="Content Placeholder 3">
            <a:extLst>
              <a:ext uri="{FF2B5EF4-FFF2-40B4-BE49-F238E27FC236}">
                <a16:creationId xmlns:a16="http://schemas.microsoft.com/office/drawing/2014/main" id="{AC658C7C-99F0-EFAA-0111-19A9EA24929D}"/>
              </a:ext>
            </a:extLst>
          </p:cNvPr>
          <p:cNvSpPr>
            <a:spLocks noGrp="1"/>
          </p:cNvSpPr>
          <p:nvPr>
            <p:ph sz="quarter" idx="26"/>
          </p:nvPr>
        </p:nvSpPr>
        <p:spPr>
          <a:xfrm>
            <a:off x="434817" y="2333625"/>
            <a:ext cx="3702844" cy="3774126"/>
          </a:xfrm>
        </p:spPr>
        <p:txBody>
          <a:bodyPr>
            <a:normAutofit fontScale="92500" lnSpcReduction="10000"/>
          </a:bodyPr>
          <a:lstStyle/>
          <a:p>
            <a:pPr>
              <a:buSzPct val="70000"/>
            </a:pPr>
            <a:r>
              <a:rPr lang="en-US" sz="1800" dirty="0">
                <a:latin typeface="+mn-lt"/>
              </a:rPr>
              <a:t>“A private sector non-profit organization or other private entity which is exempt…under Section 501(c)(6) of the IRS Code of 1986…”</a:t>
            </a:r>
          </a:p>
          <a:p>
            <a:pPr>
              <a:buSzPct val="70000"/>
            </a:pPr>
            <a:r>
              <a:rPr lang="en-US" sz="1800" dirty="0">
                <a:latin typeface="+mn-lt"/>
              </a:rPr>
              <a:t>“Supported by the tax under this article, government budget allocations, private membership, or any combination thereof…”</a:t>
            </a:r>
          </a:p>
          <a:p>
            <a:pPr>
              <a:buSzPct val="70000"/>
            </a:pPr>
            <a:r>
              <a:rPr lang="en-US" sz="1800" dirty="0">
                <a:latin typeface="+mn-lt"/>
              </a:rPr>
              <a:t>“Primary responsibilities of which are to “encourage travelers to visit their destinations, encourage meetings and expositions in the area, and provide visitor assistance and support as needed” OCGA 48-13-50.2(1)</a:t>
            </a:r>
          </a:p>
          <a:p>
            <a:endParaRPr lang="en-US" sz="1800" dirty="0"/>
          </a:p>
        </p:txBody>
      </p:sp>
      <p:sp>
        <p:nvSpPr>
          <p:cNvPr id="5" name="Content Placeholder 4">
            <a:extLst>
              <a:ext uri="{FF2B5EF4-FFF2-40B4-BE49-F238E27FC236}">
                <a16:creationId xmlns:a16="http://schemas.microsoft.com/office/drawing/2014/main" id="{C27E1110-C071-F2F7-1A30-7C7A047029F5}"/>
              </a:ext>
            </a:extLst>
          </p:cNvPr>
          <p:cNvSpPr>
            <a:spLocks noGrp="1"/>
          </p:cNvSpPr>
          <p:nvPr>
            <p:ph sz="quarter" idx="27"/>
          </p:nvPr>
        </p:nvSpPr>
        <p:spPr>
          <a:xfrm>
            <a:off x="5006103" y="2333624"/>
            <a:ext cx="3702844" cy="3682017"/>
          </a:xfrm>
        </p:spPr>
        <p:txBody>
          <a:bodyPr>
            <a:normAutofit/>
          </a:bodyPr>
          <a:lstStyle/>
          <a:p>
            <a:r>
              <a:rPr lang="en-US" sz="1800" dirty="0">
                <a:solidFill>
                  <a:schemeClr val="accent6"/>
                </a:solidFill>
                <a:latin typeface="+mn-lt"/>
              </a:rPr>
              <a:t>“…a chamber of commerce, a convention and visitors bureau, a regional travel association, or any other private </a:t>
            </a:r>
            <a:r>
              <a:rPr lang="en-US" sz="1800" b="1" dirty="0">
                <a:solidFill>
                  <a:schemeClr val="accent6"/>
                </a:solidFill>
                <a:latin typeface="+mn-lt"/>
              </a:rPr>
              <a:t>group organized for similar purposes which is exempt from federal income tax under Section 501(c)(6) of the Internal Revenue Code of 1986</a:t>
            </a:r>
            <a:r>
              <a:rPr lang="en-US" sz="1800" dirty="0">
                <a:solidFill>
                  <a:schemeClr val="accent6"/>
                </a:solidFill>
                <a:latin typeface="+mn-lt"/>
              </a:rPr>
              <a:t>; O.C.G.A. § 48-13-50.2(3)</a:t>
            </a:r>
            <a:endParaRPr lang="en-US" sz="1800" dirty="0">
              <a:solidFill>
                <a:schemeClr val="accent6"/>
              </a:solidFill>
            </a:endParaRPr>
          </a:p>
          <a:p>
            <a:endParaRPr lang="en-US" sz="1600" dirty="0">
              <a:solidFill>
                <a:schemeClr val="accent6"/>
              </a:solidFill>
            </a:endParaRPr>
          </a:p>
        </p:txBody>
      </p:sp>
      <p:sp>
        <p:nvSpPr>
          <p:cNvPr id="6" name="Footer Placeholder 5">
            <a:extLst>
              <a:ext uri="{FF2B5EF4-FFF2-40B4-BE49-F238E27FC236}">
                <a16:creationId xmlns:a16="http://schemas.microsoft.com/office/drawing/2014/main" id="{72B4A7DB-4876-8838-B21E-5B16C5FB4798}"/>
              </a:ext>
            </a:extLst>
          </p:cNvPr>
          <p:cNvSpPr>
            <a:spLocks noGrp="1"/>
          </p:cNvSpPr>
          <p:nvPr>
            <p:ph type="ftr" sz="quarter" idx="29"/>
          </p:nvPr>
        </p:nvSpPr>
        <p:spPr/>
        <p:txBody>
          <a:bodyPr/>
          <a:lstStyle/>
          <a:p>
            <a:r>
              <a:rPr lang="en-US"/>
              <a:t>Georgia Department of Community Affairs</a:t>
            </a:r>
            <a:endParaRPr lang="en-US" dirty="0"/>
          </a:p>
        </p:txBody>
      </p:sp>
      <p:sp>
        <p:nvSpPr>
          <p:cNvPr id="7" name="Slide Number Placeholder 6">
            <a:extLst>
              <a:ext uri="{FF2B5EF4-FFF2-40B4-BE49-F238E27FC236}">
                <a16:creationId xmlns:a16="http://schemas.microsoft.com/office/drawing/2014/main" id="{73C4066B-3EC2-A9D5-041D-466247CDE0F9}"/>
              </a:ext>
            </a:extLst>
          </p:cNvPr>
          <p:cNvSpPr>
            <a:spLocks noGrp="1"/>
          </p:cNvSpPr>
          <p:nvPr>
            <p:ph type="sldNum" sz="quarter" idx="30"/>
          </p:nvPr>
        </p:nvSpPr>
        <p:spPr/>
        <p:txBody>
          <a:bodyPr/>
          <a:lstStyle/>
          <a:p>
            <a:fld id="{93CAF254-72B9-406C-9E86-C9D983240C82}" type="slidenum">
              <a:rPr lang="en-US" smtClean="0"/>
              <a:pPr/>
              <a:t>13</a:t>
            </a:fld>
            <a:endParaRPr lang="en-US" dirty="0"/>
          </a:p>
        </p:txBody>
      </p:sp>
    </p:spTree>
    <p:extLst>
      <p:ext uri="{BB962C8B-B14F-4D97-AF65-F5344CB8AC3E}">
        <p14:creationId xmlns:p14="http://schemas.microsoft.com/office/powerpoint/2010/main" val="2241218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6EB90A-E158-9061-358D-E9665360203C}"/>
              </a:ext>
            </a:extLst>
          </p:cNvPr>
          <p:cNvSpPr>
            <a:spLocks noGrp="1"/>
          </p:cNvSpPr>
          <p:nvPr>
            <p:ph type="body" sz="quarter" idx="23"/>
          </p:nvPr>
        </p:nvSpPr>
        <p:spPr>
          <a:xfrm>
            <a:off x="434341" y="607519"/>
            <a:ext cx="3703320" cy="1491268"/>
          </a:xfrm>
        </p:spPr>
        <p:txBody>
          <a:bodyPr/>
          <a:lstStyle/>
          <a:p>
            <a:r>
              <a:rPr lang="en-US" dirty="0"/>
              <a:t>Tourism Product Development (TPD)</a:t>
            </a:r>
          </a:p>
        </p:txBody>
      </p:sp>
      <p:sp>
        <p:nvSpPr>
          <p:cNvPr id="4" name="Content Placeholder 3">
            <a:extLst>
              <a:ext uri="{FF2B5EF4-FFF2-40B4-BE49-F238E27FC236}">
                <a16:creationId xmlns:a16="http://schemas.microsoft.com/office/drawing/2014/main" id="{B08824E1-639C-C784-61DE-A10A0A1929BD}"/>
              </a:ext>
            </a:extLst>
          </p:cNvPr>
          <p:cNvSpPr>
            <a:spLocks noGrp="1"/>
          </p:cNvSpPr>
          <p:nvPr>
            <p:ph sz="quarter" idx="26"/>
          </p:nvPr>
        </p:nvSpPr>
        <p:spPr>
          <a:xfrm>
            <a:off x="434341" y="2215956"/>
            <a:ext cx="3702844" cy="3211449"/>
          </a:xfrm>
        </p:spPr>
        <p:txBody>
          <a:bodyPr/>
          <a:lstStyle/>
          <a:p>
            <a:r>
              <a:rPr lang="en-US" sz="1800" dirty="0">
                <a:latin typeface="+mn-lt"/>
              </a:rPr>
              <a:t>“Creation or expansion of physical attractions which are available and open to the public and which improve destination appeal to visitors, support visitors' experience, and are used by visitors. Such expenditures </a:t>
            </a:r>
            <a:r>
              <a:rPr lang="en-US" sz="1800" i="1" dirty="0">
                <a:latin typeface="+mn-lt"/>
              </a:rPr>
              <a:t>may include capital costs and operating expenses</a:t>
            </a:r>
            <a:r>
              <a:rPr lang="en-US" sz="1800" dirty="0">
                <a:latin typeface="+mn-lt"/>
              </a:rPr>
              <a:t>.” O.C.G.A. § 48-13-50.2(6)</a:t>
            </a:r>
          </a:p>
          <a:p>
            <a:endParaRPr lang="en-US" dirty="0"/>
          </a:p>
        </p:txBody>
      </p:sp>
      <p:sp>
        <p:nvSpPr>
          <p:cNvPr id="5" name="Content Placeholder 4">
            <a:extLst>
              <a:ext uri="{FF2B5EF4-FFF2-40B4-BE49-F238E27FC236}">
                <a16:creationId xmlns:a16="http://schemas.microsoft.com/office/drawing/2014/main" id="{1B8137F2-CC4D-6880-5145-B153C0637747}"/>
              </a:ext>
            </a:extLst>
          </p:cNvPr>
          <p:cNvSpPr>
            <a:spLocks noGrp="1"/>
          </p:cNvSpPr>
          <p:nvPr>
            <p:ph sz="quarter" idx="27"/>
          </p:nvPr>
        </p:nvSpPr>
        <p:spPr>
          <a:xfrm>
            <a:off x="5006103" y="1069258"/>
            <a:ext cx="3702844" cy="5309419"/>
          </a:xfrm>
        </p:spPr>
        <p:txBody>
          <a:bodyPr>
            <a:normAutofit fontScale="77500" lnSpcReduction="20000"/>
          </a:bodyPr>
          <a:lstStyle/>
          <a:p>
            <a:r>
              <a:rPr lang="en-US" sz="1700" dirty="0">
                <a:solidFill>
                  <a:srgbClr val="8A7967"/>
                </a:solidFill>
                <a:latin typeface="Arial" panose="020B0604020202020204"/>
              </a:rPr>
              <a:t>(A) </a:t>
            </a:r>
            <a:r>
              <a:rPr lang="en-US" sz="1700" b="1" dirty="0">
                <a:solidFill>
                  <a:srgbClr val="F58220"/>
                </a:solidFill>
                <a:latin typeface="Arial" panose="020B0604020202020204"/>
              </a:rPr>
              <a:t>Lodging</a:t>
            </a:r>
            <a:r>
              <a:rPr lang="en-US" sz="1700" dirty="0">
                <a:solidFill>
                  <a:srgbClr val="8A7967"/>
                </a:solidFill>
                <a:latin typeface="Arial" panose="020B0604020202020204"/>
              </a:rPr>
              <a:t> for the public for no longer than 30 consecutive days to the same customer;</a:t>
            </a:r>
            <a:br>
              <a:rPr lang="en-US" sz="1700" dirty="0">
                <a:solidFill>
                  <a:srgbClr val="8A7967"/>
                </a:solidFill>
                <a:latin typeface="Arial" panose="020B0604020202020204"/>
              </a:rPr>
            </a:br>
            <a:r>
              <a:rPr lang="en-US" sz="1700" dirty="0">
                <a:solidFill>
                  <a:srgbClr val="8A7967"/>
                </a:solidFill>
                <a:latin typeface="Arial" panose="020B0604020202020204"/>
              </a:rPr>
              <a:t>(B) Overnight or short-term sites for recreational vehicles, trailers, campers, or tents;</a:t>
            </a:r>
            <a:br>
              <a:rPr lang="en-US" sz="1700" dirty="0">
                <a:solidFill>
                  <a:srgbClr val="8A7967"/>
                </a:solidFill>
                <a:latin typeface="Arial" panose="020B0604020202020204"/>
              </a:rPr>
            </a:br>
            <a:r>
              <a:rPr lang="en-US" sz="1700" dirty="0">
                <a:solidFill>
                  <a:srgbClr val="8A7967"/>
                </a:solidFill>
                <a:latin typeface="Arial" panose="020B0604020202020204"/>
              </a:rPr>
              <a:t>(C) </a:t>
            </a:r>
            <a:r>
              <a:rPr lang="en-US" sz="1700" b="1" dirty="0">
                <a:solidFill>
                  <a:srgbClr val="49A942"/>
                </a:solidFill>
                <a:latin typeface="Arial" panose="020B0604020202020204"/>
              </a:rPr>
              <a:t>Meeting, convention, exhibit</a:t>
            </a:r>
            <a:r>
              <a:rPr lang="en-US" sz="1700" dirty="0">
                <a:solidFill>
                  <a:srgbClr val="8A7967"/>
                </a:solidFill>
                <a:latin typeface="Arial" panose="020B0604020202020204"/>
              </a:rPr>
              <a:t>, and public assembly facilities;</a:t>
            </a:r>
            <a:br>
              <a:rPr lang="en-US" sz="1700" dirty="0">
                <a:solidFill>
                  <a:srgbClr val="8A7967"/>
                </a:solidFill>
                <a:latin typeface="Arial" panose="020B0604020202020204"/>
              </a:rPr>
            </a:br>
            <a:r>
              <a:rPr lang="en-US" sz="1700" dirty="0">
                <a:solidFill>
                  <a:srgbClr val="8A7967"/>
                </a:solidFill>
                <a:latin typeface="Arial" panose="020B0604020202020204"/>
              </a:rPr>
              <a:t>(D) Sports </a:t>
            </a:r>
            <a:r>
              <a:rPr lang="en-US" sz="1700" b="1" dirty="0">
                <a:solidFill>
                  <a:srgbClr val="F58220"/>
                </a:solidFill>
                <a:latin typeface="Arial" panose="020B0604020202020204"/>
              </a:rPr>
              <a:t>stadiums</a:t>
            </a:r>
            <a:r>
              <a:rPr lang="en-US" sz="1700" dirty="0">
                <a:solidFill>
                  <a:srgbClr val="8A7967"/>
                </a:solidFill>
                <a:latin typeface="Arial" panose="020B0604020202020204"/>
              </a:rPr>
              <a:t>, arenas, and complexes;</a:t>
            </a:r>
            <a:br>
              <a:rPr lang="en-US" sz="1700" dirty="0">
                <a:solidFill>
                  <a:srgbClr val="8A7967"/>
                </a:solidFill>
                <a:latin typeface="Arial" panose="020B0604020202020204"/>
              </a:rPr>
            </a:br>
            <a:r>
              <a:rPr lang="en-US" sz="1700" dirty="0">
                <a:solidFill>
                  <a:srgbClr val="8A7967"/>
                </a:solidFill>
                <a:latin typeface="Arial" panose="020B0604020202020204"/>
              </a:rPr>
              <a:t>(E) </a:t>
            </a:r>
            <a:r>
              <a:rPr lang="en-US" sz="1700" b="1" dirty="0">
                <a:solidFill>
                  <a:srgbClr val="8DC63F"/>
                </a:solidFill>
                <a:latin typeface="Arial" panose="020B0604020202020204"/>
              </a:rPr>
              <a:t>Golf courses </a:t>
            </a:r>
            <a:r>
              <a:rPr lang="en-US" sz="1700" dirty="0">
                <a:solidFill>
                  <a:srgbClr val="8A7967"/>
                </a:solidFill>
                <a:latin typeface="Arial" panose="020B0604020202020204"/>
              </a:rPr>
              <a:t>associated with a resort development that are open to the general public on a contract or fee basis;</a:t>
            </a:r>
            <a:br>
              <a:rPr lang="en-US" sz="1700" dirty="0">
                <a:solidFill>
                  <a:srgbClr val="8A7967"/>
                </a:solidFill>
                <a:latin typeface="Arial" panose="020B0604020202020204"/>
              </a:rPr>
            </a:br>
            <a:r>
              <a:rPr lang="en-US" sz="1700" dirty="0">
                <a:solidFill>
                  <a:srgbClr val="8A7967"/>
                </a:solidFill>
                <a:latin typeface="Arial" panose="020B0604020202020204"/>
              </a:rPr>
              <a:t>(F) Racing facilities, including dragstrips, motorcycle racetracks, and auto or stock car racetracks or </a:t>
            </a:r>
            <a:r>
              <a:rPr lang="en-US" sz="1700" b="1" dirty="0">
                <a:solidFill>
                  <a:srgbClr val="ED037C"/>
                </a:solidFill>
                <a:latin typeface="Arial" panose="020B0604020202020204"/>
              </a:rPr>
              <a:t>speedways</a:t>
            </a:r>
            <a:r>
              <a:rPr lang="en-US" sz="1700" dirty="0">
                <a:solidFill>
                  <a:srgbClr val="8A7967"/>
                </a:solidFill>
                <a:latin typeface="Arial" panose="020B0604020202020204"/>
              </a:rPr>
              <a:t>;</a:t>
            </a:r>
            <a:br>
              <a:rPr lang="en-US" sz="1700" dirty="0">
                <a:solidFill>
                  <a:srgbClr val="8A7967"/>
                </a:solidFill>
                <a:latin typeface="Arial" panose="020B0604020202020204"/>
              </a:rPr>
            </a:br>
            <a:r>
              <a:rPr lang="en-US" sz="1700" dirty="0">
                <a:solidFill>
                  <a:srgbClr val="8A7967"/>
                </a:solidFill>
                <a:latin typeface="Arial" panose="020B0604020202020204"/>
              </a:rPr>
              <a:t>(G) Amusement centers, amusement parks, theme parks, or amusement piers;</a:t>
            </a:r>
            <a:br>
              <a:rPr lang="en-US" sz="1700" dirty="0">
                <a:solidFill>
                  <a:srgbClr val="8A7967"/>
                </a:solidFill>
                <a:latin typeface="Arial" panose="020B0604020202020204"/>
              </a:rPr>
            </a:br>
            <a:r>
              <a:rPr lang="en-US" sz="1700" dirty="0">
                <a:solidFill>
                  <a:srgbClr val="8A7967"/>
                </a:solidFill>
                <a:latin typeface="Arial" panose="020B0604020202020204"/>
              </a:rPr>
              <a:t>(H) Hunting preserves, trapping preserves, or </a:t>
            </a:r>
            <a:r>
              <a:rPr lang="en-US" sz="1700" b="1" dirty="0">
                <a:solidFill>
                  <a:srgbClr val="8DC63F"/>
                </a:solidFill>
                <a:latin typeface="Arial" panose="020B0604020202020204"/>
              </a:rPr>
              <a:t>fishing preserves or lakes</a:t>
            </a:r>
            <a:r>
              <a:rPr lang="en-US" sz="1700" dirty="0">
                <a:solidFill>
                  <a:srgbClr val="8A7967"/>
                </a:solidFill>
                <a:latin typeface="Arial" panose="020B0604020202020204"/>
              </a:rPr>
              <a:t>;</a:t>
            </a:r>
            <a:br>
              <a:rPr lang="en-US" sz="1700" dirty="0">
                <a:solidFill>
                  <a:srgbClr val="8A7967"/>
                </a:solidFill>
                <a:latin typeface="Arial" panose="020B0604020202020204"/>
              </a:rPr>
            </a:br>
            <a:r>
              <a:rPr lang="en-US" sz="1700" dirty="0">
                <a:solidFill>
                  <a:srgbClr val="8A7967"/>
                </a:solidFill>
                <a:latin typeface="Arial" panose="020B0604020202020204"/>
              </a:rPr>
              <a:t>(I) Visitor information and </a:t>
            </a:r>
            <a:r>
              <a:rPr lang="en-US" sz="1700" b="1" dirty="0">
                <a:solidFill>
                  <a:srgbClr val="49A942"/>
                </a:solidFill>
                <a:latin typeface="Arial" panose="020B0604020202020204"/>
              </a:rPr>
              <a:t>welcome centers</a:t>
            </a:r>
            <a:r>
              <a:rPr lang="en-US" sz="1700" dirty="0">
                <a:solidFill>
                  <a:srgbClr val="8A7967"/>
                </a:solidFill>
                <a:latin typeface="Arial" panose="020B0604020202020204"/>
              </a:rPr>
              <a:t>;</a:t>
            </a:r>
            <a:br>
              <a:rPr lang="en-US" sz="1700" dirty="0">
                <a:solidFill>
                  <a:srgbClr val="8A7967"/>
                </a:solidFill>
                <a:latin typeface="Arial" panose="020B0604020202020204"/>
              </a:rPr>
            </a:br>
            <a:r>
              <a:rPr lang="en-US" sz="1700" dirty="0">
                <a:solidFill>
                  <a:srgbClr val="8A7967"/>
                </a:solidFill>
                <a:latin typeface="Arial" panose="020B0604020202020204"/>
              </a:rPr>
              <a:t>(J) </a:t>
            </a:r>
            <a:r>
              <a:rPr lang="en-US" sz="1700" b="1" dirty="0">
                <a:solidFill>
                  <a:srgbClr val="F58220"/>
                </a:solidFill>
                <a:latin typeface="Arial" panose="020B0604020202020204"/>
              </a:rPr>
              <a:t>Wayfinding signage</a:t>
            </a:r>
            <a:r>
              <a:rPr lang="en-US" sz="1700" dirty="0">
                <a:solidFill>
                  <a:srgbClr val="8A7967"/>
                </a:solidFill>
                <a:latin typeface="Arial" panose="020B0604020202020204"/>
              </a:rPr>
              <a:t>;</a:t>
            </a:r>
            <a:br>
              <a:rPr lang="en-US" sz="1700" dirty="0">
                <a:solidFill>
                  <a:srgbClr val="8A7967"/>
                </a:solidFill>
                <a:latin typeface="Arial" panose="020B0604020202020204"/>
              </a:rPr>
            </a:br>
            <a:r>
              <a:rPr lang="en-US" sz="1700" dirty="0">
                <a:solidFill>
                  <a:srgbClr val="8A7967"/>
                </a:solidFill>
                <a:latin typeface="Arial" panose="020B0604020202020204"/>
              </a:rPr>
              <a:t>(K) Permanent, nonmigrating carnivals or fairs;</a:t>
            </a:r>
            <a:br>
              <a:rPr lang="en-US" sz="1700" dirty="0">
                <a:solidFill>
                  <a:srgbClr val="8A7967"/>
                </a:solidFill>
                <a:latin typeface="Arial" panose="020B0604020202020204"/>
              </a:rPr>
            </a:br>
            <a:r>
              <a:rPr lang="en-US" sz="1700" dirty="0">
                <a:solidFill>
                  <a:srgbClr val="8A7967"/>
                </a:solidFill>
                <a:latin typeface="Arial" panose="020B0604020202020204"/>
              </a:rPr>
              <a:t>(L) Airplanes, helicopters, buses, vans, or boats for excursions or sightseeing;</a:t>
            </a:r>
            <a:br>
              <a:rPr lang="en-US" sz="1700" dirty="0">
                <a:solidFill>
                  <a:srgbClr val="8A7967"/>
                </a:solidFill>
                <a:latin typeface="Arial" panose="020B0604020202020204"/>
              </a:rPr>
            </a:br>
            <a:r>
              <a:rPr lang="en-US" sz="1700" dirty="0">
                <a:solidFill>
                  <a:srgbClr val="8A7967"/>
                </a:solidFill>
                <a:latin typeface="Arial" panose="020B0604020202020204"/>
              </a:rPr>
              <a:t>(M) Boat rentals, boat party fishing services, rowboat or canoe rentals, horse shows, natural wonder attractions, picnic grounds, </a:t>
            </a:r>
            <a:r>
              <a:rPr lang="en-US" sz="1700" b="1" dirty="0">
                <a:solidFill>
                  <a:srgbClr val="ED037C"/>
                </a:solidFill>
                <a:latin typeface="Arial" panose="020B0604020202020204"/>
              </a:rPr>
              <a:t>river-rafting services</a:t>
            </a:r>
            <a:r>
              <a:rPr lang="en-US" sz="1700" dirty="0">
                <a:solidFill>
                  <a:srgbClr val="8A7967"/>
                </a:solidFill>
                <a:latin typeface="Arial" panose="020B0604020202020204"/>
              </a:rPr>
              <a:t>, scenic railroads for amusement, aerial tramways, rodeos, water slides, or wave pools;</a:t>
            </a:r>
            <a:br>
              <a:rPr lang="en-US" sz="1700" dirty="0">
                <a:solidFill>
                  <a:srgbClr val="8A7967"/>
                </a:solidFill>
                <a:latin typeface="Arial" panose="020B0604020202020204"/>
              </a:rPr>
            </a:br>
            <a:r>
              <a:rPr lang="en-US" sz="1700" dirty="0">
                <a:solidFill>
                  <a:srgbClr val="8A7967"/>
                </a:solidFill>
                <a:latin typeface="Arial" panose="020B0604020202020204"/>
              </a:rPr>
              <a:t>(N) </a:t>
            </a:r>
            <a:r>
              <a:rPr lang="en-US" sz="1700" b="1" dirty="0">
                <a:solidFill>
                  <a:srgbClr val="8DC63F"/>
                </a:solidFill>
                <a:latin typeface="Arial" panose="020B0604020202020204"/>
              </a:rPr>
              <a:t>Museums</a:t>
            </a:r>
            <a:r>
              <a:rPr lang="en-US" sz="1700" dirty="0">
                <a:solidFill>
                  <a:srgbClr val="8A7967"/>
                </a:solidFill>
                <a:latin typeface="Arial" panose="020B0604020202020204"/>
              </a:rPr>
              <a:t>, planetariums, art galleries, botanical gardens, aquariums, or zoological gardens;</a:t>
            </a:r>
            <a:br>
              <a:rPr lang="en-US" sz="1700" dirty="0">
                <a:solidFill>
                  <a:srgbClr val="8A7967"/>
                </a:solidFill>
                <a:latin typeface="Arial" panose="020B0604020202020204"/>
              </a:rPr>
            </a:br>
            <a:r>
              <a:rPr lang="en-US" sz="1700" dirty="0">
                <a:solidFill>
                  <a:srgbClr val="8A7967"/>
                </a:solidFill>
                <a:latin typeface="Arial" panose="020B0604020202020204"/>
              </a:rPr>
              <a:t>(O) </a:t>
            </a:r>
            <a:r>
              <a:rPr lang="en-US" sz="1700" b="1" dirty="0">
                <a:solidFill>
                  <a:srgbClr val="F58220"/>
                </a:solidFill>
                <a:latin typeface="Arial" panose="020B0604020202020204"/>
              </a:rPr>
              <a:t>Parks, trails</a:t>
            </a:r>
            <a:r>
              <a:rPr lang="en-US" sz="1700" dirty="0">
                <a:solidFill>
                  <a:srgbClr val="8A7967"/>
                </a:solidFill>
                <a:latin typeface="Arial" panose="020B0604020202020204"/>
              </a:rPr>
              <a:t>, and other recreational facilities; or</a:t>
            </a:r>
            <a:br>
              <a:rPr lang="en-US" sz="1700" dirty="0">
                <a:solidFill>
                  <a:srgbClr val="8A7967"/>
                </a:solidFill>
                <a:latin typeface="Arial" panose="020B0604020202020204"/>
              </a:rPr>
            </a:br>
            <a:r>
              <a:rPr lang="en-US" sz="1700" dirty="0">
                <a:solidFill>
                  <a:srgbClr val="8A7967"/>
                </a:solidFill>
                <a:latin typeface="Arial" panose="020B0604020202020204"/>
              </a:rPr>
              <a:t>(P) </a:t>
            </a:r>
            <a:r>
              <a:rPr lang="en-US" sz="1700" b="1" dirty="0">
                <a:solidFill>
                  <a:srgbClr val="49A942"/>
                </a:solidFill>
                <a:latin typeface="Arial" panose="020B0604020202020204"/>
              </a:rPr>
              <a:t>Performing arts facilities</a:t>
            </a:r>
            <a:r>
              <a:rPr lang="en-US" sz="1700" dirty="0">
                <a:solidFill>
                  <a:srgbClr val="8A7967"/>
                </a:solidFill>
                <a:latin typeface="Arial" panose="020B0604020202020204"/>
              </a:rPr>
              <a:t>.</a:t>
            </a:r>
          </a:p>
          <a:p>
            <a:endParaRPr lang="en-US" dirty="0"/>
          </a:p>
        </p:txBody>
      </p:sp>
      <p:sp>
        <p:nvSpPr>
          <p:cNvPr id="6" name="Footer Placeholder 5">
            <a:extLst>
              <a:ext uri="{FF2B5EF4-FFF2-40B4-BE49-F238E27FC236}">
                <a16:creationId xmlns:a16="http://schemas.microsoft.com/office/drawing/2014/main" id="{23770999-0400-DDD4-69FC-28E3763FB27D}"/>
              </a:ext>
            </a:extLst>
          </p:cNvPr>
          <p:cNvSpPr>
            <a:spLocks noGrp="1"/>
          </p:cNvSpPr>
          <p:nvPr>
            <p:ph type="ftr" sz="quarter" idx="29"/>
          </p:nvPr>
        </p:nvSpPr>
        <p:spPr/>
        <p:txBody>
          <a:bodyPr/>
          <a:lstStyle/>
          <a:p>
            <a:r>
              <a:rPr lang="en-US"/>
              <a:t>Georgia Department of Community Affairs</a:t>
            </a:r>
            <a:endParaRPr lang="en-US" dirty="0"/>
          </a:p>
        </p:txBody>
      </p:sp>
      <p:sp>
        <p:nvSpPr>
          <p:cNvPr id="7" name="Slide Number Placeholder 6">
            <a:extLst>
              <a:ext uri="{FF2B5EF4-FFF2-40B4-BE49-F238E27FC236}">
                <a16:creationId xmlns:a16="http://schemas.microsoft.com/office/drawing/2014/main" id="{527C1D9F-D992-7CE6-BFFE-853B12E6D97F}"/>
              </a:ext>
            </a:extLst>
          </p:cNvPr>
          <p:cNvSpPr>
            <a:spLocks noGrp="1"/>
          </p:cNvSpPr>
          <p:nvPr>
            <p:ph type="sldNum" sz="quarter" idx="30"/>
          </p:nvPr>
        </p:nvSpPr>
        <p:spPr/>
        <p:txBody>
          <a:bodyPr/>
          <a:lstStyle/>
          <a:p>
            <a:fld id="{93CAF254-72B9-406C-9E86-C9D983240C82}" type="slidenum">
              <a:rPr lang="en-US" smtClean="0"/>
              <a:pPr/>
              <a:t>14</a:t>
            </a:fld>
            <a:endParaRPr lang="en-US" dirty="0"/>
          </a:p>
        </p:txBody>
      </p:sp>
    </p:spTree>
    <p:extLst>
      <p:ext uri="{BB962C8B-B14F-4D97-AF65-F5344CB8AC3E}">
        <p14:creationId xmlns:p14="http://schemas.microsoft.com/office/powerpoint/2010/main" val="345900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C7FB18-F592-6ADB-47D9-37A0EE1DB9F9}"/>
              </a:ext>
            </a:extLst>
          </p:cNvPr>
          <p:cNvSpPr>
            <a:spLocks noGrp="1"/>
          </p:cNvSpPr>
          <p:nvPr>
            <p:ph type="title"/>
          </p:nvPr>
        </p:nvSpPr>
        <p:spPr/>
        <p:txBody>
          <a:bodyPr/>
          <a:lstStyle/>
          <a:p>
            <a:r>
              <a:rPr lang="pt-BR" sz="3600" dirty="0">
                <a:solidFill>
                  <a:schemeClr val="tx2"/>
                </a:solidFill>
              </a:rPr>
              <a:t>O.C.G.A. § 48-13-</a:t>
            </a:r>
            <a:r>
              <a:rPr lang="pt-BR" sz="3600" b="1" u="sng" dirty="0">
                <a:solidFill>
                  <a:schemeClr val="tx2"/>
                </a:solidFill>
              </a:rPr>
              <a:t>51(a)(1) – 1-3%</a:t>
            </a:r>
            <a:endParaRPr lang="en-US" dirty="0">
              <a:solidFill>
                <a:schemeClr val="tx2"/>
              </a:solidFill>
            </a:endParaRPr>
          </a:p>
        </p:txBody>
      </p:sp>
      <p:graphicFrame>
        <p:nvGraphicFramePr>
          <p:cNvPr id="6" name="Content Placeholder 1">
            <a:extLst>
              <a:ext uri="{FF2B5EF4-FFF2-40B4-BE49-F238E27FC236}">
                <a16:creationId xmlns:a16="http://schemas.microsoft.com/office/drawing/2014/main" id="{76176F32-77AD-9513-923A-EF58485A6EDA}"/>
              </a:ext>
            </a:extLst>
          </p:cNvPr>
          <p:cNvGraphicFramePr>
            <a:graphicFrameLocks/>
          </p:cNvGraphicFramePr>
          <p:nvPr>
            <p:extLst>
              <p:ext uri="{D42A27DB-BD31-4B8C-83A1-F6EECF244321}">
                <p14:modId xmlns:p14="http://schemas.microsoft.com/office/powerpoint/2010/main" val="4199964446"/>
              </p:ext>
            </p:extLst>
          </p:nvPr>
        </p:nvGraphicFramePr>
        <p:xfrm>
          <a:off x="1021550" y="1119664"/>
          <a:ext cx="3157550" cy="46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1">
            <a:extLst>
              <a:ext uri="{FF2B5EF4-FFF2-40B4-BE49-F238E27FC236}">
                <a16:creationId xmlns:a16="http://schemas.microsoft.com/office/drawing/2014/main" id="{5CD7992E-BE1E-9473-F20D-76CF170892B5}"/>
              </a:ext>
            </a:extLst>
          </p:cNvPr>
          <p:cNvGraphicFramePr>
            <a:graphicFrameLocks/>
          </p:cNvGraphicFramePr>
          <p:nvPr>
            <p:extLst>
              <p:ext uri="{D42A27DB-BD31-4B8C-83A1-F6EECF244321}">
                <p14:modId xmlns:p14="http://schemas.microsoft.com/office/powerpoint/2010/main" val="3930331732"/>
              </p:ext>
            </p:extLst>
          </p:nvPr>
        </p:nvGraphicFramePr>
        <p:xfrm>
          <a:off x="4565142" y="1040512"/>
          <a:ext cx="3157550" cy="4776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4" descr="Image result for penny">
            <a:extLst>
              <a:ext uri="{FF2B5EF4-FFF2-40B4-BE49-F238E27FC236}">
                <a16:creationId xmlns:a16="http://schemas.microsoft.com/office/drawing/2014/main" id="{87DD2388-84E9-4938-0C43-439D3B89DB0A}"/>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116839" y="3208020"/>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enny">
            <a:extLst>
              <a:ext uri="{FF2B5EF4-FFF2-40B4-BE49-F238E27FC236}">
                <a16:creationId xmlns:a16="http://schemas.microsoft.com/office/drawing/2014/main" id="{3A468FB0-9E97-DA66-02B9-34BCC76AA1E4}"/>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269239" y="3360420"/>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enny">
            <a:extLst>
              <a:ext uri="{FF2B5EF4-FFF2-40B4-BE49-F238E27FC236}">
                <a16:creationId xmlns:a16="http://schemas.microsoft.com/office/drawing/2014/main" id="{092D04D6-9AAE-1DFE-81A7-06BFA87828EE}"/>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421639" y="3512820"/>
            <a:ext cx="331086" cy="32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3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C7FB18-F592-6ADB-47D9-37A0EE1DB9F9}"/>
              </a:ext>
            </a:extLst>
          </p:cNvPr>
          <p:cNvSpPr>
            <a:spLocks noGrp="1"/>
          </p:cNvSpPr>
          <p:nvPr>
            <p:ph type="title"/>
          </p:nvPr>
        </p:nvSpPr>
        <p:spPr/>
        <p:txBody>
          <a:bodyPr/>
          <a:lstStyle/>
          <a:p>
            <a:r>
              <a:rPr lang="pt-BR" sz="3600" dirty="0">
                <a:solidFill>
                  <a:schemeClr val="tx2"/>
                </a:solidFill>
              </a:rPr>
              <a:t>O.C.G.A. § 48-13-</a:t>
            </a:r>
            <a:r>
              <a:rPr lang="pt-BR" sz="3600" b="1" u="sng" dirty="0">
                <a:solidFill>
                  <a:schemeClr val="tx2"/>
                </a:solidFill>
              </a:rPr>
              <a:t>51(a)(3) – </a:t>
            </a:r>
            <a:r>
              <a:rPr lang="pt-BR" u="sng" dirty="0">
                <a:solidFill>
                  <a:schemeClr val="tx2"/>
                </a:solidFill>
              </a:rPr>
              <a:t>5</a:t>
            </a:r>
            <a:r>
              <a:rPr lang="pt-BR" sz="3600" b="1" u="sng" dirty="0">
                <a:solidFill>
                  <a:schemeClr val="tx2"/>
                </a:solidFill>
              </a:rPr>
              <a:t>%</a:t>
            </a:r>
            <a:endParaRPr lang="en-US" dirty="0">
              <a:solidFill>
                <a:schemeClr val="tx2"/>
              </a:solidFill>
            </a:endParaRPr>
          </a:p>
        </p:txBody>
      </p:sp>
      <p:graphicFrame>
        <p:nvGraphicFramePr>
          <p:cNvPr id="6" name="Content Placeholder 1">
            <a:extLst>
              <a:ext uri="{FF2B5EF4-FFF2-40B4-BE49-F238E27FC236}">
                <a16:creationId xmlns:a16="http://schemas.microsoft.com/office/drawing/2014/main" id="{76176F32-77AD-9513-923A-EF58485A6EDA}"/>
              </a:ext>
            </a:extLst>
          </p:cNvPr>
          <p:cNvGraphicFramePr>
            <a:graphicFrameLocks/>
          </p:cNvGraphicFramePr>
          <p:nvPr>
            <p:extLst>
              <p:ext uri="{D42A27DB-BD31-4B8C-83A1-F6EECF244321}">
                <p14:modId xmlns:p14="http://schemas.microsoft.com/office/powerpoint/2010/main" val="2582647381"/>
              </p:ext>
            </p:extLst>
          </p:nvPr>
        </p:nvGraphicFramePr>
        <p:xfrm>
          <a:off x="1021550" y="1119664"/>
          <a:ext cx="3157550" cy="46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1">
            <a:extLst>
              <a:ext uri="{FF2B5EF4-FFF2-40B4-BE49-F238E27FC236}">
                <a16:creationId xmlns:a16="http://schemas.microsoft.com/office/drawing/2014/main" id="{5CD7992E-BE1E-9473-F20D-76CF170892B5}"/>
              </a:ext>
            </a:extLst>
          </p:cNvPr>
          <p:cNvGraphicFramePr>
            <a:graphicFrameLocks/>
          </p:cNvGraphicFramePr>
          <p:nvPr>
            <p:extLst>
              <p:ext uri="{D42A27DB-BD31-4B8C-83A1-F6EECF244321}">
                <p14:modId xmlns:p14="http://schemas.microsoft.com/office/powerpoint/2010/main" val="1247748531"/>
              </p:ext>
            </p:extLst>
          </p:nvPr>
        </p:nvGraphicFramePr>
        <p:xfrm>
          <a:off x="4565142" y="1040512"/>
          <a:ext cx="3157550" cy="4776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4" descr="Image result for penny">
            <a:extLst>
              <a:ext uri="{FF2B5EF4-FFF2-40B4-BE49-F238E27FC236}">
                <a16:creationId xmlns:a16="http://schemas.microsoft.com/office/drawing/2014/main" id="{87DD2388-84E9-4938-0C43-439D3B89DB0A}"/>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116839" y="3208020"/>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enny">
            <a:extLst>
              <a:ext uri="{FF2B5EF4-FFF2-40B4-BE49-F238E27FC236}">
                <a16:creationId xmlns:a16="http://schemas.microsoft.com/office/drawing/2014/main" id="{3A468FB0-9E97-DA66-02B9-34BCC76AA1E4}"/>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269239" y="3360420"/>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enny">
            <a:extLst>
              <a:ext uri="{FF2B5EF4-FFF2-40B4-BE49-F238E27FC236}">
                <a16:creationId xmlns:a16="http://schemas.microsoft.com/office/drawing/2014/main" id="{092D04D6-9AAE-1DFE-81A7-06BFA87828EE}"/>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421639" y="3512820"/>
            <a:ext cx="331086" cy="32913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4A93A23E-4950-1CB2-D1D7-B680BDD7967A}"/>
              </a:ext>
            </a:extLst>
          </p:cNvPr>
          <p:cNvGrpSpPr/>
          <p:nvPr/>
        </p:nvGrpSpPr>
        <p:grpSpPr>
          <a:xfrm>
            <a:off x="5532336" y="1949350"/>
            <a:ext cx="1318158" cy="1304808"/>
            <a:chOff x="2539113" y="-2987"/>
            <a:chExt cx="1318158" cy="1304808"/>
          </a:xfrm>
        </p:grpSpPr>
        <p:sp>
          <p:nvSpPr>
            <p:cNvPr id="4" name="Oval 3">
              <a:extLst>
                <a:ext uri="{FF2B5EF4-FFF2-40B4-BE49-F238E27FC236}">
                  <a16:creationId xmlns:a16="http://schemas.microsoft.com/office/drawing/2014/main" id="{D547C112-F95A-6D66-F25C-6E5781FFE288}"/>
                </a:ext>
              </a:extLst>
            </p:cNvPr>
            <p:cNvSpPr/>
            <p:nvPr/>
          </p:nvSpPr>
          <p:spPr>
            <a:xfrm>
              <a:off x="2539113" y="-2987"/>
              <a:ext cx="1318158" cy="13048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F9DE3787-6E18-483A-27E2-D6A13F9739A2}"/>
                </a:ext>
              </a:extLst>
            </p:cNvPr>
            <p:cNvSpPr txBox="1"/>
            <p:nvPr/>
          </p:nvSpPr>
          <p:spPr>
            <a:xfrm>
              <a:off x="2732153" y="230223"/>
              <a:ext cx="932078" cy="922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dirty="0"/>
                <a:t>4</a:t>
              </a:r>
              <a:r>
                <a:rPr lang="en-US" sz="1400" kern="1200" dirty="0"/>
                <a:t>0% of HMT Revenue </a:t>
              </a:r>
              <a:r>
                <a:rPr lang="en-US" sz="1400" b="1" dirty="0"/>
                <a:t>TCT</a:t>
              </a:r>
              <a:br>
                <a:rPr lang="en-US" sz="1400" kern="1200" dirty="0"/>
              </a:br>
              <a:endParaRPr lang="en-US" sz="1400" kern="1200" dirty="0"/>
            </a:p>
          </p:txBody>
        </p:sp>
      </p:grpSp>
      <p:pic>
        <p:nvPicPr>
          <p:cNvPr id="11" name="Picture 4" descr="Image result for penny">
            <a:extLst>
              <a:ext uri="{FF2B5EF4-FFF2-40B4-BE49-F238E27FC236}">
                <a16:creationId xmlns:a16="http://schemas.microsoft.com/office/drawing/2014/main" id="{25D2E987-AF0F-B651-23BB-413694EF6940}"/>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797107" y="3589518"/>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enny">
            <a:extLst>
              <a:ext uri="{FF2B5EF4-FFF2-40B4-BE49-F238E27FC236}">
                <a16:creationId xmlns:a16="http://schemas.microsoft.com/office/drawing/2014/main" id="{C89F8A05-BEF9-FC26-CFA4-9D4479A9156D}"/>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637279" y="3372589"/>
            <a:ext cx="331086" cy="32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9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C7FB18-F592-6ADB-47D9-37A0EE1DB9F9}"/>
              </a:ext>
            </a:extLst>
          </p:cNvPr>
          <p:cNvSpPr>
            <a:spLocks noGrp="1"/>
          </p:cNvSpPr>
          <p:nvPr>
            <p:ph type="title"/>
          </p:nvPr>
        </p:nvSpPr>
        <p:spPr/>
        <p:txBody>
          <a:bodyPr/>
          <a:lstStyle/>
          <a:p>
            <a:r>
              <a:rPr lang="pt-BR" sz="3600" dirty="0">
                <a:solidFill>
                  <a:schemeClr val="tx2"/>
                </a:solidFill>
              </a:rPr>
              <a:t>O.C.G.A. § 48-13-</a:t>
            </a:r>
            <a:r>
              <a:rPr lang="pt-BR" sz="3600" b="1" u="sng" dirty="0">
                <a:solidFill>
                  <a:schemeClr val="tx2"/>
                </a:solidFill>
              </a:rPr>
              <a:t>51(a)(3) – 8%</a:t>
            </a:r>
            <a:endParaRPr lang="en-US" dirty="0">
              <a:solidFill>
                <a:schemeClr val="tx2"/>
              </a:solidFill>
            </a:endParaRPr>
          </a:p>
        </p:txBody>
      </p:sp>
      <p:graphicFrame>
        <p:nvGraphicFramePr>
          <p:cNvPr id="6" name="Content Placeholder 1">
            <a:extLst>
              <a:ext uri="{FF2B5EF4-FFF2-40B4-BE49-F238E27FC236}">
                <a16:creationId xmlns:a16="http://schemas.microsoft.com/office/drawing/2014/main" id="{76176F32-77AD-9513-923A-EF58485A6EDA}"/>
              </a:ext>
            </a:extLst>
          </p:cNvPr>
          <p:cNvGraphicFramePr>
            <a:graphicFrameLocks/>
          </p:cNvGraphicFramePr>
          <p:nvPr>
            <p:extLst>
              <p:ext uri="{D42A27DB-BD31-4B8C-83A1-F6EECF244321}">
                <p14:modId xmlns:p14="http://schemas.microsoft.com/office/powerpoint/2010/main" val="2167019415"/>
              </p:ext>
            </p:extLst>
          </p:nvPr>
        </p:nvGraphicFramePr>
        <p:xfrm>
          <a:off x="1021550" y="1119664"/>
          <a:ext cx="2445550" cy="3810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1">
            <a:extLst>
              <a:ext uri="{FF2B5EF4-FFF2-40B4-BE49-F238E27FC236}">
                <a16:creationId xmlns:a16="http://schemas.microsoft.com/office/drawing/2014/main" id="{5CD7992E-BE1E-9473-F20D-76CF170892B5}"/>
              </a:ext>
            </a:extLst>
          </p:cNvPr>
          <p:cNvGraphicFramePr>
            <a:graphicFrameLocks/>
          </p:cNvGraphicFramePr>
          <p:nvPr>
            <p:extLst>
              <p:ext uri="{D42A27DB-BD31-4B8C-83A1-F6EECF244321}">
                <p14:modId xmlns:p14="http://schemas.microsoft.com/office/powerpoint/2010/main" val="2363914145"/>
              </p:ext>
            </p:extLst>
          </p:nvPr>
        </p:nvGraphicFramePr>
        <p:xfrm>
          <a:off x="3465538" y="1924908"/>
          <a:ext cx="2163318" cy="36000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4" descr="Image result for penny">
            <a:extLst>
              <a:ext uri="{FF2B5EF4-FFF2-40B4-BE49-F238E27FC236}">
                <a16:creationId xmlns:a16="http://schemas.microsoft.com/office/drawing/2014/main" id="{87DD2388-84E9-4938-0C43-439D3B89DB0A}"/>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116839" y="3208020"/>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enny">
            <a:extLst>
              <a:ext uri="{FF2B5EF4-FFF2-40B4-BE49-F238E27FC236}">
                <a16:creationId xmlns:a16="http://schemas.microsoft.com/office/drawing/2014/main" id="{3A468FB0-9E97-DA66-02B9-34BCC76AA1E4}"/>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282382" y="3024902"/>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enny">
            <a:extLst>
              <a:ext uri="{FF2B5EF4-FFF2-40B4-BE49-F238E27FC236}">
                <a16:creationId xmlns:a16="http://schemas.microsoft.com/office/drawing/2014/main" id="{092D04D6-9AAE-1DFE-81A7-06BFA87828EE}"/>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920624" y="3043450"/>
            <a:ext cx="331086" cy="32913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4A93A23E-4950-1CB2-D1D7-B680BDD7967A}"/>
              </a:ext>
            </a:extLst>
          </p:cNvPr>
          <p:cNvGrpSpPr/>
          <p:nvPr/>
        </p:nvGrpSpPr>
        <p:grpSpPr>
          <a:xfrm>
            <a:off x="3990130" y="2517487"/>
            <a:ext cx="1114133" cy="1014830"/>
            <a:chOff x="2539113" y="-2987"/>
            <a:chExt cx="1318158" cy="1304808"/>
          </a:xfrm>
        </p:grpSpPr>
        <p:sp>
          <p:nvSpPr>
            <p:cNvPr id="4" name="Oval 3">
              <a:extLst>
                <a:ext uri="{FF2B5EF4-FFF2-40B4-BE49-F238E27FC236}">
                  <a16:creationId xmlns:a16="http://schemas.microsoft.com/office/drawing/2014/main" id="{D547C112-F95A-6D66-F25C-6E5781FFE288}"/>
                </a:ext>
              </a:extLst>
            </p:cNvPr>
            <p:cNvSpPr/>
            <p:nvPr/>
          </p:nvSpPr>
          <p:spPr>
            <a:xfrm>
              <a:off x="2539113" y="-2987"/>
              <a:ext cx="1318158" cy="13048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F9DE3787-6E18-483A-27E2-D6A13F9739A2}"/>
                </a:ext>
              </a:extLst>
            </p:cNvPr>
            <p:cNvSpPr txBox="1"/>
            <p:nvPr/>
          </p:nvSpPr>
          <p:spPr>
            <a:xfrm>
              <a:off x="2804276" y="298805"/>
              <a:ext cx="755550" cy="743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100" dirty="0"/>
                <a:t>43.75</a:t>
              </a:r>
              <a:r>
                <a:rPr lang="en-US" sz="1100" kern="1200" dirty="0"/>
                <a:t>% of HMT Revenue </a:t>
              </a:r>
              <a:r>
                <a:rPr lang="en-US" sz="1100" b="1" dirty="0"/>
                <a:t>TCT</a:t>
              </a:r>
              <a:br>
                <a:rPr lang="en-US" sz="1100" kern="1200" dirty="0"/>
              </a:br>
              <a:endParaRPr lang="en-US" sz="1100" kern="1200" dirty="0"/>
            </a:p>
          </p:txBody>
        </p:sp>
      </p:grpSp>
      <p:pic>
        <p:nvPicPr>
          <p:cNvPr id="11" name="Picture 4" descr="Image result for penny">
            <a:extLst>
              <a:ext uri="{FF2B5EF4-FFF2-40B4-BE49-F238E27FC236}">
                <a16:creationId xmlns:a16="http://schemas.microsoft.com/office/drawing/2014/main" id="{C085F8CB-9585-AB85-9BC7-09C5251D1F00}"/>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49325"/>
          <a:stretch/>
        </p:blipFill>
        <p:spPr bwMode="auto">
          <a:xfrm>
            <a:off x="4852857" y="3437397"/>
            <a:ext cx="167689" cy="3291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enny">
            <a:extLst>
              <a:ext uri="{FF2B5EF4-FFF2-40B4-BE49-F238E27FC236}">
                <a16:creationId xmlns:a16="http://schemas.microsoft.com/office/drawing/2014/main" id="{3B76A76B-193E-6073-4C99-8100E0CEEFFC}"/>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427521" y="3818339"/>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enny">
            <a:extLst>
              <a:ext uri="{FF2B5EF4-FFF2-40B4-BE49-F238E27FC236}">
                <a16:creationId xmlns:a16="http://schemas.microsoft.com/office/drawing/2014/main" id="{C2EEB8AE-61F9-2882-DD6F-E5FD64A3B898}"/>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579620" y="3601967"/>
            <a:ext cx="331086" cy="3291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penny">
            <a:extLst>
              <a:ext uri="{FF2B5EF4-FFF2-40B4-BE49-F238E27FC236}">
                <a16:creationId xmlns:a16="http://schemas.microsoft.com/office/drawing/2014/main" id="{69B7AE91-4116-ADAF-8B7D-B6E138865888}"/>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344870" y="3584120"/>
            <a:ext cx="331086" cy="3291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Content Placeholder 1">
            <a:extLst>
              <a:ext uri="{FF2B5EF4-FFF2-40B4-BE49-F238E27FC236}">
                <a16:creationId xmlns:a16="http://schemas.microsoft.com/office/drawing/2014/main" id="{0ACA9F88-53E2-6BD4-2EAF-83A54F21E658}"/>
              </a:ext>
            </a:extLst>
          </p:cNvPr>
          <p:cNvGraphicFramePr>
            <a:graphicFrameLocks/>
          </p:cNvGraphicFramePr>
          <p:nvPr>
            <p:extLst>
              <p:ext uri="{D42A27DB-BD31-4B8C-83A1-F6EECF244321}">
                <p14:modId xmlns:p14="http://schemas.microsoft.com/office/powerpoint/2010/main" val="137605071"/>
              </p:ext>
            </p:extLst>
          </p:nvPr>
        </p:nvGraphicFramePr>
        <p:xfrm>
          <a:off x="5863606" y="1330072"/>
          <a:ext cx="2163318" cy="36000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16" name="Group 15">
            <a:extLst>
              <a:ext uri="{FF2B5EF4-FFF2-40B4-BE49-F238E27FC236}">
                <a16:creationId xmlns:a16="http://schemas.microsoft.com/office/drawing/2014/main" id="{58040EE6-5E69-782C-C698-F58A5D0252C0}"/>
              </a:ext>
            </a:extLst>
          </p:cNvPr>
          <p:cNvGrpSpPr/>
          <p:nvPr/>
        </p:nvGrpSpPr>
        <p:grpSpPr>
          <a:xfrm>
            <a:off x="6388198" y="1922651"/>
            <a:ext cx="1114133" cy="1014830"/>
            <a:chOff x="2539113" y="-2987"/>
            <a:chExt cx="1318158" cy="1304808"/>
          </a:xfrm>
        </p:grpSpPr>
        <p:sp>
          <p:nvSpPr>
            <p:cNvPr id="17" name="Oval 16">
              <a:extLst>
                <a:ext uri="{FF2B5EF4-FFF2-40B4-BE49-F238E27FC236}">
                  <a16:creationId xmlns:a16="http://schemas.microsoft.com/office/drawing/2014/main" id="{17DEA8F8-22DD-C6E4-3CD0-DC9460ECD559}"/>
                </a:ext>
              </a:extLst>
            </p:cNvPr>
            <p:cNvSpPr/>
            <p:nvPr/>
          </p:nvSpPr>
          <p:spPr>
            <a:xfrm>
              <a:off x="2539113" y="-2987"/>
              <a:ext cx="1318158" cy="13048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C2254647-5063-CA9A-B98F-CB08DAFACFF7}"/>
                </a:ext>
              </a:extLst>
            </p:cNvPr>
            <p:cNvSpPr txBox="1"/>
            <p:nvPr/>
          </p:nvSpPr>
          <p:spPr>
            <a:xfrm>
              <a:off x="2804276" y="298805"/>
              <a:ext cx="755550" cy="7435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100" dirty="0"/>
                <a:t>18.75</a:t>
              </a:r>
              <a:r>
                <a:rPr lang="en-US" sz="1100" kern="1200" dirty="0"/>
                <a:t>% of HMT Revenue </a:t>
              </a:r>
              <a:r>
                <a:rPr lang="en-US" sz="1100" b="1" dirty="0"/>
                <a:t>TPD</a:t>
              </a:r>
              <a:br>
                <a:rPr lang="en-US" sz="1100" kern="1200" dirty="0"/>
              </a:br>
              <a:endParaRPr lang="en-US" sz="1100" kern="1200" dirty="0"/>
            </a:p>
          </p:txBody>
        </p:sp>
      </p:grpSp>
      <p:pic>
        <p:nvPicPr>
          <p:cNvPr id="19" name="Picture 4" descr="Image result for penny">
            <a:extLst>
              <a:ext uri="{FF2B5EF4-FFF2-40B4-BE49-F238E27FC236}">
                <a16:creationId xmlns:a16="http://schemas.microsoft.com/office/drawing/2014/main" id="{47E4E80C-93D9-4FD0-8F9F-04AC96BE80B5}"/>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r="49325"/>
          <a:stretch/>
        </p:blipFill>
        <p:spPr bwMode="auto">
          <a:xfrm>
            <a:off x="7055687" y="3038041"/>
            <a:ext cx="167689" cy="3291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enny">
            <a:extLst>
              <a:ext uri="{FF2B5EF4-FFF2-40B4-BE49-F238E27FC236}">
                <a16:creationId xmlns:a16="http://schemas.microsoft.com/office/drawing/2014/main" id="{FAF4B6C9-81D3-AB13-40CF-CE38E2B6E5CE}"/>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805554" y="3149607"/>
            <a:ext cx="331086" cy="32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9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BB6E47-740E-44C9-871B-92C97E79DE83}"/>
              </a:ext>
            </a:extLst>
          </p:cNvPr>
          <p:cNvSpPr>
            <a:spLocks noGrp="1"/>
          </p:cNvSpPr>
          <p:nvPr>
            <p:ph type="title"/>
          </p:nvPr>
        </p:nvSpPr>
        <p:spPr>
          <a:xfrm>
            <a:off x="571499" y="1138036"/>
            <a:ext cx="3395230" cy="1402470"/>
          </a:xfrm>
        </p:spPr>
        <p:txBody>
          <a:bodyPr vert="horz" lIns="91440" tIns="45720" rIns="91440" bIns="45720" rtlCol="0" anchor="t">
            <a:normAutofit/>
          </a:bodyPr>
          <a:lstStyle/>
          <a:p>
            <a:r>
              <a:rPr lang="en-US" sz="2800" kern="1200">
                <a:solidFill>
                  <a:schemeClr val="tx1"/>
                </a:solidFill>
                <a:latin typeface="+mj-lt"/>
                <a:ea typeface="+mj-ea"/>
                <a:cs typeface="+mj-cs"/>
              </a:rPr>
              <a:t>Tax Changes on STVR- HB317</a:t>
            </a:r>
          </a:p>
        </p:txBody>
      </p:sp>
      <p:cxnSp>
        <p:nvCxnSpPr>
          <p:cNvPr id="26" name="Straight Connector 2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545C7CAA-22E1-4B24-AD5D-3BD7E8F38B91}"/>
              </a:ext>
            </a:extLst>
          </p:cNvPr>
          <p:cNvSpPr>
            <a:spLocks noGrp="1"/>
          </p:cNvSpPr>
          <p:nvPr>
            <p:ph type="body" sz="quarter" idx="4294967295"/>
          </p:nvPr>
        </p:nvSpPr>
        <p:spPr>
          <a:xfrm>
            <a:off x="571500" y="2551176"/>
            <a:ext cx="3395229" cy="3591207"/>
          </a:xfrm>
        </p:spPr>
        <p:txBody>
          <a:bodyPr vert="horz" lIns="91440" tIns="45720" rIns="91440" bIns="45720" rtlCol="0">
            <a:normAutofit/>
          </a:bodyPr>
          <a:lstStyle/>
          <a:p>
            <a:pPr>
              <a:buSzPct val="70000"/>
            </a:pPr>
            <a:r>
              <a:rPr lang="en-US" sz="1600"/>
              <a:t>HB317 changed the definition of “innkeeper” to include marketplace facilitators in O.C.G.A. § 48-13-50.2.</a:t>
            </a:r>
          </a:p>
          <a:p>
            <a:pPr>
              <a:buSzPct val="70000"/>
            </a:pPr>
            <a:r>
              <a:rPr lang="en-US" sz="1600"/>
              <a:t>That means, beginning on July 1, 2021, they became responsible for the collection and remission of the $5 fee and local HMT.</a:t>
            </a:r>
          </a:p>
          <a:p>
            <a:pPr>
              <a:buSzPct val="70000"/>
            </a:pPr>
            <a:r>
              <a:rPr lang="en-US" sz="1600"/>
              <a:t>Revenue is treated the same way as traditional hotel revenue, should be accounted for in Fund 275 and distributed accordingly.</a:t>
            </a:r>
          </a:p>
          <a:p>
            <a:pPr marL="0"/>
            <a:endParaRPr lang="en-US" sz="1600"/>
          </a:p>
        </p:txBody>
      </p:sp>
      <p:pic>
        <p:nvPicPr>
          <p:cNvPr id="5" name="Picture 4">
            <a:extLst>
              <a:ext uri="{FF2B5EF4-FFF2-40B4-BE49-F238E27FC236}">
                <a16:creationId xmlns:a16="http://schemas.microsoft.com/office/drawing/2014/main" id="{08CEAD62-C059-4ADC-AB55-7EE919D8DF20}"/>
              </a:ext>
            </a:extLst>
          </p:cNvPr>
          <p:cNvPicPr>
            <a:picLocks noChangeAspect="1"/>
          </p:cNvPicPr>
          <p:nvPr/>
        </p:nvPicPr>
        <p:blipFill rotWithShape="1">
          <a:blip r:embed="rId2"/>
          <a:srcRect l="20858" r="12476" b="1"/>
          <a:stretch/>
        </p:blipFill>
        <p:spPr>
          <a:xfrm>
            <a:off x="4846320" y="411482"/>
            <a:ext cx="1991086" cy="2986629"/>
          </a:xfrm>
          <a:prstGeom prst="rect">
            <a:avLst/>
          </a:prstGeom>
        </p:spPr>
      </p:pic>
      <p:pic>
        <p:nvPicPr>
          <p:cNvPr id="7" name="Picture 6">
            <a:extLst>
              <a:ext uri="{FF2B5EF4-FFF2-40B4-BE49-F238E27FC236}">
                <a16:creationId xmlns:a16="http://schemas.microsoft.com/office/drawing/2014/main" id="{EA6E759A-2A1F-4999-B623-02F5EA0F40A2}"/>
              </a:ext>
            </a:extLst>
          </p:cNvPr>
          <p:cNvPicPr>
            <a:picLocks noChangeAspect="1"/>
          </p:cNvPicPr>
          <p:nvPr/>
        </p:nvPicPr>
        <p:blipFill rotWithShape="1">
          <a:blip r:embed="rId3"/>
          <a:srcRect l="30689" r="27762" b="1"/>
          <a:stretch/>
        </p:blipFill>
        <p:spPr>
          <a:xfrm>
            <a:off x="6858000" y="10"/>
            <a:ext cx="2286000" cy="3428991"/>
          </a:xfrm>
          <a:prstGeom prst="rect">
            <a:avLst/>
          </a:prstGeom>
        </p:spPr>
      </p:pic>
      <p:pic>
        <p:nvPicPr>
          <p:cNvPr id="6" name="Picture 5">
            <a:extLst>
              <a:ext uri="{FF2B5EF4-FFF2-40B4-BE49-F238E27FC236}">
                <a16:creationId xmlns:a16="http://schemas.microsoft.com/office/drawing/2014/main" id="{573709D4-D182-4251-9488-42A28448435C}"/>
              </a:ext>
            </a:extLst>
          </p:cNvPr>
          <p:cNvPicPr>
            <a:picLocks noChangeAspect="1"/>
          </p:cNvPicPr>
          <p:nvPr/>
        </p:nvPicPr>
        <p:blipFill rotWithShape="1">
          <a:blip r:embed="rId4"/>
          <a:srcRect l="10806" r="1197" b="3"/>
          <a:stretch/>
        </p:blipFill>
        <p:spPr>
          <a:xfrm>
            <a:off x="4572005" y="3429000"/>
            <a:ext cx="4571995" cy="3429000"/>
          </a:xfrm>
          <a:prstGeom prst="rect">
            <a:avLst/>
          </a:prstGeom>
        </p:spPr>
      </p:pic>
    </p:spTree>
    <p:extLst>
      <p:ext uri="{BB962C8B-B14F-4D97-AF65-F5344CB8AC3E}">
        <p14:creationId xmlns:p14="http://schemas.microsoft.com/office/powerpoint/2010/main" val="5955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fontScale="47500" lnSpcReduction="20000"/>
          </a:bodyPr>
          <a:lstStyle/>
          <a:p>
            <a:pPr>
              <a:buSzPct val="70000"/>
            </a:pPr>
            <a:r>
              <a:rPr lang="en-US" sz="3999" dirty="0">
                <a:solidFill>
                  <a:schemeClr val="tx2"/>
                </a:solidFill>
              </a:rPr>
              <a:t>Within six (6) months of the end of the fiscal year, each jurisdiction imposing the HMT is responsible for completing the Hotel Motel Tax Report</a:t>
            </a:r>
          </a:p>
          <a:p>
            <a:pPr lvl="1">
              <a:buSzPct val="70000"/>
            </a:pPr>
            <a:r>
              <a:rPr lang="en-US" sz="3199" dirty="0">
                <a:solidFill>
                  <a:schemeClr val="tx2"/>
                </a:solidFill>
              </a:rPr>
              <a:t>Confirm rate and ordinance</a:t>
            </a:r>
          </a:p>
          <a:p>
            <a:pPr lvl="1">
              <a:buSzPct val="70000"/>
            </a:pPr>
            <a:r>
              <a:rPr lang="en-US" sz="3199" dirty="0">
                <a:solidFill>
                  <a:schemeClr val="tx2"/>
                </a:solidFill>
              </a:rPr>
              <a:t>Total Revenues (SR Fund 275); </a:t>
            </a:r>
          </a:p>
          <a:p>
            <a:pPr lvl="1">
              <a:buSzPct val="70000"/>
            </a:pPr>
            <a:r>
              <a:rPr lang="en-US" sz="3199" dirty="0">
                <a:solidFill>
                  <a:schemeClr val="tx2"/>
                </a:solidFill>
              </a:rPr>
              <a:t>Expenditures by statutory purpose (amount of revenue allocated to TCT and TPD)</a:t>
            </a:r>
          </a:p>
          <a:p>
            <a:pPr lvl="1">
              <a:buSzPct val="70000"/>
            </a:pPr>
            <a:r>
              <a:rPr lang="en-US" sz="3199" dirty="0">
                <a:solidFill>
                  <a:schemeClr val="tx2"/>
                </a:solidFill>
              </a:rPr>
              <a:t>Project Contractor Information Schedule (PCIS)</a:t>
            </a:r>
          </a:p>
          <a:p>
            <a:pPr>
              <a:buSzPct val="70000"/>
            </a:pPr>
            <a:r>
              <a:rPr lang="en-US" sz="3999" dirty="0">
                <a:solidFill>
                  <a:schemeClr val="tx2"/>
                </a:solidFill>
              </a:rPr>
              <a:t>This uses the same login as DCA’s other web-based reports</a:t>
            </a: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Hotel-Motel Tax Report</a:t>
            </a:r>
          </a:p>
        </p:txBody>
      </p:sp>
      <p:pic>
        <p:nvPicPr>
          <p:cNvPr id="8" name="Picture 7">
            <a:extLst>
              <a:ext uri="{FF2B5EF4-FFF2-40B4-BE49-F238E27FC236}">
                <a16:creationId xmlns:a16="http://schemas.microsoft.com/office/drawing/2014/main" id="{4E309709-17EA-F21E-AB25-20C24D0E5A4F}"/>
              </a:ext>
            </a:extLst>
          </p:cNvPr>
          <p:cNvPicPr>
            <a:picLocks noChangeAspect="1"/>
          </p:cNvPicPr>
          <p:nvPr/>
        </p:nvPicPr>
        <p:blipFill>
          <a:blip r:embed="rId2"/>
          <a:stretch>
            <a:fillRect/>
          </a:stretch>
        </p:blipFill>
        <p:spPr>
          <a:xfrm>
            <a:off x="796963" y="2004060"/>
            <a:ext cx="3720774" cy="3101340"/>
          </a:xfrm>
          <a:prstGeom prst="rect">
            <a:avLst/>
          </a:prstGeom>
        </p:spPr>
      </p:pic>
    </p:spTree>
    <p:extLst>
      <p:ext uri="{BB962C8B-B14F-4D97-AF65-F5344CB8AC3E}">
        <p14:creationId xmlns:p14="http://schemas.microsoft.com/office/powerpoint/2010/main" val="181696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9529AF-FC32-4F7A-9BA9-360C4E59BA33}"/>
              </a:ext>
            </a:extLst>
          </p:cNvPr>
          <p:cNvSpPr>
            <a:spLocks noGrp="1"/>
          </p:cNvSpPr>
          <p:nvPr>
            <p:ph type="title"/>
          </p:nvPr>
        </p:nvSpPr>
        <p:spPr/>
        <p:txBody>
          <a:bodyPr>
            <a:normAutofit/>
          </a:bodyPr>
          <a:lstStyle/>
          <a:p>
            <a:r>
              <a:rPr lang="en-US" dirty="0"/>
              <a:t>Reporting Requirements and Program Updates</a:t>
            </a:r>
          </a:p>
        </p:txBody>
      </p:sp>
      <p:sp>
        <p:nvSpPr>
          <p:cNvPr id="8" name="Text Placeholder 7">
            <a:extLst>
              <a:ext uri="{FF2B5EF4-FFF2-40B4-BE49-F238E27FC236}">
                <a16:creationId xmlns:a16="http://schemas.microsoft.com/office/drawing/2014/main" id="{2A6429C8-33D1-4C90-9A43-5DB80691B804}"/>
              </a:ext>
            </a:extLst>
          </p:cNvPr>
          <p:cNvSpPr>
            <a:spLocks noGrp="1"/>
          </p:cNvSpPr>
          <p:nvPr>
            <p:ph type="body" idx="1"/>
          </p:nvPr>
        </p:nvSpPr>
        <p:spPr/>
        <p:txBody>
          <a:bodyPr/>
          <a:lstStyle/>
          <a:p>
            <a:r>
              <a:rPr lang="en-US" dirty="0"/>
              <a:t>Jackson Lilly</a:t>
            </a:r>
          </a:p>
          <a:p>
            <a:r>
              <a:rPr lang="en-US" dirty="0"/>
              <a:t>Principal Analyst | Manager, Office of Research and Geoanalytics</a:t>
            </a:r>
          </a:p>
        </p:txBody>
      </p:sp>
    </p:spTree>
    <p:extLst>
      <p:ext uri="{BB962C8B-B14F-4D97-AF65-F5344CB8AC3E}">
        <p14:creationId xmlns:p14="http://schemas.microsoft.com/office/powerpoint/2010/main" val="3860667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fontScale="47500" lnSpcReduction="20000"/>
          </a:bodyPr>
          <a:lstStyle/>
          <a:p>
            <a:pPr defTabSz="1828343">
              <a:buSzPct val="70000"/>
            </a:pPr>
            <a:r>
              <a:rPr lang="en-US" sz="4000" dirty="0">
                <a:solidFill>
                  <a:schemeClr val="tx2"/>
                </a:solidFill>
                <a:latin typeface="Arial" panose="020B0604020202020204"/>
              </a:rPr>
              <a:t>“Schedule of all revenues therefrom which are expended for the promotion of tourism, conventions, and trade shows or any other tourism related purpose which is specified under Code Section O.C.G.A. § 48-13-51</a:t>
            </a:r>
          </a:p>
          <a:p>
            <a:pPr defTabSz="1828343">
              <a:buSzPct val="70000"/>
            </a:pPr>
            <a:r>
              <a:rPr lang="en-US" sz="4000" dirty="0">
                <a:solidFill>
                  <a:schemeClr val="tx2"/>
                </a:solidFill>
                <a:latin typeface="Arial" panose="020B0604020202020204"/>
              </a:rPr>
              <a:t>Such schedule shall identify both the project or projects involved and the contracted entity involved in each such expenditure” O.C.G.A. § 36-81-8(b)(1)(B)</a:t>
            </a:r>
          </a:p>
          <a:p>
            <a:pPr defTabSz="1828343">
              <a:buSzPct val="70000"/>
            </a:pPr>
            <a:r>
              <a:rPr lang="en-US" sz="4000" dirty="0">
                <a:solidFill>
                  <a:schemeClr val="tx2"/>
                </a:solidFill>
                <a:latin typeface="Arial" panose="020B0604020202020204"/>
              </a:rPr>
              <a:t>Have contracting entity (DMO) complete form and submit to local government</a:t>
            </a: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Hotel-Motel Tax Report</a:t>
            </a:r>
          </a:p>
        </p:txBody>
      </p:sp>
      <p:pic>
        <p:nvPicPr>
          <p:cNvPr id="2" name="Picture 1">
            <a:extLst>
              <a:ext uri="{FF2B5EF4-FFF2-40B4-BE49-F238E27FC236}">
                <a16:creationId xmlns:a16="http://schemas.microsoft.com/office/drawing/2014/main" id="{1C0753AB-1A05-0405-246D-800723A80063}"/>
              </a:ext>
            </a:extLst>
          </p:cNvPr>
          <p:cNvPicPr>
            <a:picLocks noChangeAspect="1"/>
          </p:cNvPicPr>
          <p:nvPr/>
        </p:nvPicPr>
        <p:blipFill>
          <a:blip r:embed="rId2"/>
          <a:stretch>
            <a:fillRect/>
          </a:stretch>
        </p:blipFill>
        <p:spPr>
          <a:xfrm>
            <a:off x="628648" y="1664670"/>
            <a:ext cx="2728687" cy="3528659"/>
          </a:xfrm>
          <a:prstGeom prst="rect">
            <a:avLst/>
          </a:prstGeom>
        </p:spPr>
      </p:pic>
      <p:pic>
        <p:nvPicPr>
          <p:cNvPr id="5" name="Picture 4">
            <a:extLst>
              <a:ext uri="{FF2B5EF4-FFF2-40B4-BE49-F238E27FC236}">
                <a16:creationId xmlns:a16="http://schemas.microsoft.com/office/drawing/2014/main" id="{E086B1D0-5EB1-5D07-5059-C2F4328CDCE8}"/>
              </a:ext>
            </a:extLst>
          </p:cNvPr>
          <p:cNvPicPr>
            <a:picLocks noChangeAspect="1"/>
          </p:cNvPicPr>
          <p:nvPr/>
        </p:nvPicPr>
        <p:blipFill>
          <a:blip r:embed="rId3"/>
          <a:stretch>
            <a:fillRect/>
          </a:stretch>
        </p:blipFill>
        <p:spPr>
          <a:xfrm>
            <a:off x="2049055" y="2270478"/>
            <a:ext cx="2728688" cy="3528659"/>
          </a:xfrm>
          <a:prstGeom prst="rect">
            <a:avLst/>
          </a:prstGeom>
        </p:spPr>
      </p:pic>
    </p:spTree>
    <p:extLst>
      <p:ext uri="{BB962C8B-B14F-4D97-AF65-F5344CB8AC3E}">
        <p14:creationId xmlns:p14="http://schemas.microsoft.com/office/powerpoint/2010/main" val="182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0DCF0-91B5-4262-A864-6D4C4693B2AC}"/>
              </a:ext>
            </a:extLst>
          </p:cNvPr>
          <p:cNvSpPr>
            <a:spLocks noGrp="1"/>
          </p:cNvSpPr>
          <p:nvPr>
            <p:ph sz="quarter" idx="17"/>
          </p:nvPr>
        </p:nvSpPr>
        <p:spPr>
          <a:xfrm>
            <a:off x="642366" y="2216259"/>
            <a:ext cx="2468880" cy="3733538"/>
          </a:xfrm>
        </p:spPr>
        <p:txBody>
          <a:bodyPr anchor="t">
            <a:normAutofit fontScale="85000" lnSpcReduction="10000"/>
          </a:bodyPr>
          <a:lstStyle/>
          <a:p>
            <a:pPr marL="0" indent="0">
              <a:buNone/>
            </a:pPr>
            <a:r>
              <a:rPr lang="en-US" sz="2800" dirty="0">
                <a:solidFill>
                  <a:schemeClr val="tx2"/>
                </a:solidFill>
                <a:ea typeface="Nunito Light" charset="0"/>
                <a:cs typeface="Nunito Light" charset="0"/>
              </a:rPr>
              <a:t>HMT Audit Disclosure</a:t>
            </a:r>
          </a:p>
          <a:p>
            <a:pPr marL="0" indent="0">
              <a:buNone/>
            </a:pPr>
            <a:r>
              <a:rPr lang="en-US" sz="1800" dirty="0">
                <a:solidFill>
                  <a:schemeClr val="tx2"/>
                </a:solidFill>
                <a:ea typeface="Nunito Light" charset="0"/>
                <a:cs typeface="Nunito Light" charset="0"/>
              </a:rPr>
              <a:t>48-13-51(a)(9)(B) requires the annual audit disclose:</a:t>
            </a:r>
          </a:p>
          <a:p>
            <a:r>
              <a:rPr lang="en-US" sz="1800" dirty="0">
                <a:solidFill>
                  <a:schemeClr val="tx2"/>
                </a:solidFill>
                <a:ea typeface="Nunito Light" charset="0"/>
                <a:cs typeface="Nunito Light" charset="0"/>
              </a:rPr>
              <a:t>Amount of funds expended during the fiscal year</a:t>
            </a:r>
          </a:p>
          <a:p>
            <a:r>
              <a:rPr lang="en-US" sz="1800" dirty="0">
                <a:solidFill>
                  <a:schemeClr val="tx2"/>
                </a:solidFill>
                <a:ea typeface="Nunito Light" charset="0"/>
                <a:cs typeface="Nunito Light" charset="0"/>
              </a:rPr>
              <a:t>Amount of tax receipts during the fiscal year</a:t>
            </a:r>
          </a:p>
          <a:p>
            <a:r>
              <a:rPr lang="en-US" sz="1800" dirty="0">
                <a:solidFill>
                  <a:schemeClr val="tx2"/>
                </a:solidFill>
                <a:ea typeface="Nunito Light" charset="0"/>
                <a:cs typeface="Nunito Light" charset="0"/>
              </a:rPr>
              <a:t>Expenditures as a percentage of tax receipts</a:t>
            </a:r>
          </a:p>
          <a:p>
            <a:r>
              <a:rPr lang="en-US" sz="1800" dirty="0">
                <a:solidFill>
                  <a:schemeClr val="tx2"/>
                </a:solidFill>
                <a:ea typeface="Nunito Light" charset="0"/>
                <a:cs typeface="Nunito Light" charset="0"/>
              </a:rPr>
              <a:t>Determination of compliance with the spending requirements</a:t>
            </a:r>
          </a:p>
          <a:p>
            <a:endParaRPr lang="en-US" dirty="0"/>
          </a:p>
        </p:txBody>
      </p:sp>
      <p:sp>
        <p:nvSpPr>
          <p:cNvPr id="4" name="Content Placeholder 3">
            <a:extLst>
              <a:ext uri="{FF2B5EF4-FFF2-40B4-BE49-F238E27FC236}">
                <a16:creationId xmlns:a16="http://schemas.microsoft.com/office/drawing/2014/main" id="{5B0CC394-E59F-418C-9DDA-C31BDAF59FF1}"/>
              </a:ext>
            </a:extLst>
          </p:cNvPr>
          <p:cNvSpPr>
            <a:spLocks noGrp="1"/>
          </p:cNvSpPr>
          <p:nvPr>
            <p:ph sz="quarter" idx="18"/>
          </p:nvPr>
        </p:nvSpPr>
        <p:spPr>
          <a:xfrm>
            <a:off x="3340561" y="2216258"/>
            <a:ext cx="2468880" cy="3733538"/>
          </a:xfrm>
        </p:spPr>
        <p:txBody>
          <a:bodyPr anchor="t">
            <a:normAutofit/>
          </a:bodyPr>
          <a:lstStyle/>
          <a:p>
            <a:pPr marL="0" indent="0">
              <a:buNone/>
            </a:pPr>
            <a:r>
              <a:rPr lang="en-US" sz="2400" dirty="0">
                <a:solidFill>
                  <a:schemeClr val="tx2"/>
                </a:solidFill>
                <a:ea typeface="Nunito Light" charset="0"/>
                <a:cs typeface="Nunito Light" charset="0"/>
              </a:rPr>
              <a:t>Contractor Audit Verification</a:t>
            </a:r>
          </a:p>
          <a:p>
            <a:r>
              <a:rPr lang="en-US" sz="1600" dirty="0"/>
              <a:t>County or municipality must require their contractor (DMO or other) to obtain “audit verification” that the expenditure requirements were met</a:t>
            </a:r>
          </a:p>
        </p:txBody>
      </p:sp>
      <p:sp>
        <p:nvSpPr>
          <p:cNvPr id="5" name="Content Placeholder 4">
            <a:extLst>
              <a:ext uri="{FF2B5EF4-FFF2-40B4-BE49-F238E27FC236}">
                <a16:creationId xmlns:a16="http://schemas.microsoft.com/office/drawing/2014/main" id="{0104C7AA-BACC-43AC-82A0-790AD7FD2FC0}"/>
              </a:ext>
            </a:extLst>
          </p:cNvPr>
          <p:cNvSpPr>
            <a:spLocks noGrp="1"/>
          </p:cNvSpPr>
          <p:nvPr>
            <p:ph sz="quarter" idx="19"/>
          </p:nvPr>
        </p:nvSpPr>
        <p:spPr>
          <a:xfrm>
            <a:off x="6038755" y="2216258"/>
            <a:ext cx="2468880" cy="3733538"/>
          </a:xfrm>
        </p:spPr>
        <p:txBody>
          <a:bodyPr anchor="t">
            <a:normAutofit/>
          </a:bodyPr>
          <a:lstStyle/>
          <a:p>
            <a:pPr marL="0" indent="0">
              <a:buNone/>
            </a:pPr>
            <a:r>
              <a:rPr lang="en-US" sz="2400" dirty="0">
                <a:solidFill>
                  <a:schemeClr val="tx2"/>
                </a:solidFill>
                <a:ea typeface="Nunito Light" charset="0"/>
                <a:cs typeface="Nunito Light" charset="0"/>
              </a:rPr>
              <a:t>Budget Plan</a:t>
            </a:r>
          </a:p>
          <a:p>
            <a:r>
              <a:rPr lang="en-US" sz="1600" dirty="0">
                <a:solidFill>
                  <a:schemeClr val="tx2"/>
                </a:solidFill>
                <a:ea typeface="Nunito Light" charset="0"/>
                <a:cs typeface="Nunito Light" charset="0"/>
              </a:rPr>
              <a:t>Both the contractor and the government must annually adopt a budget plan specifying how the funds must be spent</a:t>
            </a:r>
          </a:p>
          <a:p>
            <a:r>
              <a:rPr lang="en-US" sz="1600" dirty="0">
                <a:solidFill>
                  <a:schemeClr val="tx2"/>
                </a:solidFill>
                <a:ea typeface="Nunito Light" charset="0"/>
                <a:cs typeface="Nunito Light" charset="0"/>
              </a:rPr>
              <a:t>Compliance with such budget plan satisfies the requirement that funds be spent in the fiscal year they are collected </a:t>
            </a:r>
          </a:p>
          <a:p>
            <a:endParaRPr lang="en-US" dirty="0"/>
          </a:p>
        </p:txBody>
      </p:sp>
      <p:sp>
        <p:nvSpPr>
          <p:cNvPr id="8" name="Title 7">
            <a:extLst>
              <a:ext uri="{FF2B5EF4-FFF2-40B4-BE49-F238E27FC236}">
                <a16:creationId xmlns:a16="http://schemas.microsoft.com/office/drawing/2014/main" id="{5C523850-F2C3-4DE4-AFA2-4B27A3AF52DA}"/>
              </a:ext>
            </a:extLst>
          </p:cNvPr>
          <p:cNvSpPr>
            <a:spLocks noGrp="1"/>
          </p:cNvSpPr>
          <p:nvPr>
            <p:ph type="title"/>
          </p:nvPr>
        </p:nvSpPr>
        <p:spPr/>
        <p:txBody>
          <a:bodyPr/>
          <a:lstStyle/>
          <a:p>
            <a:r>
              <a:rPr lang="en-US" dirty="0"/>
              <a:t>Additional Finance Requirements</a:t>
            </a:r>
          </a:p>
        </p:txBody>
      </p:sp>
    </p:spTree>
    <p:extLst>
      <p:ext uri="{BB962C8B-B14F-4D97-AF65-F5344CB8AC3E}">
        <p14:creationId xmlns:p14="http://schemas.microsoft.com/office/powerpoint/2010/main" val="2431504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fontScale="55000" lnSpcReduction="20000"/>
          </a:bodyPr>
          <a:lstStyle/>
          <a:p>
            <a:pPr>
              <a:buSzPct val="70000"/>
            </a:pPr>
            <a:r>
              <a:rPr lang="en-US" sz="4000" dirty="0">
                <a:solidFill>
                  <a:schemeClr val="tx2"/>
                </a:solidFill>
              </a:rPr>
              <a:t>UCOA based report on all revenues, expenditures, assets, and debts of all funds and agencies of the local government</a:t>
            </a:r>
          </a:p>
          <a:p>
            <a:pPr>
              <a:buSzPct val="70000"/>
            </a:pPr>
            <a:r>
              <a:rPr lang="en-US" sz="4000" dirty="0">
                <a:solidFill>
                  <a:schemeClr val="tx2"/>
                </a:solidFill>
              </a:rPr>
              <a:t>Required under O.C.G.A. 36-81-8(b)(1)(a)</a:t>
            </a:r>
          </a:p>
          <a:p>
            <a:pPr>
              <a:buSzPct val="70000"/>
            </a:pPr>
            <a:r>
              <a:rPr lang="en-US" sz="4000" dirty="0">
                <a:solidFill>
                  <a:schemeClr val="tx2"/>
                </a:solidFill>
              </a:rPr>
              <a:t>Includes revenue information on taxes, licenses and fees, enterprise funds etc.</a:t>
            </a:r>
          </a:p>
          <a:p>
            <a:pPr>
              <a:buSzPct val="70000"/>
            </a:pPr>
            <a:r>
              <a:rPr lang="en-US" sz="4000" dirty="0">
                <a:solidFill>
                  <a:schemeClr val="tx2"/>
                </a:solidFill>
              </a:rPr>
              <a:t>Includes expenditures on general government, judicial, housing and development, etc.</a:t>
            </a:r>
          </a:p>
          <a:p>
            <a:pPr>
              <a:buSzPct val="70000"/>
            </a:pPr>
            <a:endParaRPr lang="en-US" sz="4000" dirty="0">
              <a:solidFill>
                <a:schemeClr val="tx2"/>
              </a:solidFill>
            </a:endParaRPr>
          </a:p>
          <a:p>
            <a:pPr>
              <a:buSzPct val="70000"/>
            </a:pPr>
            <a:endParaRPr lang="en-US" sz="3999" dirty="0">
              <a:solidFill>
                <a:schemeClr val="tx2"/>
              </a:solidFill>
            </a:endParaRP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Report of Local Government Finance (RLGF)</a:t>
            </a:r>
          </a:p>
        </p:txBody>
      </p:sp>
      <p:pic>
        <p:nvPicPr>
          <p:cNvPr id="2" name="Picture 1">
            <a:extLst>
              <a:ext uri="{FF2B5EF4-FFF2-40B4-BE49-F238E27FC236}">
                <a16:creationId xmlns:a16="http://schemas.microsoft.com/office/drawing/2014/main" id="{2A9533EC-B4DC-2501-47A5-84576859CA58}"/>
              </a:ext>
            </a:extLst>
          </p:cNvPr>
          <p:cNvPicPr>
            <a:picLocks noChangeAspect="1"/>
          </p:cNvPicPr>
          <p:nvPr/>
        </p:nvPicPr>
        <p:blipFill>
          <a:blip r:embed="rId2"/>
          <a:stretch>
            <a:fillRect/>
          </a:stretch>
        </p:blipFill>
        <p:spPr>
          <a:xfrm>
            <a:off x="695937" y="2450773"/>
            <a:ext cx="4081806" cy="2127904"/>
          </a:xfrm>
          <a:prstGeom prst="rect">
            <a:avLst/>
          </a:prstGeom>
        </p:spPr>
      </p:pic>
    </p:spTree>
    <p:extLst>
      <p:ext uri="{BB962C8B-B14F-4D97-AF65-F5344CB8AC3E}">
        <p14:creationId xmlns:p14="http://schemas.microsoft.com/office/powerpoint/2010/main" val="174889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fontScale="47500" lnSpcReduction="20000"/>
          </a:bodyPr>
          <a:lstStyle/>
          <a:p>
            <a:r>
              <a:rPr lang="en-US" sz="4000" dirty="0">
                <a:solidFill>
                  <a:schemeClr val="tx2"/>
                </a:solidFill>
              </a:rPr>
              <a:t>Due for all local governments regardless of size or type within </a:t>
            </a:r>
            <a:r>
              <a:rPr lang="en-US" sz="4000" u="sng" dirty="0">
                <a:solidFill>
                  <a:schemeClr val="tx2"/>
                </a:solidFill>
              </a:rPr>
              <a:t>6-months of your fiscal year</a:t>
            </a:r>
            <a:r>
              <a:rPr lang="en-US" sz="4000" dirty="0">
                <a:solidFill>
                  <a:schemeClr val="tx2"/>
                </a:solidFill>
              </a:rPr>
              <a:t>.</a:t>
            </a:r>
          </a:p>
          <a:p>
            <a:r>
              <a:rPr lang="en-US" sz="4000" dirty="0">
                <a:solidFill>
                  <a:schemeClr val="tx2"/>
                </a:solidFill>
              </a:rPr>
              <a:t>Locked 6-page excel file which should be completed and emailed to </a:t>
            </a:r>
            <a:r>
              <a:rPr lang="en-US" sz="4000" dirty="0">
                <a:solidFill>
                  <a:schemeClr val="tx2"/>
                </a:solidFill>
                <a:hlinkClick r:id="rId2">
                  <a:extLst>
                    <a:ext uri="{A12FA001-AC4F-418D-AE19-62706E023703}">
                      <ahyp:hlinkClr xmlns:ahyp="http://schemas.microsoft.com/office/drawing/2018/hyperlinkcolor" val="tx"/>
                    </a:ext>
                  </a:extLst>
                </a:hlinkClick>
              </a:rPr>
              <a:t>RLGF@dca.ga.gov</a:t>
            </a:r>
            <a:r>
              <a:rPr lang="en-US" sz="4000" dirty="0">
                <a:solidFill>
                  <a:schemeClr val="tx2"/>
                </a:solidFill>
              </a:rPr>
              <a:t>, we will send a confirmation back.</a:t>
            </a:r>
          </a:p>
          <a:p>
            <a:r>
              <a:rPr lang="en-US" sz="4000" dirty="0">
                <a:solidFill>
                  <a:schemeClr val="tx2"/>
                </a:solidFill>
              </a:rPr>
              <a:t>Local Governments and auditors sometimes miscommunicate on ultimately sending it to DCA.</a:t>
            </a:r>
          </a:p>
          <a:p>
            <a:r>
              <a:rPr lang="en-US" sz="4000" dirty="0">
                <a:solidFill>
                  <a:schemeClr val="tx2"/>
                </a:solidFill>
              </a:rPr>
              <a:t>Extensions are independent of DOAA’s audit extensions, can be submitted before audited figures are available.</a:t>
            </a:r>
          </a:p>
          <a:p>
            <a:pPr>
              <a:buSzPct val="70000"/>
            </a:pPr>
            <a:endParaRPr lang="en-US" sz="3999" dirty="0">
              <a:solidFill>
                <a:schemeClr val="tx2"/>
              </a:solidFill>
            </a:endParaRP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Report of Local Government Finance (RLGF)</a:t>
            </a:r>
          </a:p>
        </p:txBody>
      </p:sp>
      <p:pic>
        <p:nvPicPr>
          <p:cNvPr id="6" name="Picture 5">
            <a:extLst>
              <a:ext uri="{FF2B5EF4-FFF2-40B4-BE49-F238E27FC236}">
                <a16:creationId xmlns:a16="http://schemas.microsoft.com/office/drawing/2014/main" id="{56A38356-A307-5808-CA83-231C04C3BC03}"/>
              </a:ext>
            </a:extLst>
          </p:cNvPr>
          <p:cNvPicPr>
            <a:picLocks noChangeAspect="1"/>
          </p:cNvPicPr>
          <p:nvPr/>
        </p:nvPicPr>
        <p:blipFill>
          <a:blip r:embed="rId3"/>
          <a:stretch>
            <a:fillRect/>
          </a:stretch>
        </p:blipFill>
        <p:spPr>
          <a:xfrm>
            <a:off x="570544" y="2376487"/>
            <a:ext cx="4001456" cy="1719315"/>
          </a:xfrm>
          <a:prstGeom prst="rect">
            <a:avLst/>
          </a:prstGeom>
        </p:spPr>
      </p:pic>
    </p:spTree>
    <p:extLst>
      <p:ext uri="{BB962C8B-B14F-4D97-AF65-F5344CB8AC3E}">
        <p14:creationId xmlns:p14="http://schemas.microsoft.com/office/powerpoint/2010/main" val="122353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1C0DB-B12C-35C5-FC01-E8CDAA395DA5}"/>
              </a:ext>
            </a:extLst>
          </p:cNvPr>
          <p:cNvSpPr>
            <a:spLocks noGrp="1"/>
          </p:cNvSpPr>
          <p:nvPr>
            <p:ph sz="half" idx="2"/>
          </p:nvPr>
        </p:nvSpPr>
        <p:spPr/>
        <p:txBody>
          <a:bodyPr>
            <a:normAutofit/>
          </a:bodyPr>
          <a:lstStyle/>
          <a:p>
            <a:r>
              <a:rPr lang="en-US" dirty="0">
                <a:solidFill>
                  <a:schemeClr val="tx2"/>
                </a:solidFill>
              </a:rPr>
              <a:t>If the full audit isn’t available, use last year’s as a guide</a:t>
            </a:r>
          </a:p>
          <a:p>
            <a:r>
              <a:rPr lang="en-US" dirty="0">
                <a:solidFill>
                  <a:schemeClr val="tx2"/>
                </a:solidFill>
              </a:rPr>
              <a:t>Submitting tentative numbers to maintain compliance is okay</a:t>
            </a:r>
          </a:p>
          <a:p>
            <a:r>
              <a:rPr lang="en-US" dirty="0">
                <a:solidFill>
                  <a:schemeClr val="tx2"/>
                </a:solidFill>
              </a:rPr>
              <a:t>Make sure </a:t>
            </a:r>
            <a:r>
              <a:rPr lang="en-US" u="sng" dirty="0">
                <a:solidFill>
                  <a:schemeClr val="tx2"/>
                </a:solidFill>
              </a:rPr>
              <a:t>all</a:t>
            </a:r>
            <a:r>
              <a:rPr lang="en-US" dirty="0">
                <a:solidFill>
                  <a:schemeClr val="tx2"/>
                </a:solidFill>
              </a:rPr>
              <a:t> sections are completed, including those on debt, assets and fund balances</a:t>
            </a:r>
          </a:p>
          <a:p>
            <a:pPr>
              <a:buSzPct val="70000"/>
            </a:pPr>
            <a:endParaRPr lang="en-US" sz="1600" dirty="0">
              <a:solidFill>
                <a:schemeClr val="tx2"/>
              </a:solidFill>
            </a:endParaRPr>
          </a:p>
        </p:txBody>
      </p:sp>
      <p:sp>
        <p:nvSpPr>
          <p:cNvPr id="4" name="Title 3">
            <a:extLst>
              <a:ext uri="{FF2B5EF4-FFF2-40B4-BE49-F238E27FC236}">
                <a16:creationId xmlns:a16="http://schemas.microsoft.com/office/drawing/2014/main" id="{FFB34B77-AB84-8150-3CED-A3C7B7DD0670}"/>
              </a:ext>
            </a:extLst>
          </p:cNvPr>
          <p:cNvSpPr>
            <a:spLocks noGrp="1"/>
          </p:cNvSpPr>
          <p:nvPr>
            <p:ph type="title"/>
          </p:nvPr>
        </p:nvSpPr>
        <p:spPr/>
        <p:txBody>
          <a:bodyPr/>
          <a:lstStyle/>
          <a:p>
            <a:pPr algn="ctr"/>
            <a:r>
              <a:rPr lang="en-US" dirty="0"/>
              <a:t>Report of Local Government Finance (RLGF)</a:t>
            </a:r>
          </a:p>
        </p:txBody>
      </p:sp>
      <p:pic>
        <p:nvPicPr>
          <p:cNvPr id="8" name="Picture 7">
            <a:extLst>
              <a:ext uri="{FF2B5EF4-FFF2-40B4-BE49-F238E27FC236}">
                <a16:creationId xmlns:a16="http://schemas.microsoft.com/office/drawing/2014/main" id="{470E2247-4F80-79B6-3C4A-E787778B3EB5}"/>
              </a:ext>
            </a:extLst>
          </p:cNvPr>
          <p:cNvPicPr>
            <a:picLocks noChangeAspect="1"/>
          </p:cNvPicPr>
          <p:nvPr/>
        </p:nvPicPr>
        <p:blipFill>
          <a:blip r:embed="rId2"/>
          <a:stretch>
            <a:fillRect/>
          </a:stretch>
        </p:blipFill>
        <p:spPr>
          <a:xfrm>
            <a:off x="1252989" y="1825625"/>
            <a:ext cx="2309970" cy="4114800"/>
          </a:xfrm>
          <a:prstGeom prst="rect">
            <a:avLst/>
          </a:prstGeom>
        </p:spPr>
      </p:pic>
    </p:spTree>
    <p:extLst>
      <p:ext uri="{BB962C8B-B14F-4D97-AF65-F5344CB8AC3E}">
        <p14:creationId xmlns:p14="http://schemas.microsoft.com/office/powerpoint/2010/main" val="1195290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C607D9-200A-A443-EC8B-B1FCFE3430AB}"/>
              </a:ext>
            </a:extLst>
          </p:cNvPr>
          <p:cNvSpPr>
            <a:spLocks noGrp="1"/>
          </p:cNvSpPr>
          <p:nvPr>
            <p:ph sz="half" idx="1"/>
          </p:nvPr>
        </p:nvSpPr>
        <p:spPr>
          <a:xfrm>
            <a:off x="628650" y="1825625"/>
            <a:ext cx="3524660" cy="4114800"/>
          </a:xfrm>
        </p:spPr>
        <p:txBody>
          <a:bodyPr>
            <a:normAutofit fontScale="92500" lnSpcReduction="20000"/>
          </a:bodyPr>
          <a:lstStyle/>
          <a:p>
            <a:r>
              <a:rPr lang="en-US" dirty="0"/>
              <a:t>Annual survey collecting information on local government operations, service delivery, and management.</a:t>
            </a:r>
          </a:p>
          <a:p>
            <a:r>
              <a:rPr lang="en-US" dirty="0"/>
              <a:t>DCA is required by O.C.G.A. 36-81-8(b)(h) to maintain and publish information on certain community indicators.</a:t>
            </a:r>
          </a:p>
          <a:p>
            <a:r>
              <a:rPr lang="en-US" dirty="0"/>
              <a:t>Nine sections on almost every aspect of local government.</a:t>
            </a:r>
          </a:p>
          <a:p>
            <a:r>
              <a:rPr lang="en-US" dirty="0"/>
              <a:t>Each section has about 10-15 questions on the structure and depth of each function.</a:t>
            </a:r>
          </a:p>
          <a:p>
            <a:endParaRPr lang="en-US" dirty="0"/>
          </a:p>
        </p:txBody>
      </p:sp>
      <p:sp>
        <p:nvSpPr>
          <p:cNvPr id="4" name="Title 3">
            <a:extLst>
              <a:ext uri="{FF2B5EF4-FFF2-40B4-BE49-F238E27FC236}">
                <a16:creationId xmlns:a16="http://schemas.microsoft.com/office/drawing/2014/main" id="{8060DDA5-F463-0986-FDFA-F6006E0F691E}"/>
              </a:ext>
            </a:extLst>
          </p:cNvPr>
          <p:cNvSpPr>
            <a:spLocks noGrp="1"/>
          </p:cNvSpPr>
          <p:nvPr>
            <p:ph type="title"/>
          </p:nvPr>
        </p:nvSpPr>
        <p:spPr/>
        <p:txBody>
          <a:bodyPr/>
          <a:lstStyle/>
          <a:p>
            <a:pPr algn="ctr"/>
            <a:r>
              <a:rPr lang="en-US" dirty="0"/>
              <a:t>Government Management Indicators (GOMI)</a:t>
            </a:r>
          </a:p>
        </p:txBody>
      </p:sp>
      <p:pic>
        <p:nvPicPr>
          <p:cNvPr id="5" name="Picture 4">
            <a:extLst>
              <a:ext uri="{FF2B5EF4-FFF2-40B4-BE49-F238E27FC236}">
                <a16:creationId xmlns:a16="http://schemas.microsoft.com/office/drawing/2014/main" id="{BF8F50D0-02BD-BBA5-5CD6-594B85183252}"/>
              </a:ext>
            </a:extLst>
          </p:cNvPr>
          <p:cNvPicPr>
            <a:picLocks noChangeAspect="1"/>
          </p:cNvPicPr>
          <p:nvPr/>
        </p:nvPicPr>
        <p:blipFill>
          <a:blip r:embed="rId2"/>
          <a:stretch>
            <a:fillRect/>
          </a:stretch>
        </p:blipFill>
        <p:spPr>
          <a:xfrm>
            <a:off x="4572000" y="1690688"/>
            <a:ext cx="3858446" cy="2844699"/>
          </a:xfrm>
          <a:prstGeom prst="rect">
            <a:avLst/>
          </a:prstGeom>
        </p:spPr>
      </p:pic>
      <p:pic>
        <p:nvPicPr>
          <p:cNvPr id="6" name="Picture 5">
            <a:extLst>
              <a:ext uri="{FF2B5EF4-FFF2-40B4-BE49-F238E27FC236}">
                <a16:creationId xmlns:a16="http://schemas.microsoft.com/office/drawing/2014/main" id="{9ACE8D8C-6A01-AA85-983F-306E8C6DE663}"/>
              </a:ext>
            </a:extLst>
          </p:cNvPr>
          <p:cNvPicPr>
            <a:picLocks noChangeAspect="1"/>
          </p:cNvPicPr>
          <p:nvPr/>
        </p:nvPicPr>
        <p:blipFill>
          <a:blip r:embed="rId3"/>
          <a:stretch>
            <a:fillRect/>
          </a:stretch>
        </p:blipFill>
        <p:spPr>
          <a:xfrm>
            <a:off x="4000910" y="4615808"/>
            <a:ext cx="4695825" cy="1103007"/>
          </a:xfrm>
          <a:prstGeom prst="rect">
            <a:avLst/>
          </a:prstGeom>
        </p:spPr>
      </p:pic>
    </p:spTree>
    <p:extLst>
      <p:ext uri="{BB962C8B-B14F-4D97-AF65-F5344CB8AC3E}">
        <p14:creationId xmlns:p14="http://schemas.microsoft.com/office/powerpoint/2010/main" val="217382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0DCF0-91B5-4262-A864-6D4C4693B2AC}"/>
              </a:ext>
            </a:extLst>
          </p:cNvPr>
          <p:cNvSpPr>
            <a:spLocks noGrp="1"/>
          </p:cNvSpPr>
          <p:nvPr>
            <p:ph sz="quarter" idx="17"/>
          </p:nvPr>
        </p:nvSpPr>
        <p:spPr>
          <a:xfrm>
            <a:off x="642366" y="2216259"/>
            <a:ext cx="2468880" cy="3733538"/>
          </a:xfrm>
        </p:spPr>
        <p:txBody>
          <a:bodyPr anchor="t">
            <a:normAutofit/>
          </a:bodyPr>
          <a:lstStyle/>
          <a:p>
            <a:pPr marL="0" indent="0">
              <a:buNone/>
            </a:pPr>
            <a:r>
              <a:rPr lang="en-US" sz="2800" dirty="0">
                <a:solidFill>
                  <a:schemeClr val="tx2"/>
                </a:solidFill>
                <a:ea typeface="Nunito Light" charset="0"/>
                <a:cs typeface="Nunito Light" charset="0"/>
              </a:rPr>
              <a:t>Planning, Zoning and Development</a:t>
            </a:r>
          </a:p>
          <a:p>
            <a:pPr marL="0" indent="0">
              <a:buNone/>
            </a:pPr>
            <a:r>
              <a:rPr lang="en-US" sz="1800" dirty="0">
                <a:solidFill>
                  <a:schemeClr val="tx2"/>
                </a:solidFill>
                <a:ea typeface="Nunito Light" charset="0"/>
                <a:cs typeface="Nunito Light" charset="0"/>
              </a:rPr>
              <a:t>Who enforces your zoning ordinance?</a:t>
            </a:r>
          </a:p>
          <a:p>
            <a:pPr marL="0" indent="0">
              <a:buNone/>
            </a:pPr>
            <a:r>
              <a:rPr lang="en-US" sz="1800" dirty="0">
                <a:solidFill>
                  <a:schemeClr val="tx2"/>
                </a:solidFill>
                <a:ea typeface="Nunito Light" charset="0"/>
                <a:cs typeface="Nunito Light" charset="0"/>
              </a:rPr>
              <a:t>What codes do you enforce?</a:t>
            </a:r>
          </a:p>
          <a:p>
            <a:pPr marL="0" indent="0">
              <a:buNone/>
            </a:pPr>
            <a:r>
              <a:rPr lang="en-US" sz="1800" dirty="0">
                <a:solidFill>
                  <a:schemeClr val="tx2"/>
                </a:solidFill>
                <a:ea typeface="Nunito Light" charset="0"/>
                <a:cs typeface="Nunito Light" charset="0"/>
              </a:rPr>
              <a:t>Who maintains the comp plan?</a:t>
            </a:r>
          </a:p>
          <a:p>
            <a:endParaRPr lang="en-US" dirty="0"/>
          </a:p>
        </p:txBody>
      </p:sp>
      <p:sp>
        <p:nvSpPr>
          <p:cNvPr id="4" name="Content Placeholder 3">
            <a:extLst>
              <a:ext uri="{FF2B5EF4-FFF2-40B4-BE49-F238E27FC236}">
                <a16:creationId xmlns:a16="http://schemas.microsoft.com/office/drawing/2014/main" id="{5B0CC394-E59F-418C-9DDA-C31BDAF59FF1}"/>
              </a:ext>
            </a:extLst>
          </p:cNvPr>
          <p:cNvSpPr>
            <a:spLocks noGrp="1"/>
          </p:cNvSpPr>
          <p:nvPr>
            <p:ph sz="quarter" idx="18"/>
          </p:nvPr>
        </p:nvSpPr>
        <p:spPr>
          <a:xfrm>
            <a:off x="3340561" y="2216258"/>
            <a:ext cx="2468880" cy="3733538"/>
          </a:xfrm>
        </p:spPr>
        <p:txBody>
          <a:bodyPr anchor="t">
            <a:normAutofit/>
          </a:bodyPr>
          <a:lstStyle/>
          <a:p>
            <a:pPr marL="0" indent="0">
              <a:buNone/>
            </a:pPr>
            <a:r>
              <a:rPr lang="en-US" sz="2800" dirty="0">
                <a:solidFill>
                  <a:schemeClr val="tx2"/>
                </a:solidFill>
                <a:ea typeface="Nunito Light" charset="0"/>
                <a:cs typeface="Nunito Light" charset="0"/>
              </a:rPr>
              <a:t>Financial Management Practices</a:t>
            </a:r>
          </a:p>
          <a:p>
            <a:pPr marL="0" indent="0">
              <a:buNone/>
            </a:pPr>
            <a:r>
              <a:rPr lang="en-US" sz="1800" dirty="0">
                <a:solidFill>
                  <a:schemeClr val="tx2"/>
                </a:solidFill>
                <a:ea typeface="Nunito Light" charset="0"/>
                <a:cs typeface="Nunito Light" charset="0"/>
              </a:rPr>
              <a:t>Time frame of the capital budget?</a:t>
            </a:r>
          </a:p>
          <a:p>
            <a:pPr marL="0" indent="0">
              <a:buNone/>
            </a:pPr>
            <a:r>
              <a:rPr lang="en-US" sz="1800" dirty="0">
                <a:solidFill>
                  <a:schemeClr val="tx2"/>
                </a:solidFill>
                <a:ea typeface="Nunito Light" charset="0"/>
                <a:cs typeface="Nunito Light" charset="0"/>
              </a:rPr>
              <a:t>Who is your designated Budget Officer?</a:t>
            </a:r>
          </a:p>
          <a:p>
            <a:pPr marL="0" indent="0">
              <a:buNone/>
            </a:pPr>
            <a:r>
              <a:rPr lang="en-US" sz="1800" dirty="0">
                <a:solidFill>
                  <a:schemeClr val="tx2"/>
                </a:solidFill>
                <a:ea typeface="Nunito Light" charset="0"/>
                <a:cs typeface="Nunito Light" charset="0"/>
              </a:rPr>
              <a:t>How is LOST share determined?</a:t>
            </a:r>
          </a:p>
          <a:p>
            <a:endParaRPr lang="en-US" dirty="0"/>
          </a:p>
        </p:txBody>
      </p:sp>
      <p:sp>
        <p:nvSpPr>
          <p:cNvPr id="5" name="Content Placeholder 4">
            <a:extLst>
              <a:ext uri="{FF2B5EF4-FFF2-40B4-BE49-F238E27FC236}">
                <a16:creationId xmlns:a16="http://schemas.microsoft.com/office/drawing/2014/main" id="{0104C7AA-BACC-43AC-82A0-790AD7FD2FC0}"/>
              </a:ext>
            </a:extLst>
          </p:cNvPr>
          <p:cNvSpPr>
            <a:spLocks noGrp="1"/>
          </p:cNvSpPr>
          <p:nvPr>
            <p:ph sz="quarter" idx="19"/>
          </p:nvPr>
        </p:nvSpPr>
        <p:spPr>
          <a:xfrm>
            <a:off x="6038755" y="2216258"/>
            <a:ext cx="2468880" cy="3733538"/>
          </a:xfrm>
        </p:spPr>
        <p:txBody>
          <a:bodyPr anchor="t">
            <a:normAutofit fontScale="92500" lnSpcReduction="10000"/>
          </a:bodyPr>
          <a:lstStyle/>
          <a:p>
            <a:pPr marL="0" indent="0">
              <a:buNone/>
            </a:pPr>
            <a:r>
              <a:rPr lang="en-US" sz="2800" dirty="0">
                <a:solidFill>
                  <a:schemeClr val="tx2"/>
                </a:solidFill>
                <a:ea typeface="Nunito Light" charset="0"/>
                <a:cs typeface="Nunito Light" charset="0"/>
              </a:rPr>
              <a:t>Economic Development Activities</a:t>
            </a:r>
          </a:p>
          <a:p>
            <a:pPr marL="0" indent="0">
              <a:buNone/>
            </a:pPr>
            <a:r>
              <a:rPr lang="en-US" sz="1800" dirty="0">
                <a:solidFill>
                  <a:schemeClr val="tx2"/>
                </a:solidFill>
                <a:ea typeface="Nunito Light" charset="0"/>
                <a:cs typeface="Nunito Light" charset="0"/>
              </a:rPr>
              <a:t>Do you have a full-time economic development Director?</a:t>
            </a:r>
          </a:p>
          <a:p>
            <a:pPr marL="0" indent="0">
              <a:buNone/>
            </a:pPr>
            <a:r>
              <a:rPr lang="en-US" sz="1800" dirty="0">
                <a:solidFill>
                  <a:schemeClr val="tx2"/>
                </a:solidFill>
                <a:ea typeface="Nunito Light" charset="0"/>
                <a:cs typeface="Nunito Light" charset="0"/>
              </a:rPr>
              <a:t>What incentives do you use to attract new industry?</a:t>
            </a:r>
          </a:p>
          <a:p>
            <a:pPr marL="0" indent="0">
              <a:buNone/>
            </a:pPr>
            <a:r>
              <a:rPr lang="en-US" sz="1800" dirty="0">
                <a:solidFill>
                  <a:schemeClr val="tx2"/>
                </a:solidFill>
                <a:ea typeface="Nunito Light" charset="0"/>
                <a:cs typeface="Nunito Light" charset="0"/>
              </a:rPr>
              <a:t>Level of government financial support to Development Authority?</a:t>
            </a:r>
          </a:p>
          <a:p>
            <a:endParaRPr lang="en-US" dirty="0"/>
          </a:p>
        </p:txBody>
      </p:sp>
      <p:sp>
        <p:nvSpPr>
          <p:cNvPr id="8" name="Title 7">
            <a:extLst>
              <a:ext uri="{FF2B5EF4-FFF2-40B4-BE49-F238E27FC236}">
                <a16:creationId xmlns:a16="http://schemas.microsoft.com/office/drawing/2014/main" id="{5C523850-F2C3-4DE4-AFA2-4B27A3AF52DA}"/>
              </a:ext>
            </a:extLst>
          </p:cNvPr>
          <p:cNvSpPr>
            <a:spLocks noGrp="1"/>
          </p:cNvSpPr>
          <p:nvPr>
            <p:ph type="title"/>
          </p:nvPr>
        </p:nvSpPr>
        <p:spPr/>
        <p:txBody>
          <a:bodyPr/>
          <a:lstStyle/>
          <a:p>
            <a:pPr algn="ctr"/>
            <a:r>
              <a:rPr lang="en-US" dirty="0"/>
              <a:t>Government Management Indicators (GOMI)</a:t>
            </a:r>
          </a:p>
        </p:txBody>
      </p:sp>
    </p:spTree>
    <p:extLst>
      <p:ext uri="{BB962C8B-B14F-4D97-AF65-F5344CB8AC3E}">
        <p14:creationId xmlns:p14="http://schemas.microsoft.com/office/powerpoint/2010/main" val="3919891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C607D9-200A-A443-EC8B-B1FCFE3430AB}"/>
              </a:ext>
            </a:extLst>
          </p:cNvPr>
          <p:cNvSpPr>
            <a:spLocks noGrp="1"/>
          </p:cNvSpPr>
          <p:nvPr>
            <p:ph sz="half" idx="1"/>
          </p:nvPr>
        </p:nvSpPr>
        <p:spPr>
          <a:xfrm>
            <a:off x="1047340" y="1918017"/>
            <a:ext cx="3524660" cy="4114800"/>
          </a:xfrm>
        </p:spPr>
        <p:txBody>
          <a:bodyPr>
            <a:normAutofit/>
          </a:bodyPr>
          <a:lstStyle/>
          <a:p>
            <a:r>
              <a:rPr lang="en-US" dirty="0"/>
              <a:t>Due on June 30 by all local governments regardless of size, type, or fiscal year.</a:t>
            </a:r>
          </a:p>
          <a:p>
            <a:r>
              <a:rPr lang="en-US" dirty="0"/>
              <a:t>Typically published each year in April and reminder emails sent out to government contacts.</a:t>
            </a:r>
          </a:p>
          <a:p>
            <a:r>
              <a:rPr lang="en-US" dirty="0"/>
              <a:t>Link to submission portal can be found on our website.</a:t>
            </a:r>
          </a:p>
          <a:p>
            <a:r>
              <a:rPr lang="en-US" dirty="0"/>
              <a:t>Uses your governments unique Username and Password.</a:t>
            </a:r>
          </a:p>
          <a:p>
            <a:endParaRPr lang="en-US" dirty="0"/>
          </a:p>
        </p:txBody>
      </p:sp>
      <p:sp>
        <p:nvSpPr>
          <p:cNvPr id="4" name="Title 3">
            <a:extLst>
              <a:ext uri="{FF2B5EF4-FFF2-40B4-BE49-F238E27FC236}">
                <a16:creationId xmlns:a16="http://schemas.microsoft.com/office/drawing/2014/main" id="{8060DDA5-F463-0986-FDFA-F6006E0F691E}"/>
              </a:ext>
            </a:extLst>
          </p:cNvPr>
          <p:cNvSpPr>
            <a:spLocks noGrp="1"/>
          </p:cNvSpPr>
          <p:nvPr>
            <p:ph type="title"/>
          </p:nvPr>
        </p:nvSpPr>
        <p:spPr/>
        <p:txBody>
          <a:bodyPr/>
          <a:lstStyle/>
          <a:p>
            <a:pPr algn="ctr"/>
            <a:r>
              <a:rPr lang="en-US" dirty="0"/>
              <a:t>Government Management Indicators (GOMI)</a:t>
            </a:r>
          </a:p>
        </p:txBody>
      </p:sp>
      <p:pic>
        <p:nvPicPr>
          <p:cNvPr id="3" name="Picture 2">
            <a:extLst>
              <a:ext uri="{FF2B5EF4-FFF2-40B4-BE49-F238E27FC236}">
                <a16:creationId xmlns:a16="http://schemas.microsoft.com/office/drawing/2014/main" id="{A843729A-F188-95C7-EDA1-F86C65A3FDDC}"/>
              </a:ext>
            </a:extLst>
          </p:cNvPr>
          <p:cNvPicPr>
            <a:picLocks noChangeAspect="1"/>
          </p:cNvPicPr>
          <p:nvPr/>
        </p:nvPicPr>
        <p:blipFill>
          <a:blip r:embed="rId2"/>
          <a:stretch>
            <a:fillRect/>
          </a:stretch>
        </p:blipFill>
        <p:spPr>
          <a:xfrm>
            <a:off x="5502702" y="1825625"/>
            <a:ext cx="2506761" cy="4299585"/>
          </a:xfrm>
          <a:prstGeom prst="rect">
            <a:avLst/>
          </a:prstGeom>
        </p:spPr>
      </p:pic>
    </p:spTree>
    <p:extLst>
      <p:ext uri="{BB962C8B-B14F-4D97-AF65-F5344CB8AC3E}">
        <p14:creationId xmlns:p14="http://schemas.microsoft.com/office/powerpoint/2010/main" val="284168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C607D9-200A-A443-EC8B-B1FCFE3430AB}"/>
              </a:ext>
            </a:extLst>
          </p:cNvPr>
          <p:cNvSpPr>
            <a:spLocks noGrp="1"/>
          </p:cNvSpPr>
          <p:nvPr>
            <p:ph sz="half" idx="1"/>
          </p:nvPr>
        </p:nvSpPr>
        <p:spPr>
          <a:xfrm>
            <a:off x="809215" y="1819275"/>
            <a:ext cx="3524660" cy="4114800"/>
          </a:xfrm>
        </p:spPr>
        <p:txBody>
          <a:bodyPr>
            <a:normAutofit fontScale="85000" lnSpcReduction="20000"/>
          </a:bodyPr>
          <a:lstStyle/>
          <a:p>
            <a:r>
              <a:rPr lang="en-US" dirty="0"/>
              <a:t>UCOA based report on all revenues, expenditures, assets, and debts of local authorities.</a:t>
            </a:r>
          </a:p>
          <a:p>
            <a:r>
              <a:rPr lang="en-US" dirty="0"/>
              <a:t>Required under O.C.G.A. 36-81-8(b)(2)</a:t>
            </a:r>
          </a:p>
          <a:p>
            <a:r>
              <a:rPr lang="en-US" dirty="0"/>
              <a:t>Submitted within 6-months of the authority’s FYE</a:t>
            </a:r>
          </a:p>
          <a:p>
            <a:r>
              <a:rPr lang="en-US" dirty="0"/>
              <a:t>All local authorities, regardless of type, creation method, or degree of independence should be completing this report annually.</a:t>
            </a:r>
          </a:p>
          <a:p>
            <a:r>
              <a:rPr lang="en-US" dirty="0"/>
              <a:t>Two components:</a:t>
            </a:r>
          </a:p>
          <a:p>
            <a:pPr lvl="1"/>
            <a:r>
              <a:rPr lang="en-US" dirty="0"/>
              <a:t>Registration (board members, staff, legal information)</a:t>
            </a:r>
          </a:p>
          <a:p>
            <a:pPr lvl="1"/>
            <a:r>
              <a:rPr lang="en-US" dirty="0"/>
              <a:t>Authority finances (revenues, expenditures, assets, debts).</a:t>
            </a:r>
          </a:p>
          <a:p>
            <a:endParaRPr lang="en-US" dirty="0"/>
          </a:p>
        </p:txBody>
      </p:sp>
      <p:sp>
        <p:nvSpPr>
          <p:cNvPr id="4" name="Title 3">
            <a:extLst>
              <a:ext uri="{FF2B5EF4-FFF2-40B4-BE49-F238E27FC236}">
                <a16:creationId xmlns:a16="http://schemas.microsoft.com/office/drawing/2014/main" id="{8060DDA5-F463-0986-FDFA-F6006E0F691E}"/>
              </a:ext>
            </a:extLst>
          </p:cNvPr>
          <p:cNvSpPr>
            <a:spLocks noGrp="1"/>
          </p:cNvSpPr>
          <p:nvPr>
            <p:ph type="title"/>
          </p:nvPr>
        </p:nvSpPr>
        <p:spPr/>
        <p:txBody>
          <a:bodyPr/>
          <a:lstStyle/>
          <a:p>
            <a:pPr algn="ctr"/>
            <a:r>
              <a:rPr lang="en-US" dirty="0"/>
              <a:t>Annual Authority Registration and Financial Report (AARF)</a:t>
            </a:r>
          </a:p>
        </p:txBody>
      </p:sp>
      <p:pic>
        <p:nvPicPr>
          <p:cNvPr id="10" name="Picture 9">
            <a:extLst>
              <a:ext uri="{FF2B5EF4-FFF2-40B4-BE49-F238E27FC236}">
                <a16:creationId xmlns:a16="http://schemas.microsoft.com/office/drawing/2014/main" id="{86FCDA86-4A42-A3C1-6DE4-AA5329006488}"/>
              </a:ext>
            </a:extLst>
          </p:cNvPr>
          <p:cNvPicPr>
            <a:picLocks noChangeAspect="1"/>
          </p:cNvPicPr>
          <p:nvPr/>
        </p:nvPicPr>
        <p:blipFill>
          <a:blip r:embed="rId2"/>
          <a:stretch>
            <a:fillRect/>
          </a:stretch>
        </p:blipFill>
        <p:spPr>
          <a:xfrm>
            <a:off x="4608555" y="2105025"/>
            <a:ext cx="3899082" cy="3543300"/>
          </a:xfrm>
          <a:prstGeom prst="rect">
            <a:avLst/>
          </a:prstGeom>
        </p:spPr>
      </p:pic>
    </p:spTree>
    <p:extLst>
      <p:ext uri="{BB962C8B-B14F-4D97-AF65-F5344CB8AC3E}">
        <p14:creationId xmlns:p14="http://schemas.microsoft.com/office/powerpoint/2010/main" val="3649126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D19FC3-68A8-18A7-C551-19DF517D2347}"/>
              </a:ext>
            </a:extLst>
          </p:cNvPr>
          <p:cNvPicPr>
            <a:picLocks noChangeAspect="1"/>
          </p:cNvPicPr>
          <p:nvPr/>
        </p:nvPicPr>
        <p:blipFill>
          <a:blip r:embed="rId2"/>
          <a:stretch>
            <a:fillRect/>
          </a:stretch>
        </p:blipFill>
        <p:spPr>
          <a:xfrm>
            <a:off x="1334165" y="447675"/>
            <a:ext cx="6475670" cy="5724524"/>
          </a:xfrm>
          <a:prstGeom prst="rect">
            <a:avLst/>
          </a:prstGeom>
        </p:spPr>
      </p:pic>
    </p:spTree>
    <p:extLst>
      <p:ext uri="{BB962C8B-B14F-4D97-AF65-F5344CB8AC3E}">
        <p14:creationId xmlns:p14="http://schemas.microsoft.com/office/powerpoint/2010/main" val="165229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72810E-8166-48AD-AE10-056A17CD51F3}"/>
              </a:ext>
            </a:extLst>
          </p:cNvPr>
          <p:cNvSpPr/>
          <p:nvPr/>
        </p:nvSpPr>
        <p:spPr>
          <a:xfrm>
            <a:off x="1314450" y="1443844"/>
            <a:ext cx="6515100" cy="3970318"/>
          </a:xfrm>
          <a:prstGeom prst="rect">
            <a:avLst/>
          </a:prstGeom>
        </p:spPr>
        <p:txBody>
          <a:bodyPr wrap="square" anchor="ctr">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Agenda:</a:t>
            </a:r>
          </a:p>
          <a:p>
            <a:pPr marL="342900" marR="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rPr>
              <a:t>DCA Office of Research and Geoanalytics</a:t>
            </a:r>
          </a:p>
          <a:p>
            <a:pPr marL="342900" marR="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rPr>
              <a:t>Hotel-Motel Tax Review; emphasis on auditing and reporting requirements</a:t>
            </a:r>
          </a:p>
          <a:p>
            <a:pPr marL="3429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Required Reports and Compliance</a:t>
            </a:r>
          </a:p>
          <a:p>
            <a:pPr marL="342900" marR="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rPr>
              <a:t>UCOA Process and Procedures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Objectives: </a:t>
            </a: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Understand which of DCA’s survey programs affect certain funding opportunities.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Learn how hotel-motel tax spending and reporting requirements relate to a local government’s audit.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Learn about DCA’s process for making updates to the Uniform Chart of Accounts.</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42744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17D7CE-3623-A873-D385-2916935D3495}"/>
              </a:ext>
            </a:extLst>
          </p:cNvPr>
          <p:cNvSpPr>
            <a:spLocks noGrp="1"/>
          </p:cNvSpPr>
          <p:nvPr>
            <p:ph sz="half" idx="1"/>
          </p:nvPr>
        </p:nvSpPr>
        <p:spPr/>
        <p:txBody>
          <a:bodyPr/>
          <a:lstStyle/>
          <a:p>
            <a:r>
              <a:rPr lang="en-US" dirty="0"/>
              <a:t>Required under O.C.G.A. 36-81-3, the same statute requiring an annual balanced budget.</a:t>
            </a:r>
          </a:p>
          <a:p>
            <a:r>
              <a:rPr lang="en-US" dirty="0"/>
              <a:t>Tasks DCA with creating the UCOA in cooperation with ACCG and GMA.</a:t>
            </a:r>
          </a:p>
          <a:p>
            <a:r>
              <a:rPr lang="en-US" dirty="0"/>
              <a:t>Because of this, DCA administratively houses and facilitates updates, but all revisions must be approved by the State Auditor.</a:t>
            </a:r>
          </a:p>
        </p:txBody>
      </p:sp>
      <p:pic>
        <p:nvPicPr>
          <p:cNvPr id="6" name="Content Placeholder 5">
            <a:extLst>
              <a:ext uri="{FF2B5EF4-FFF2-40B4-BE49-F238E27FC236}">
                <a16:creationId xmlns:a16="http://schemas.microsoft.com/office/drawing/2014/main" id="{9EE4C13E-9180-0BFF-D063-47712743401E}"/>
              </a:ext>
            </a:extLst>
          </p:cNvPr>
          <p:cNvPicPr>
            <a:picLocks noGrp="1" noChangeAspect="1"/>
          </p:cNvPicPr>
          <p:nvPr>
            <p:ph sz="half" idx="2"/>
          </p:nvPr>
        </p:nvPicPr>
        <p:blipFill>
          <a:blip r:embed="rId2"/>
          <a:stretch>
            <a:fillRect/>
          </a:stretch>
        </p:blipFill>
        <p:spPr>
          <a:xfrm>
            <a:off x="4856753" y="1825625"/>
            <a:ext cx="3580219" cy="4114800"/>
          </a:xfrm>
        </p:spPr>
      </p:pic>
      <p:sp>
        <p:nvSpPr>
          <p:cNvPr id="4" name="Title 3">
            <a:extLst>
              <a:ext uri="{FF2B5EF4-FFF2-40B4-BE49-F238E27FC236}">
                <a16:creationId xmlns:a16="http://schemas.microsoft.com/office/drawing/2014/main" id="{69696475-EADF-BAE0-5240-5458E1461405}"/>
              </a:ext>
            </a:extLst>
          </p:cNvPr>
          <p:cNvSpPr>
            <a:spLocks noGrp="1"/>
          </p:cNvSpPr>
          <p:nvPr>
            <p:ph type="title"/>
          </p:nvPr>
        </p:nvSpPr>
        <p:spPr/>
        <p:txBody>
          <a:bodyPr/>
          <a:lstStyle/>
          <a:p>
            <a:pPr algn="ctr"/>
            <a:r>
              <a:rPr lang="en-US" dirty="0"/>
              <a:t>Uniform Chart of Accounts</a:t>
            </a:r>
          </a:p>
        </p:txBody>
      </p:sp>
    </p:spTree>
    <p:extLst>
      <p:ext uri="{BB962C8B-B14F-4D97-AF65-F5344CB8AC3E}">
        <p14:creationId xmlns:p14="http://schemas.microsoft.com/office/powerpoint/2010/main" val="1694010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1368F9-7076-4375-AA62-4DCD78D2A034}"/>
              </a:ext>
            </a:extLst>
          </p:cNvPr>
          <p:cNvSpPr>
            <a:spLocks noGrp="1"/>
          </p:cNvSpPr>
          <p:nvPr>
            <p:ph sz="half" idx="1"/>
          </p:nvPr>
        </p:nvSpPr>
        <p:spPr>
          <a:xfrm>
            <a:off x="457200" y="1628776"/>
            <a:ext cx="3242758" cy="4114800"/>
          </a:xfrm>
        </p:spPr>
        <p:txBody>
          <a:bodyPr anchor="ctr">
            <a:normAutofit/>
          </a:bodyPr>
          <a:lstStyle/>
          <a:p>
            <a:pPr>
              <a:buSzPct val="60000"/>
            </a:pPr>
            <a:r>
              <a:rPr lang="en-US" sz="1800" dirty="0">
                <a:solidFill>
                  <a:schemeClr val="tx2"/>
                </a:solidFill>
              </a:rPr>
              <a:t>Full document and an FAQ available on our website.</a:t>
            </a:r>
          </a:p>
          <a:p>
            <a:pPr>
              <a:buSzPct val="60000"/>
            </a:pPr>
            <a:r>
              <a:rPr lang="en-US" sz="1800" dirty="0">
                <a:solidFill>
                  <a:schemeClr val="tx2"/>
                </a:solidFill>
              </a:rPr>
              <a:t>For questions on using the account, reach out to </a:t>
            </a:r>
            <a:r>
              <a:rPr lang="en-US" sz="1800" dirty="0">
                <a:solidFill>
                  <a:schemeClr val="tx2"/>
                </a:solidFill>
                <a:hlinkClick r:id="rId2">
                  <a:extLst>
                    <a:ext uri="{A12FA001-AC4F-418D-AE19-62706E023703}">
                      <ahyp:hlinkClr xmlns:ahyp="http://schemas.microsoft.com/office/drawing/2018/hyperlinkcolor" val="tx"/>
                    </a:ext>
                  </a:extLst>
                </a:hlinkClick>
              </a:rPr>
              <a:t>research@dca.ga.gov</a:t>
            </a:r>
            <a:r>
              <a:rPr lang="en-US" sz="1800" dirty="0">
                <a:solidFill>
                  <a:schemeClr val="tx2"/>
                </a:solidFill>
              </a:rPr>
              <a:t>.</a:t>
            </a:r>
          </a:p>
          <a:p>
            <a:pPr>
              <a:buSzPct val="60000"/>
            </a:pPr>
            <a:r>
              <a:rPr lang="en-US" sz="1800" dirty="0">
                <a:solidFill>
                  <a:schemeClr val="tx2"/>
                </a:solidFill>
              </a:rPr>
              <a:t>We will assist to the extent that we can, we are limited with our ability to provide general accounting advice or interpretations. </a:t>
            </a:r>
          </a:p>
          <a:p>
            <a:pPr>
              <a:buSzPct val="60000"/>
            </a:pPr>
            <a:r>
              <a:rPr lang="en-US" sz="1800" dirty="0">
                <a:solidFill>
                  <a:schemeClr val="tx2"/>
                </a:solidFill>
              </a:rPr>
              <a:t>Feedback is recorded to be reviewed at UCOA working group meetings as needed.</a:t>
            </a:r>
          </a:p>
          <a:p>
            <a:pPr marL="0" indent="0">
              <a:buNone/>
            </a:pPr>
            <a:endParaRPr lang="en-US" dirty="0"/>
          </a:p>
        </p:txBody>
      </p:sp>
      <p:graphicFrame>
        <p:nvGraphicFramePr>
          <p:cNvPr id="8" name="Content Placeholder 15">
            <a:extLst>
              <a:ext uri="{FF2B5EF4-FFF2-40B4-BE49-F238E27FC236}">
                <a16:creationId xmlns:a16="http://schemas.microsoft.com/office/drawing/2014/main" id="{3BAEEE5D-1157-4BA6-890E-FF67274554EA}"/>
              </a:ext>
            </a:extLst>
          </p:cNvPr>
          <p:cNvGraphicFramePr>
            <a:graphicFrameLocks noGrp="1" noChangeAspect="1"/>
          </p:cNvGraphicFramePr>
          <p:nvPr>
            <p:ph sz="half" idx="2"/>
            <p:extLst>
              <p:ext uri="{D42A27DB-BD31-4B8C-83A1-F6EECF244321}">
                <p14:modId xmlns:p14="http://schemas.microsoft.com/office/powerpoint/2010/main" val="220483246"/>
              </p:ext>
            </p:extLst>
          </p:nvPr>
        </p:nvGraphicFramePr>
        <p:xfrm>
          <a:off x="3871408" y="1114424"/>
          <a:ext cx="4815392" cy="530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6DAC380A-C1E2-4BBC-98AF-FB47216E2F6A}"/>
              </a:ext>
            </a:extLst>
          </p:cNvPr>
          <p:cNvSpPr>
            <a:spLocks noGrp="1"/>
          </p:cNvSpPr>
          <p:nvPr>
            <p:ph type="title"/>
          </p:nvPr>
        </p:nvSpPr>
        <p:spPr>
          <a:xfrm>
            <a:off x="628650" y="365126"/>
            <a:ext cx="7886700" cy="1325563"/>
          </a:xfrm>
        </p:spPr>
        <p:txBody>
          <a:bodyPr anchor="ctr">
            <a:normAutofit/>
          </a:bodyPr>
          <a:lstStyle/>
          <a:p>
            <a:pPr algn="ctr"/>
            <a:r>
              <a:rPr lang="en-US" dirty="0"/>
              <a:t>Updating the Uniform Chart of Accounts</a:t>
            </a:r>
            <a:endParaRPr lang="en-US" sz="1650" dirty="0"/>
          </a:p>
        </p:txBody>
      </p:sp>
    </p:spTree>
    <p:extLst>
      <p:ext uri="{BB962C8B-B14F-4D97-AF65-F5344CB8AC3E}">
        <p14:creationId xmlns:p14="http://schemas.microsoft.com/office/powerpoint/2010/main" val="3808907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61368F9-7076-4375-AA62-4DCD78D2A034}"/>
              </a:ext>
            </a:extLst>
          </p:cNvPr>
          <p:cNvSpPr>
            <a:spLocks noGrp="1"/>
          </p:cNvSpPr>
          <p:nvPr>
            <p:ph sz="half" idx="1"/>
          </p:nvPr>
        </p:nvSpPr>
        <p:spPr>
          <a:xfrm>
            <a:off x="457200" y="1628776"/>
            <a:ext cx="3242758" cy="4114800"/>
          </a:xfrm>
        </p:spPr>
        <p:txBody>
          <a:bodyPr anchor="ctr">
            <a:normAutofit/>
          </a:bodyPr>
          <a:lstStyle/>
          <a:p>
            <a:pPr>
              <a:buSzPct val="60000"/>
            </a:pPr>
            <a:r>
              <a:rPr lang="en-US" sz="1800" dirty="0">
                <a:solidFill>
                  <a:schemeClr val="tx2"/>
                </a:solidFill>
              </a:rPr>
              <a:t>The process was just carried out for the accounting of Opioid Settlement Funds.</a:t>
            </a:r>
          </a:p>
          <a:p>
            <a:pPr>
              <a:buSzPct val="60000"/>
            </a:pPr>
            <a:r>
              <a:rPr lang="en-US" sz="1800" dirty="0">
                <a:solidFill>
                  <a:schemeClr val="tx2"/>
                </a:solidFill>
              </a:rPr>
              <a:t>Amendment became effective July 1, 2023. </a:t>
            </a:r>
          </a:p>
          <a:p>
            <a:pPr>
              <a:buSzPct val="60000"/>
            </a:pPr>
            <a:r>
              <a:rPr lang="en-US" sz="1800" dirty="0">
                <a:solidFill>
                  <a:schemeClr val="tx2"/>
                </a:solidFill>
              </a:rPr>
              <a:t>Requires use of a special revenue fund for the Local Governments’ Share of Opioid Settlement Payments.</a:t>
            </a:r>
          </a:p>
          <a:p>
            <a:pPr>
              <a:buSzPct val="60000"/>
            </a:pPr>
            <a:r>
              <a:rPr lang="en-US" sz="1800" dirty="0">
                <a:solidFill>
                  <a:schemeClr val="tx2"/>
                </a:solidFill>
              </a:rPr>
              <a:t>Creates a new revenue classification under Fines and Forfeitures.</a:t>
            </a:r>
          </a:p>
          <a:p>
            <a:pPr marL="0" indent="0">
              <a:buNone/>
            </a:pPr>
            <a:endParaRPr lang="en-US" dirty="0"/>
          </a:p>
        </p:txBody>
      </p:sp>
      <p:sp>
        <p:nvSpPr>
          <p:cNvPr id="7" name="Title 6">
            <a:extLst>
              <a:ext uri="{FF2B5EF4-FFF2-40B4-BE49-F238E27FC236}">
                <a16:creationId xmlns:a16="http://schemas.microsoft.com/office/drawing/2014/main" id="{6DAC380A-C1E2-4BBC-98AF-FB47216E2F6A}"/>
              </a:ext>
            </a:extLst>
          </p:cNvPr>
          <p:cNvSpPr>
            <a:spLocks noGrp="1"/>
          </p:cNvSpPr>
          <p:nvPr>
            <p:ph type="title"/>
          </p:nvPr>
        </p:nvSpPr>
        <p:spPr>
          <a:xfrm>
            <a:off x="628650" y="365126"/>
            <a:ext cx="7886700" cy="1325563"/>
          </a:xfrm>
        </p:spPr>
        <p:txBody>
          <a:bodyPr anchor="ctr">
            <a:normAutofit/>
          </a:bodyPr>
          <a:lstStyle/>
          <a:p>
            <a:pPr algn="ctr"/>
            <a:r>
              <a:rPr lang="en-US" dirty="0"/>
              <a:t>Updating the Uniform Chart of Accounts</a:t>
            </a:r>
            <a:endParaRPr lang="en-US" sz="1650" dirty="0"/>
          </a:p>
        </p:txBody>
      </p:sp>
      <p:pic>
        <p:nvPicPr>
          <p:cNvPr id="6" name="Picture 5">
            <a:extLst>
              <a:ext uri="{FF2B5EF4-FFF2-40B4-BE49-F238E27FC236}">
                <a16:creationId xmlns:a16="http://schemas.microsoft.com/office/drawing/2014/main" id="{8C665FAE-6E32-9310-68F8-C4760FADBEF9}"/>
              </a:ext>
            </a:extLst>
          </p:cNvPr>
          <p:cNvPicPr>
            <a:picLocks noChangeAspect="1"/>
          </p:cNvPicPr>
          <p:nvPr/>
        </p:nvPicPr>
        <p:blipFill>
          <a:blip r:embed="rId2"/>
          <a:stretch>
            <a:fillRect/>
          </a:stretch>
        </p:blipFill>
        <p:spPr>
          <a:xfrm>
            <a:off x="4204945" y="1526796"/>
            <a:ext cx="4063606" cy="4819475"/>
          </a:xfrm>
          <a:prstGeom prst="rect">
            <a:avLst/>
          </a:prstGeom>
        </p:spPr>
      </p:pic>
    </p:spTree>
    <p:extLst>
      <p:ext uri="{BB962C8B-B14F-4D97-AF65-F5344CB8AC3E}">
        <p14:creationId xmlns:p14="http://schemas.microsoft.com/office/powerpoint/2010/main" val="3630187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28B9F-C1B8-44E3-B756-D6E07169010E}"/>
              </a:ext>
            </a:extLst>
          </p:cNvPr>
          <p:cNvSpPr>
            <a:spLocks noGrp="1"/>
          </p:cNvSpPr>
          <p:nvPr>
            <p:ph type="title"/>
          </p:nvPr>
        </p:nvSpPr>
        <p:spPr/>
        <p:txBody>
          <a:bodyPr/>
          <a:lstStyle/>
          <a:p>
            <a:r>
              <a:rPr lang="en-US" dirty="0"/>
              <a:t>Thanks!</a:t>
            </a:r>
          </a:p>
        </p:txBody>
      </p:sp>
      <p:sp>
        <p:nvSpPr>
          <p:cNvPr id="2" name="Text Placeholder 1">
            <a:extLst>
              <a:ext uri="{FF2B5EF4-FFF2-40B4-BE49-F238E27FC236}">
                <a16:creationId xmlns:a16="http://schemas.microsoft.com/office/drawing/2014/main" id="{7A215FE5-E763-4A71-9053-4CDE143E4EAF}"/>
              </a:ext>
            </a:extLst>
          </p:cNvPr>
          <p:cNvSpPr>
            <a:spLocks noGrp="1"/>
          </p:cNvSpPr>
          <p:nvPr>
            <p:ph type="body" sz="quarter" idx="10"/>
          </p:nvPr>
        </p:nvSpPr>
        <p:spPr/>
        <p:txBody>
          <a:bodyPr/>
          <a:lstStyle/>
          <a:p>
            <a:r>
              <a:rPr lang="en-US" dirty="0"/>
              <a:t>Jackson Lilly</a:t>
            </a:r>
          </a:p>
          <a:p>
            <a:endParaRPr lang="en-US" dirty="0"/>
          </a:p>
        </p:txBody>
      </p:sp>
      <p:sp>
        <p:nvSpPr>
          <p:cNvPr id="3" name="Text Placeholder 2">
            <a:extLst>
              <a:ext uri="{FF2B5EF4-FFF2-40B4-BE49-F238E27FC236}">
                <a16:creationId xmlns:a16="http://schemas.microsoft.com/office/drawing/2014/main" id="{376EF456-5156-4D0C-BB0F-2A26AE2B530A}"/>
              </a:ext>
            </a:extLst>
          </p:cNvPr>
          <p:cNvSpPr>
            <a:spLocks noGrp="1"/>
          </p:cNvSpPr>
          <p:nvPr>
            <p:ph type="body" sz="quarter" idx="11"/>
          </p:nvPr>
        </p:nvSpPr>
        <p:spPr/>
        <p:txBody>
          <a:bodyPr>
            <a:normAutofit/>
          </a:bodyPr>
          <a:lstStyle/>
          <a:p>
            <a:r>
              <a:rPr lang="en-US" dirty="0"/>
              <a:t>Jackson.Lilly@dca.ga.gov</a:t>
            </a:r>
          </a:p>
          <a:p>
            <a:r>
              <a:rPr lang="en-US" dirty="0"/>
              <a:t>Direct: 404.679.3105</a:t>
            </a:r>
          </a:p>
          <a:p>
            <a:r>
              <a:rPr lang="en-US" dirty="0"/>
              <a:t>Cell: 470.561.6806</a:t>
            </a:r>
          </a:p>
        </p:txBody>
      </p:sp>
      <p:sp>
        <p:nvSpPr>
          <p:cNvPr id="5" name="Text Placeholder 4">
            <a:extLst>
              <a:ext uri="{FF2B5EF4-FFF2-40B4-BE49-F238E27FC236}">
                <a16:creationId xmlns:a16="http://schemas.microsoft.com/office/drawing/2014/main" id="{6AF3996F-F795-4F15-A2D0-DEF31D4D1B55}"/>
              </a:ext>
            </a:extLst>
          </p:cNvPr>
          <p:cNvSpPr>
            <a:spLocks noGrp="1"/>
          </p:cNvSpPr>
          <p:nvPr>
            <p:ph type="body" sz="quarter" idx="13"/>
          </p:nvPr>
        </p:nvSpPr>
        <p:spPr/>
        <p:txBody>
          <a:bodyPr/>
          <a:lstStyle/>
          <a:p>
            <a:r>
              <a:rPr lang="en-US" i="1" dirty="0"/>
              <a:t>Principal Analyst | Manager, Research and Geoanalytics</a:t>
            </a:r>
          </a:p>
          <a:p>
            <a:endParaRPr lang="en-US" dirty="0"/>
          </a:p>
        </p:txBody>
      </p:sp>
      <p:sp>
        <p:nvSpPr>
          <p:cNvPr id="6" name="Text Placeholder 5">
            <a:extLst>
              <a:ext uri="{FF2B5EF4-FFF2-40B4-BE49-F238E27FC236}">
                <a16:creationId xmlns:a16="http://schemas.microsoft.com/office/drawing/2014/main" id="{C896B9D3-34A1-4B35-8B50-415B9D4B976D}"/>
              </a:ext>
            </a:extLst>
          </p:cNvPr>
          <p:cNvSpPr>
            <a:spLocks noGrp="1"/>
          </p:cNvSpPr>
          <p:nvPr>
            <p:ph type="body" sz="quarter" idx="15"/>
          </p:nvPr>
        </p:nvSpPr>
        <p:spPr/>
        <p:txBody>
          <a:bodyPr/>
          <a:lstStyle/>
          <a:p>
            <a:r>
              <a:rPr lang="en-US" b="1" dirty="0">
                <a:solidFill>
                  <a:schemeClr val="accent1"/>
                </a:solidFill>
              </a:rPr>
              <a:t>dca.ga.gov</a:t>
            </a:r>
          </a:p>
        </p:txBody>
      </p:sp>
    </p:spTree>
    <p:extLst>
      <p:ext uri="{BB962C8B-B14F-4D97-AF65-F5344CB8AC3E}">
        <p14:creationId xmlns:p14="http://schemas.microsoft.com/office/powerpoint/2010/main" val="155637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D44442-1154-40D1-AB51-AB2FB7C84837}"/>
              </a:ext>
            </a:extLst>
          </p:cNvPr>
          <p:cNvSpPr>
            <a:spLocks noGrp="1"/>
          </p:cNvSpPr>
          <p:nvPr>
            <p:ph sz="half" idx="1"/>
          </p:nvPr>
        </p:nvSpPr>
        <p:spPr>
          <a:xfrm>
            <a:off x="636363" y="1608050"/>
            <a:ext cx="7705237" cy="2798938"/>
          </a:xfrm>
        </p:spPr>
        <p:txBody>
          <a:bodyPr anchor="t">
            <a:normAutofit/>
          </a:bodyPr>
          <a:lstStyle/>
          <a:p>
            <a:endParaRPr lang="en-US" sz="800" dirty="0"/>
          </a:p>
          <a:p>
            <a:r>
              <a:rPr lang="en-US" sz="1350" dirty="0"/>
              <a:t>DCA has 70+ programs primarily involving funding related to housing economic development.</a:t>
            </a:r>
          </a:p>
          <a:p>
            <a:r>
              <a:rPr lang="en-US" sz="1350" dirty="0"/>
              <a:t>Research is part of the Office of Planning, Mapping and Research in the Community Development Division. </a:t>
            </a:r>
          </a:p>
          <a:p>
            <a:r>
              <a:rPr lang="en-US" sz="1350" dirty="0"/>
              <a:t>The Research office collects information on government and authority operations and finances, makes that information available to stakeholders, and monitors compliance.</a:t>
            </a:r>
            <a:endParaRPr lang="en-US" sz="1350" dirty="0">
              <a:solidFill>
                <a:schemeClr val="tx2"/>
              </a:solidFill>
              <a:ea typeface="Nunito Light" charset="0"/>
              <a:cs typeface="Nunito Light" charset="0"/>
            </a:endParaRPr>
          </a:p>
          <a:p>
            <a:r>
              <a:rPr lang="en-US" sz="1350" dirty="0">
                <a:solidFill>
                  <a:schemeClr val="tx2"/>
                </a:solidFill>
                <a:ea typeface="Nunito Light" charset="0"/>
                <a:cs typeface="Nunito Light" charset="0"/>
              </a:rPr>
              <a:t>O.C.G.A. 36-81-8 requires local governments and authorities to submit various reports to DCA </a:t>
            </a:r>
            <a:r>
              <a:rPr lang="en-US" sz="1350" b="1" i="1" dirty="0">
                <a:solidFill>
                  <a:schemeClr val="tx2"/>
                </a:solidFill>
                <a:ea typeface="Nunito Light" charset="0"/>
                <a:cs typeface="Nunito Light" charset="0"/>
              </a:rPr>
              <a:t>as a condition</a:t>
            </a:r>
            <a:r>
              <a:rPr lang="en-US" sz="1350" i="1" dirty="0">
                <a:solidFill>
                  <a:schemeClr val="tx2"/>
                </a:solidFill>
                <a:ea typeface="Nunito Light" charset="0"/>
                <a:cs typeface="Nunito Light" charset="0"/>
              </a:rPr>
              <a:t> </a:t>
            </a:r>
            <a:r>
              <a:rPr lang="en-US" sz="1350" dirty="0">
                <a:solidFill>
                  <a:schemeClr val="tx2"/>
                </a:solidFill>
                <a:ea typeface="Nunito Light" charset="0"/>
                <a:cs typeface="Nunito Light" charset="0"/>
              </a:rPr>
              <a:t>of receiving state appropriated funds from the Department</a:t>
            </a:r>
            <a:r>
              <a:rPr lang="en-US" sz="1350" i="1" dirty="0">
                <a:solidFill>
                  <a:schemeClr val="tx2"/>
                </a:solidFill>
                <a:ea typeface="Nunito Light" charset="0"/>
                <a:cs typeface="Nunito Light" charset="0"/>
              </a:rPr>
              <a:t>.</a:t>
            </a:r>
          </a:p>
          <a:p>
            <a:r>
              <a:rPr lang="en-US" sz="1350" dirty="0">
                <a:solidFill>
                  <a:schemeClr val="tx2"/>
                </a:solidFill>
                <a:ea typeface="Nunito Light" charset="0"/>
                <a:cs typeface="Nunito Light" charset="0"/>
              </a:rPr>
              <a:t>These surveys create datasets to allow stakeholders and policy makers to understand and research how local governments in Georgia fund and provide services. </a:t>
            </a:r>
          </a:p>
          <a:p>
            <a:endParaRPr lang="en-US" sz="1350" dirty="0">
              <a:solidFill>
                <a:schemeClr val="tx2"/>
              </a:solidFill>
              <a:ea typeface="Nunito Light" charset="0"/>
              <a:cs typeface="Nunito Light" charset="0"/>
            </a:endParaRPr>
          </a:p>
          <a:p>
            <a:endParaRPr lang="en-US" dirty="0"/>
          </a:p>
        </p:txBody>
      </p:sp>
      <p:sp>
        <p:nvSpPr>
          <p:cNvPr id="4" name="Title 3">
            <a:extLst>
              <a:ext uri="{FF2B5EF4-FFF2-40B4-BE49-F238E27FC236}">
                <a16:creationId xmlns:a16="http://schemas.microsoft.com/office/drawing/2014/main" id="{CCE82BA9-D7BC-4049-BF7F-6526C387901D}"/>
              </a:ext>
            </a:extLst>
          </p:cNvPr>
          <p:cNvSpPr>
            <a:spLocks noGrp="1"/>
          </p:cNvSpPr>
          <p:nvPr>
            <p:ph type="title"/>
          </p:nvPr>
        </p:nvSpPr>
        <p:spPr>
          <a:xfrm>
            <a:off x="636366" y="548640"/>
            <a:ext cx="8183783" cy="1142048"/>
          </a:xfrm>
        </p:spPr>
        <p:txBody>
          <a:bodyPr/>
          <a:lstStyle/>
          <a:p>
            <a:r>
              <a:rPr lang="en-US" dirty="0"/>
              <a:t>Office of Research and Geoanalytics</a:t>
            </a:r>
          </a:p>
        </p:txBody>
      </p:sp>
      <p:pic>
        <p:nvPicPr>
          <p:cNvPr id="5" name="Picture 4">
            <a:extLst>
              <a:ext uri="{FF2B5EF4-FFF2-40B4-BE49-F238E27FC236}">
                <a16:creationId xmlns:a16="http://schemas.microsoft.com/office/drawing/2014/main" id="{6FA98891-8236-9CEB-AD9D-A2AA9AA56133}"/>
              </a:ext>
            </a:extLst>
          </p:cNvPr>
          <p:cNvPicPr>
            <a:picLocks noChangeAspect="1"/>
          </p:cNvPicPr>
          <p:nvPr/>
        </p:nvPicPr>
        <p:blipFill>
          <a:blip r:embed="rId2"/>
          <a:stretch>
            <a:fillRect/>
          </a:stretch>
        </p:blipFill>
        <p:spPr>
          <a:xfrm>
            <a:off x="4207750" y="4324350"/>
            <a:ext cx="4133850" cy="1890007"/>
          </a:xfrm>
          <a:prstGeom prst="rect">
            <a:avLst/>
          </a:prstGeom>
        </p:spPr>
      </p:pic>
      <p:pic>
        <p:nvPicPr>
          <p:cNvPr id="8" name="Picture 7">
            <a:extLst>
              <a:ext uri="{FF2B5EF4-FFF2-40B4-BE49-F238E27FC236}">
                <a16:creationId xmlns:a16="http://schemas.microsoft.com/office/drawing/2014/main" id="{903ADEE0-C0C5-17EC-EE3F-B21697505F15}"/>
              </a:ext>
            </a:extLst>
          </p:cNvPr>
          <p:cNvPicPr>
            <a:picLocks noChangeAspect="1"/>
          </p:cNvPicPr>
          <p:nvPr/>
        </p:nvPicPr>
        <p:blipFill>
          <a:blip r:embed="rId3"/>
          <a:stretch>
            <a:fillRect/>
          </a:stretch>
        </p:blipFill>
        <p:spPr>
          <a:xfrm>
            <a:off x="636363" y="4456873"/>
            <a:ext cx="2876550" cy="1757484"/>
          </a:xfrm>
          <a:prstGeom prst="rect">
            <a:avLst/>
          </a:prstGeom>
        </p:spPr>
      </p:pic>
      <p:sp>
        <p:nvSpPr>
          <p:cNvPr id="9" name="Title 3">
            <a:extLst>
              <a:ext uri="{FF2B5EF4-FFF2-40B4-BE49-F238E27FC236}">
                <a16:creationId xmlns:a16="http://schemas.microsoft.com/office/drawing/2014/main" id="{958D6FE7-2906-4A30-5D43-AE35C4E8172F}"/>
              </a:ext>
            </a:extLst>
          </p:cNvPr>
          <p:cNvSpPr txBox="1">
            <a:spLocks/>
          </p:cNvSpPr>
          <p:nvPr/>
        </p:nvSpPr>
        <p:spPr>
          <a:xfrm>
            <a:off x="636363" y="548640"/>
            <a:ext cx="8183783" cy="1142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t>Office of Research and Geoanalytics</a:t>
            </a:r>
            <a:endParaRPr lang="en-US" dirty="0"/>
          </a:p>
        </p:txBody>
      </p:sp>
    </p:spTree>
    <p:extLst>
      <p:ext uri="{BB962C8B-B14F-4D97-AF65-F5344CB8AC3E}">
        <p14:creationId xmlns:p14="http://schemas.microsoft.com/office/powerpoint/2010/main" val="8924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E82BA9-D7BC-4049-BF7F-6526C387901D}"/>
              </a:ext>
            </a:extLst>
          </p:cNvPr>
          <p:cNvSpPr>
            <a:spLocks noGrp="1"/>
          </p:cNvSpPr>
          <p:nvPr>
            <p:ph type="title"/>
          </p:nvPr>
        </p:nvSpPr>
        <p:spPr>
          <a:xfrm>
            <a:off x="489633" y="520065"/>
            <a:ext cx="8164733" cy="1142048"/>
          </a:xfrm>
        </p:spPr>
        <p:txBody>
          <a:bodyPr/>
          <a:lstStyle/>
          <a:p>
            <a:r>
              <a:rPr lang="en-US" dirty="0"/>
              <a:t>Reporting to the Office of Research</a:t>
            </a:r>
          </a:p>
        </p:txBody>
      </p:sp>
      <p:graphicFrame>
        <p:nvGraphicFramePr>
          <p:cNvPr id="7" name="Table 7">
            <a:extLst>
              <a:ext uri="{FF2B5EF4-FFF2-40B4-BE49-F238E27FC236}">
                <a16:creationId xmlns:a16="http://schemas.microsoft.com/office/drawing/2014/main" id="{765A2523-B4A1-D910-1DB2-E4E8ABC7AD08}"/>
              </a:ext>
            </a:extLst>
          </p:cNvPr>
          <p:cNvGraphicFramePr>
            <a:graphicFrameLocks noGrp="1"/>
          </p:cNvGraphicFramePr>
          <p:nvPr>
            <p:extLst>
              <p:ext uri="{D42A27DB-BD31-4B8C-83A1-F6EECF244321}">
                <p14:modId xmlns:p14="http://schemas.microsoft.com/office/powerpoint/2010/main" val="24410410"/>
              </p:ext>
            </p:extLst>
          </p:nvPr>
        </p:nvGraphicFramePr>
        <p:xfrm>
          <a:off x="585526" y="1561939"/>
          <a:ext cx="7872674" cy="4152900"/>
        </p:xfrm>
        <a:graphic>
          <a:graphicData uri="http://schemas.openxmlformats.org/drawingml/2006/table">
            <a:tbl>
              <a:tblPr firstRow="1" bandRow="1">
                <a:tableStyleId>{5C22544A-7EE6-4342-B048-85BDC9FD1C3A}</a:tableStyleId>
              </a:tblPr>
              <a:tblGrid>
                <a:gridCol w="2781562">
                  <a:extLst>
                    <a:ext uri="{9D8B030D-6E8A-4147-A177-3AD203B41FA5}">
                      <a16:colId xmlns:a16="http://schemas.microsoft.com/office/drawing/2014/main" val="1638751380"/>
                    </a:ext>
                  </a:extLst>
                </a:gridCol>
                <a:gridCol w="3028505">
                  <a:extLst>
                    <a:ext uri="{9D8B030D-6E8A-4147-A177-3AD203B41FA5}">
                      <a16:colId xmlns:a16="http://schemas.microsoft.com/office/drawing/2014/main" val="3743548113"/>
                    </a:ext>
                  </a:extLst>
                </a:gridCol>
                <a:gridCol w="2062607">
                  <a:extLst>
                    <a:ext uri="{9D8B030D-6E8A-4147-A177-3AD203B41FA5}">
                      <a16:colId xmlns:a16="http://schemas.microsoft.com/office/drawing/2014/main" val="1971504271"/>
                    </a:ext>
                  </a:extLst>
                </a:gridCol>
              </a:tblGrid>
              <a:tr h="452120">
                <a:tc>
                  <a:txBody>
                    <a:bodyPr/>
                    <a:lstStyle/>
                    <a:p>
                      <a:r>
                        <a:rPr lang="en-US" sz="1400" dirty="0"/>
                        <a:t>Survey</a:t>
                      </a:r>
                    </a:p>
                  </a:txBody>
                  <a:tcPr marL="68580" marR="68580" marT="34290" marB="34290"/>
                </a:tc>
                <a:tc>
                  <a:txBody>
                    <a:bodyPr/>
                    <a:lstStyle/>
                    <a:p>
                      <a:r>
                        <a:rPr lang="en-US" sz="1400" dirty="0"/>
                        <a:t>Description</a:t>
                      </a:r>
                    </a:p>
                  </a:txBody>
                  <a:tcPr marL="68580" marR="68580" marT="34290" marB="34290"/>
                </a:tc>
                <a:tc>
                  <a:txBody>
                    <a:bodyPr/>
                    <a:lstStyle/>
                    <a:p>
                      <a:r>
                        <a:rPr lang="en-US" sz="1400" dirty="0"/>
                        <a:t>Users</a:t>
                      </a:r>
                    </a:p>
                  </a:txBody>
                  <a:tcPr marL="68580" marR="68580" marT="34290" marB="34290"/>
                </a:tc>
                <a:extLst>
                  <a:ext uri="{0D108BD9-81ED-4DB2-BD59-A6C34878D82A}">
                    <a16:rowId xmlns:a16="http://schemas.microsoft.com/office/drawing/2014/main" val="3486696043"/>
                  </a:ext>
                </a:extLst>
              </a:tr>
              <a:tr h="480060">
                <a:tc>
                  <a:txBody>
                    <a:bodyPr/>
                    <a:lstStyle/>
                    <a:p>
                      <a:r>
                        <a:rPr lang="en-US" sz="1200" dirty="0"/>
                        <a:t>Report of Local Government Finance</a:t>
                      </a:r>
                    </a:p>
                  </a:txBody>
                  <a:tcPr marL="68580" marR="68580" marT="34290" marB="34290"/>
                </a:tc>
                <a:tc>
                  <a:txBody>
                    <a:bodyPr/>
                    <a:lstStyle/>
                    <a:p>
                      <a:r>
                        <a:rPr lang="en-US" sz="900" dirty="0"/>
                        <a:t>Standardized report on all funds, assets, revenues, expenditures and debts of the Local Government.</a:t>
                      </a:r>
                    </a:p>
                  </a:txBody>
                  <a:tcPr marL="68580" marR="68580" marT="34290" marB="34290"/>
                </a:tc>
                <a:tc>
                  <a:txBody>
                    <a:bodyPr/>
                    <a:lstStyle/>
                    <a:p>
                      <a:r>
                        <a:rPr lang="en-US" sz="1200" dirty="0"/>
                        <a:t>All Local Govs</a:t>
                      </a:r>
                    </a:p>
                  </a:txBody>
                  <a:tcPr marL="68580" marR="68580" marT="34290" marB="34290"/>
                </a:tc>
                <a:extLst>
                  <a:ext uri="{0D108BD9-81ED-4DB2-BD59-A6C34878D82A}">
                    <a16:rowId xmlns:a16="http://schemas.microsoft.com/office/drawing/2014/main" val="3483635722"/>
                  </a:ext>
                </a:extLst>
              </a:tr>
              <a:tr h="480060">
                <a:tc>
                  <a:txBody>
                    <a:bodyPr/>
                    <a:lstStyle/>
                    <a:p>
                      <a:r>
                        <a:rPr lang="en-US" sz="1200" dirty="0"/>
                        <a:t>Government Management Indicators</a:t>
                      </a:r>
                    </a:p>
                  </a:txBody>
                  <a:tcPr marL="68580" marR="68580" marT="34290" marB="34290"/>
                </a:tc>
                <a:tc>
                  <a:txBody>
                    <a:bodyPr/>
                    <a:lstStyle/>
                    <a:p>
                      <a:r>
                        <a:rPr lang="en-US" sz="900" dirty="0"/>
                        <a:t>Covers all facets of local governments describing the scope and methods for service provision.</a:t>
                      </a:r>
                    </a:p>
                  </a:txBody>
                  <a:tcPr marL="68580" marR="68580" marT="34290" marB="34290"/>
                </a:tc>
                <a:tc>
                  <a:txBody>
                    <a:bodyPr/>
                    <a:lstStyle/>
                    <a:p>
                      <a:r>
                        <a:rPr lang="en-US" sz="1200" dirty="0"/>
                        <a:t>All Local Govs</a:t>
                      </a:r>
                    </a:p>
                  </a:txBody>
                  <a:tcPr marL="68580" marR="68580" marT="34290" marB="34290"/>
                </a:tc>
                <a:extLst>
                  <a:ext uri="{0D108BD9-81ED-4DB2-BD59-A6C34878D82A}">
                    <a16:rowId xmlns:a16="http://schemas.microsoft.com/office/drawing/2014/main" val="1329482189"/>
                  </a:ext>
                </a:extLst>
              </a:tr>
              <a:tr h="480060">
                <a:tc>
                  <a:txBody>
                    <a:bodyPr/>
                    <a:lstStyle/>
                    <a:p>
                      <a:r>
                        <a:rPr lang="en-US" sz="1200" dirty="0"/>
                        <a:t>Hotel-Motel Tax Report</a:t>
                      </a:r>
                    </a:p>
                  </a:txBody>
                  <a:tcPr marL="68580" marR="68580" marT="34290" marB="34290"/>
                </a:tc>
                <a:tc>
                  <a:txBody>
                    <a:bodyPr/>
                    <a:lstStyle/>
                    <a:p>
                      <a:r>
                        <a:rPr lang="en-US" sz="900" dirty="0"/>
                        <a:t>Report on the amount of Hotel-Motel Tax received, and how restricted funds were spent.</a:t>
                      </a:r>
                    </a:p>
                  </a:txBody>
                  <a:tcPr marL="68580" marR="68580" marT="34290" marB="34290"/>
                </a:tc>
                <a:tc>
                  <a:txBody>
                    <a:bodyPr/>
                    <a:lstStyle/>
                    <a:p>
                      <a:r>
                        <a:rPr lang="en-US" sz="1200" dirty="0"/>
                        <a:t>All Local Govs Collecting the HMT</a:t>
                      </a:r>
                    </a:p>
                  </a:txBody>
                  <a:tcPr marL="68580" marR="68580" marT="34290" marB="34290"/>
                </a:tc>
                <a:extLst>
                  <a:ext uri="{0D108BD9-81ED-4DB2-BD59-A6C34878D82A}">
                    <a16:rowId xmlns:a16="http://schemas.microsoft.com/office/drawing/2014/main" val="1793873606"/>
                  </a:ext>
                </a:extLst>
              </a:tr>
              <a:tr h="452120">
                <a:tc>
                  <a:txBody>
                    <a:bodyPr/>
                    <a:lstStyle/>
                    <a:p>
                      <a:r>
                        <a:rPr lang="en-US" sz="1200" dirty="0"/>
                        <a:t>Authority Registration and Financial Reporting</a:t>
                      </a:r>
                    </a:p>
                  </a:txBody>
                  <a:tcPr marL="68580" marR="68580" marT="34290" marB="34290"/>
                </a:tc>
                <a:tc>
                  <a:txBody>
                    <a:bodyPr/>
                    <a:lstStyle/>
                    <a:p>
                      <a:r>
                        <a:rPr lang="en-US" sz="900" dirty="0"/>
                        <a:t>Local authorities must annually register and report their finances to DCA.</a:t>
                      </a:r>
                    </a:p>
                  </a:txBody>
                  <a:tcPr marL="68580" marR="68580" marT="34290" marB="34290"/>
                </a:tc>
                <a:tc>
                  <a:txBody>
                    <a:bodyPr/>
                    <a:lstStyle/>
                    <a:p>
                      <a:r>
                        <a:rPr lang="en-US" sz="1200" dirty="0"/>
                        <a:t>All Local Authorities</a:t>
                      </a:r>
                    </a:p>
                  </a:txBody>
                  <a:tcPr marL="68580" marR="68580" marT="34290" marB="34290"/>
                </a:tc>
                <a:extLst>
                  <a:ext uri="{0D108BD9-81ED-4DB2-BD59-A6C34878D82A}">
                    <a16:rowId xmlns:a16="http://schemas.microsoft.com/office/drawing/2014/main" val="3276376890"/>
                  </a:ext>
                </a:extLst>
              </a:tr>
              <a:tr h="452120">
                <a:tc>
                  <a:txBody>
                    <a:bodyPr/>
                    <a:lstStyle/>
                    <a:p>
                      <a:r>
                        <a:rPr lang="en-US" sz="1200" dirty="0"/>
                        <a:t>Debt Issuance Report </a:t>
                      </a:r>
                    </a:p>
                    <a:p>
                      <a:endParaRPr lang="en-US" sz="1200" dirty="0"/>
                    </a:p>
                  </a:txBody>
                  <a:tcPr marL="68580" marR="68580" marT="34290" marB="34290"/>
                </a:tc>
                <a:tc>
                  <a:txBody>
                    <a:bodyPr/>
                    <a:lstStyle/>
                    <a:p>
                      <a:r>
                        <a:rPr lang="en-US" sz="900" dirty="0"/>
                        <a:t>Filed for all GO, Revenue, or other obligations of at least 1 million</a:t>
                      </a:r>
                    </a:p>
                  </a:txBody>
                  <a:tcPr marL="68580" marR="68580" marT="34290" marB="34290"/>
                </a:tc>
                <a:tc>
                  <a:txBody>
                    <a:bodyPr/>
                    <a:lstStyle/>
                    <a:p>
                      <a:r>
                        <a:rPr lang="en-US" sz="1200" dirty="0"/>
                        <a:t>All Local Govs and Authorities</a:t>
                      </a:r>
                    </a:p>
                  </a:txBody>
                  <a:tcPr marL="68580" marR="68580" marT="34290" marB="34290"/>
                </a:tc>
                <a:extLst>
                  <a:ext uri="{0D108BD9-81ED-4DB2-BD59-A6C34878D82A}">
                    <a16:rowId xmlns:a16="http://schemas.microsoft.com/office/drawing/2014/main" val="1279498552"/>
                  </a:ext>
                </a:extLst>
              </a:tr>
              <a:tr h="452120">
                <a:tc>
                  <a:txBody>
                    <a:bodyPr/>
                    <a:lstStyle/>
                    <a:p>
                      <a:r>
                        <a:rPr lang="en-US" sz="1200" dirty="0"/>
                        <a:t>Annexation Filings</a:t>
                      </a:r>
                    </a:p>
                  </a:txBody>
                  <a:tcPr marL="68580" marR="68580" marT="34290" marB="34290"/>
                </a:tc>
                <a:tc>
                  <a:txBody>
                    <a:bodyPr/>
                    <a:lstStyle/>
                    <a:p>
                      <a:r>
                        <a:rPr lang="en-US" sz="900" dirty="0"/>
                        <a:t>Report filed ad hoc for annexed territory</a:t>
                      </a:r>
                    </a:p>
                  </a:txBody>
                  <a:tcPr marL="68580" marR="68580" marT="34290" marB="34290"/>
                </a:tc>
                <a:tc>
                  <a:txBody>
                    <a:bodyPr/>
                    <a:lstStyle/>
                    <a:p>
                      <a:r>
                        <a:rPr lang="en-US" sz="1200" dirty="0"/>
                        <a:t>All Local Govs</a:t>
                      </a:r>
                    </a:p>
                  </a:txBody>
                  <a:tcPr marL="68580" marR="68580" marT="34290" marB="34290"/>
                </a:tc>
                <a:extLst>
                  <a:ext uri="{0D108BD9-81ED-4DB2-BD59-A6C34878D82A}">
                    <a16:rowId xmlns:a16="http://schemas.microsoft.com/office/drawing/2014/main" val="590076497"/>
                  </a:ext>
                </a:extLst>
              </a:tr>
              <a:tr h="452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Wage and Salary Report</a:t>
                      </a:r>
                    </a:p>
                    <a:p>
                      <a:endParaRPr lang="en-US" sz="1200" dirty="0"/>
                    </a:p>
                  </a:txBody>
                  <a:tcPr marL="68580" marR="68580" marT="34290" marB="34290"/>
                </a:tc>
                <a:tc>
                  <a:txBody>
                    <a:bodyPr/>
                    <a:lstStyle/>
                    <a:p>
                      <a:r>
                        <a:rPr lang="en-US" sz="900" i="1" dirty="0"/>
                        <a:t>Optional </a:t>
                      </a:r>
                      <a:r>
                        <a:rPr lang="en-US" sz="900" i="0" dirty="0"/>
                        <a:t>report on the staffing and salaries for a local government</a:t>
                      </a:r>
                      <a:endParaRPr lang="en-US" sz="900" i="1" dirty="0"/>
                    </a:p>
                  </a:txBody>
                  <a:tcPr marL="68580" marR="68580" marT="34290" marB="34290"/>
                </a:tc>
                <a:tc>
                  <a:txBody>
                    <a:bodyPr/>
                    <a:lstStyle/>
                    <a:p>
                      <a:r>
                        <a:rPr lang="en-US" sz="1200" dirty="0"/>
                        <a:t>All Local Govs</a:t>
                      </a:r>
                    </a:p>
                  </a:txBody>
                  <a:tcPr marL="68580" marR="68580" marT="34290" marB="34290"/>
                </a:tc>
                <a:extLst>
                  <a:ext uri="{0D108BD9-81ED-4DB2-BD59-A6C34878D82A}">
                    <a16:rowId xmlns:a16="http://schemas.microsoft.com/office/drawing/2014/main" val="2786645765"/>
                  </a:ext>
                </a:extLst>
              </a:tr>
              <a:tr h="452120">
                <a:tc>
                  <a:txBody>
                    <a:bodyPr/>
                    <a:lstStyle/>
                    <a:p>
                      <a:r>
                        <a:rPr lang="en-US" sz="1200" dirty="0"/>
                        <a:t>Local Government Contacts</a:t>
                      </a:r>
                    </a:p>
                  </a:txBody>
                  <a:tcPr marL="68580" marR="68580" marT="34290" marB="34290"/>
                </a:tc>
                <a:tc>
                  <a:txBody>
                    <a:bodyPr/>
                    <a:lstStyle/>
                    <a:p>
                      <a:r>
                        <a:rPr lang="en-US" sz="900" i="1" dirty="0"/>
                        <a:t>Optional </a:t>
                      </a:r>
                      <a:r>
                        <a:rPr lang="en-US" sz="900" i="0" dirty="0"/>
                        <a:t>report with a local governments contact information for 20 positions </a:t>
                      </a:r>
                      <a:endParaRPr lang="en-US" sz="900" i="1" dirty="0"/>
                    </a:p>
                  </a:txBody>
                  <a:tcPr marL="68580" marR="68580" marT="34290" marB="34290"/>
                </a:tc>
                <a:tc>
                  <a:txBody>
                    <a:bodyPr/>
                    <a:lstStyle/>
                    <a:p>
                      <a:r>
                        <a:rPr lang="en-US" sz="1200" dirty="0"/>
                        <a:t>All Local Govs</a:t>
                      </a:r>
                    </a:p>
                  </a:txBody>
                  <a:tcPr marL="68580" marR="68580" marT="34290" marB="34290"/>
                </a:tc>
                <a:extLst>
                  <a:ext uri="{0D108BD9-81ED-4DB2-BD59-A6C34878D82A}">
                    <a16:rowId xmlns:a16="http://schemas.microsoft.com/office/drawing/2014/main" val="192210619"/>
                  </a:ext>
                </a:extLst>
              </a:tr>
            </a:tbl>
          </a:graphicData>
        </a:graphic>
      </p:graphicFrame>
    </p:spTree>
    <p:extLst>
      <p:ext uri="{BB962C8B-B14F-4D97-AF65-F5344CB8AC3E}">
        <p14:creationId xmlns:p14="http://schemas.microsoft.com/office/powerpoint/2010/main" val="73797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73701E-35EF-49C4-934A-8AFABC9322A0}"/>
              </a:ext>
            </a:extLst>
          </p:cNvPr>
          <p:cNvSpPr>
            <a:spLocks noGrp="1"/>
          </p:cNvSpPr>
          <p:nvPr>
            <p:ph type="title"/>
          </p:nvPr>
        </p:nvSpPr>
        <p:spPr>
          <a:xfrm>
            <a:off x="775754" y="1229792"/>
            <a:ext cx="2932180" cy="2428875"/>
          </a:xfrm>
        </p:spPr>
        <p:txBody>
          <a:bodyPr anchor="ctr">
            <a:normAutofit/>
          </a:bodyPr>
          <a:lstStyle/>
          <a:p>
            <a:r>
              <a:rPr lang="en-US" sz="1400" b="0" dirty="0">
                <a:latin typeface="+mn-lt"/>
              </a:rPr>
              <a:t>Allows for comparative analysis of local government finances, indebtedness, and service delivery</a:t>
            </a:r>
            <a:br>
              <a:rPr lang="en-US" sz="1400" b="0" dirty="0">
                <a:latin typeface="+mn-lt"/>
              </a:rPr>
            </a:br>
            <a:br>
              <a:rPr lang="en-US" sz="1400" b="0" dirty="0">
                <a:latin typeface="+mn-lt"/>
              </a:rPr>
            </a:br>
            <a:r>
              <a:rPr lang="en-US" sz="1400" b="0" dirty="0">
                <a:latin typeface="+mn-lt"/>
              </a:rPr>
              <a:t>Used by state and local policy makers to better understand and evaluate operations and financial impacts</a:t>
            </a:r>
            <a:br>
              <a:rPr lang="en-US" sz="1400" b="0" dirty="0">
                <a:latin typeface="+mn-lt"/>
              </a:rPr>
            </a:br>
            <a:endParaRPr lang="en-US" sz="1400" b="0" dirty="0">
              <a:latin typeface="+mn-lt"/>
            </a:endParaRPr>
          </a:p>
        </p:txBody>
      </p:sp>
      <p:pic>
        <p:nvPicPr>
          <p:cNvPr id="5" name="Picture Placeholder 4">
            <a:extLst>
              <a:ext uri="{FF2B5EF4-FFF2-40B4-BE49-F238E27FC236}">
                <a16:creationId xmlns:a16="http://schemas.microsoft.com/office/drawing/2014/main" id="{B980CA30-43D7-446F-42BB-D4D70EFA24B0}"/>
              </a:ext>
            </a:extLst>
          </p:cNvPr>
          <p:cNvPicPr>
            <a:picLocks noGrp="1" noChangeAspect="1"/>
          </p:cNvPicPr>
          <p:nvPr>
            <p:ph type="pic" sz="quarter" idx="23"/>
          </p:nvPr>
        </p:nvPicPr>
        <p:blipFill>
          <a:blip r:embed="rId2"/>
          <a:stretch>
            <a:fillRect/>
          </a:stretch>
        </p:blipFill>
        <p:spPr>
          <a:xfrm>
            <a:off x="635510" y="3771866"/>
            <a:ext cx="1780236" cy="2134138"/>
          </a:xfrm>
          <a:prstGeom prst="rect">
            <a:avLst/>
          </a:prstGeom>
        </p:spPr>
      </p:pic>
      <p:pic>
        <p:nvPicPr>
          <p:cNvPr id="8" name="Picture Placeholder 7">
            <a:extLst>
              <a:ext uri="{FF2B5EF4-FFF2-40B4-BE49-F238E27FC236}">
                <a16:creationId xmlns:a16="http://schemas.microsoft.com/office/drawing/2014/main" id="{E4D7DA27-0775-1941-5ABC-4A4191730309}"/>
              </a:ext>
            </a:extLst>
          </p:cNvPr>
          <p:cNvPicPr>
            <a:picLocks noGrp="1" noChangeAspect="1"/>
          </p:cNvPicPr>
          <p:nvPr>
            <p:ph type="pic" sz="quarter" idx="25"/>
          </p:nvPr>
        </p:nvPicPr>
        <p:blipFill>
          <a:blip r:embed="rId3"/>
          <a:stretch>
            <a:fillRect/>
          </a:stretch>
        </p:blipFill>
        <p:spPr>
          <a:xfrm>
            <a:off x="2646003" y="4049661"/>
            <a:ext cx="2826403" cy="1578547"/>
          </a:xfrm>
          <a:prstGeom prst="rect">
            <a:avLst/>
          </a:prstGeom>
        </p:spPr>
      </p:pic>
      <p:pic>
        <p:nvPicPr>
          <p:cNvPr id="14" name="Picture Placeholder 13">
            <a:extLst>
              <a:ext uri="{FF2B5EF4-FFF2-40B4-BE49-F238E27FC236}">
                <a16:creationId xmlns:a16="http://schemas.microsoft.com/office/drawing/2014/main" id="{29B1D8C5-1688-A0E5-D50D-5B617CD8E972}"/>
              </a:ext>
            </a:extLst>
          </p:cNvPr>
          <p:cNvPicPr>
            <a:picLocks noGrp="1" noChangeAspect="1"/>
          </p:cNvPicPr>
          <p:nvPr>
            <p:ph type="pic" sz="quarter" idx="26"/>
          </p:nvPr>
        </p:nvPicPr>
        <p:blipFill>
          <a:blip r:embed="rId4"/>
          <a:stretch>
            <a:fillRect/>
          </a:stretch>
        </p:blipFill>
        <p:spPr>
          <a:xfrm>
            <a:off x="3766749" y="2168852"/>
            <a:ext cx="4601497" cy="991843"/>
          </a:xfrm>
          <a:prstGeom prst="rect">
            <a:avLst/>
          </a:prstGeom>
        </p:spPr>
      </p:pic>
      <p:pic>
        <p:nvPicPr>
          <p:cNvPr id="21" name="Picture Placeholder 20">
            <a:extLst>
              <a:ext uri="{FF2B5EF4-FFF2-40B4-BE49-F238E27FC236}">
                <a16:creationId xmlns:a16="http://schemas.microsoft.com/office/drawing/2014/main" id="{4B466A41-3B5B-DEF3-78DB-6DE887557205}"/>
              </a:ext>
            </a:extLst>
          </p:cNvPr>
          <p:cNvPicPr>
            <a:picLocks noGrp="1" noChangeAspect="1"/>
          </p:cNvPicPr>
          <p:nvPr>
            <p:ph type="pic" sz="quarter" idx="27"/>
          </p:nvPr>
        </p:nvPicPr>
        <p:blipFill>
          <a:blip r:embed="rId5"/>
          <a:stretch>
            <a:fillRect/>
          </a:stretch>
        </p:blipFill>
        <p:spPr>
          <a:xfrm>
            <a:off x="5472406" y="4126330"/>
            <a:ext cx="3373654" cy="1425208"/>
          </a:xfrm>
          <a:prstGeom prst="rect">
            <a:avLst/>
          </a:prstGeom>
        </p:spPr>
      </p:pic>
      <p:sp>
        <p:nvSpPr>
          <p:cNvPr id="22" name="Title 3">
            <a:extLst>
              <a:ext uri="{FF2B5EF4-FFF2-40B4-BE49-F238E27FC236}">
                <a16:creationId xmlns:a16="http://schemas.microsoft.com/office/drawing/2014/main" id="{B858F421-16C3-B23F-5834-2C60C40582F5}"/>
              </a:ext>
            </a:extLst>
          </p:cNvPr>
          <p:cNvSpPr txBox="1">
            <a:spLocks/>
          </p:cNvSpPr>
          <p:nvPr/>
        </p:nvSpPr>
        <p:spPr>
          <a:xfrm>
            <a:off x="635510" y="380972"/>
            <a:ext cx="8183783" cy="1142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dirty="0"/>
              <a:t>Why we collect it</a:t>
            </a:r>
          </a:p>
        </p:txBody>
      </p:sp>
    </p:spTree>
    <p:extLst>
      <p:ext uri="{BB962C8B-B14F-4D97-AF65-F5344CB8AC3E}">
        <p14:creationId xmlns:p14="http://schemas.microsoft.com/office/powerpoint/2010/main" val="331456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44F5B10-399D-8E57-2F0E-BD5D19774F69}"/>
              </a:ext>
            </a:extLst>
          </p:cNvPr>
          <p:cNvGraphicFramePr>
            <a:graphicFrameLocks noGrp="1"/>
          </p:cNvGraphicFramePr>
          <p:nvPr>
            <p:ph sz="quarter" idx="17"/>
            <p:extLst>
              <p:ext uri="{D42A27DB-BD31-4B8C-83A1-F6EECF244321}">
                <p14:modId xmlns:p14="http://schemas.microsoft.com/office/powerpoint/2010/main" val="1848097997"/>
              </p:ext>
            </p:extLst>
          </p:nvPr>
        </p:nvGraphicFramePr>
        <p:xfrm>
          <a:off x="643162" y="3429000"/>
          <a:ext cx="2468562" cy="2225040"/>
        </p:xfrm>
        <a:graphic>
          <a:graphicData uri="http://schemas.openxmlformats.org/drawingml/2006/table">
            <a:tbl>
              <a:tblPr firstRow="1" bandRow="1">
                <a:tableStyleId>{5C22544A-7EE6-4342-B048-85BDC9FD1C3A}</a:tableStyleId>
              </a:tblPr>
              <a:tblGrid>
                <a:gridCol w="2468562">
                  <a:extLst>
                    <a:ext uri="{9D8B030D-6E8A-4147-A177-3AD203B41FA5}">
                      <a16:colId xmlns:a16="http://schemas.microsoft.com/office/drawing/2014/main" val="2796158207"/>
                    </a:ext>
                  </a:extLst>
                </a:gridCol>
              </a:tblGrid>
              <a:tr h="370840">
                <a:tc>
                  <a:txBody>
                    <a:bodyPr/>
                    <a:lstStyle/>
                    <a:p>
                      <a:r>
                        <a:rPr lang="en-US" dirty="0"/>
                        <a:t>RLGF/GOMI***</a:t>
                      </a:r>
                    </a:p>
                  </a:txBody>
                  <a:tcPr/>
                </a:tc>
                <a:extLst>
                  <a:ext uri="{0D108BD9-81ED-4DB2-BD59-A6C34878D82A}">
                    <a16:rowId xmlns:a16="http://schemas.microsoft.com/office/drawing/2014/main" val="3666632025"/>
                  </a:ext>
                </a:extLst>
              </a:tr>
              <a:tr h="370840">
                <a:tc>
                  <a:txBody>
                    <a:bodyPr/>
                    <a:lstStyle/>
                    <a:p>
                      <a:r>
                        <a:rPr lang="en-US" dirty="0"/>
                        <a:t>CDBG</a:t>
                      </a:r>
                    </a:p>
                  </a:txBody>
                  <a:tcPr/>
                </a:tc>
                <a:extLst>
                  <a:ext uri="{0D108BD9-81ED-4DB2-BD59-A6C34878D82A}">
                    <a16:rowId xmlns:a16="http://schemas.microsoft.com/office/drawing/2014/main" val="186081994"/>
                  </a:ext>
                </a:extLst>
              </a:tr>
              <a:tr h="370840">
                <a:tc>
                  <a:txBody>
                    <a:bodyPr/>
                    <a:lstStyle/>
                    <a:p>
                      <a:r>
                        <a:rPr lang="en-US" dirty="0"/>
                        <a:t>DDRLF</a:t>
                      </a:r>
                    </a:p>
                  </a:txBody>
                  <a:tcPr/>
                </a:tc>
                <a:extLst>
                  <a:ext uri="{0D108BD9-81ED-4DB2-BD59-A6C34878D82A}">
                    <a16:rowId xmlns:a16="http://schemas.microsoft.com/office/drawing/2014/main" val="2563977935"/>
                  </a:ext>
                </a:extLst>
              </a:tr>
              <a:tr h="370840">
                <a:tc>
                  <a:txBody>
                    <a:bodyPr/>
                    <a:lstStyle/>
                    <a:p>
                      <a:r>
                        <a:rPr lang="en-US" dirty="0" err="1"/>
                        <a:t>OneGeorgia</a:t>
                      </a:r>
                      <a:endParaRPr lang="en-US" dirty="0"/>
                    </a:p>
                  </a:txBody>
                  <a:tcPr/>
                </a:tc>
                <a:extLst>
                  <a:ext uri="{0D108BD9-81ED-4DB2-BD59-A6C34878D82A}">
                    <a16:rowId xmlns:a16="http://schemas.microsoft.com/office/drawing/2014/main" val="3136065861"/>
                  </a:ext>
                </a:extLst>
              </a:tr>
              <a:tr h="370840">
                <a:tc>
                  <a:txBody>
                    <a:bodyPr/>
                    <a:lstStyle/>
                    <a:p>
                      <a:r>
                        <a:rPr lang="en-US" dirty="0"/>
                        <a:t>Rural Zones</a:t>
                      </a:r>
                    </a:p>
                  </a:txBody>
                  <a:tcPr/>
                </a:tc>
                <a:extLst>
                  <a:ext uri="{0D108BD9-81ED-4DB2-BD59-A6C34878D82A}">
                    <a16:rowId xmlns:a16="http://schemas.microsoft.com/office/drawing/2014/main" val="839239955"/>
                  </a:ext>
                </a:extLst>
              </a:tr>
              <a:tr h="370840">
                <a:tc>
                  <a:txBody>
                    <a:bodyPr/>
                    <a:lstStyle/>
                    <a:p>
                      <a:r>
                        <a:rPr lang="en-US" dirty="0"/>
                        <a:t>Plan First</a:t>
                      </a:r>
                    </a:p>
                  </a:txBody>
                  <a:tcPr/>
                </a:tc>
                <a:extLst>
                  <a:ext uri="{0D108BD9-81ED-4DB2-BD59-A6C34878D82A}">
                    <a16:rowId xmlns:a16="http://schemas.microsoft.com/office/drawing/2014/main" val="3335304053"/>
                  </a:ext>
                </a:extLst>
              </a:tr>
            </a:tbl>
          </a:graphicData>
        </a:graphic>
      </p:graphicFrame>
      <p:graphicFrame>
        <p:nvGraphicFramePr>
          <p:cNvPr id="7" name="Table 7">
            <a:extLst>
              <a:ext uri="{FF2B5EF4-FFF2-40B4-BE49-F238E27FC236}">
                <a16:creationId xmlns:a16="http://schemas.microsoft.com/office/drawing/2014/main" id="{61BEBC36-43CA-0FFC-A343-2AA476BB5791}"/>
              </a:ext>
            </a:extLst>
          </p:cNvPr>
          <p:cNvGraphicFramePr>
            <a:graphicFrameLocks noGrp="1"/>
          </p:cNvGraphicFramePr>
          <p:nvPr>
            <p:ph sz="quarter" idx="18"/>
            <p:extLst>
              <p:ext uri="{D42A27DB-BD31-4B8C-83A1-F6EECF244321}">
                <p14:modId xmlns:p14="http://schemas.microsoft.com/office/powerpoint/2010/main" val="1140976821"/>
              </p:ext>
            </p:extLst>
          </p:nvPr>
        </p:nvGraphicFramePr>
        <p:xfrm>
          <a:off x="3340324" y="3429000"/>
          <a:ext cx="2468563" cy="1285240"/>
        </p:xfrm>
        <a:graphic>
          <a:graphicData uri="http://schemas.openxmlformats.org/drawingml/2006/table">
            <a:tbl>
              <a:tblPr firstRow="1" bandRow="1">
                <a:tableStyleId>{5C22544A-7EE6-4342-B048-85BDC9FD1C3A}</a:tableStyleId>
              </a:tblPr>
              <a:tblGrid>
                <a:gridCol w="2468563">
                  <a:extLst>
                    <a:ext uri="{9D8B030D-6E8A-4147-A177-3AD203B41FA5}">
                      <a16:colId xmlns:a16="http://schemas.microsoft.com/office/drawing/2014/main" val="1975751094"/>
                    </a:ext>
                  </a:extLst>
                </a:gridCol>
              </a:tblGrid>
              <a:tr h="370840">
                <a:tc>
                  <a:txBody>
                    <a:bodyPr/>
                    <a:lstStyle/>
                    <a:p>
                      <a:r>
                        <a:rPr lang="en-US" dirty="0"/>
                        <a:t>HMT Report</a:t>
                      </a:r>
                    </a:p>
                  </a:txBody>
                  <a:tcPr/>
                </a:tc>
                <a:extLst>
                  <a:ext uri="{0D108BD9-81ED-4DB2-BD59-A6C34878D82A}">
                    <a16:rowId xmlns:a16="http://schemas.microsoft.com/office/drawing/2014/main" val="286138954"/>
                  </a:ext>
                </a:extLst>
              </a:tr>
              <a:tr h="370840">
                <a:tc>
                  <a:txBody>
                    <a:bodyPr/>
                    <a:lstStyle/>
                    <a:p>
                      <a:r>
                        <a:rPr lang="en-US" dirty="0"/>
                        <a:t>As a condition of continuing to collect the tax </a:t>
                      </a:r>
                    </a:p>
                  </a:txBody>
                  <a:tcPr/>
                </a:tc>
                <a:extLst>
                  <a:ext uri="{0D108BD9-81ED-4DB2-BD59-A6C34878D82A}">
                    <a16:rowId xmlns:a16="http://schemas.microsoft.com/office/drawing/2014/main" val="3369773553"/>
                  </a:ext>
                </a:extLst>
              </a:tr>
            </a:tbl>
          </a:graphicData>
        </a:graphic>
      </p:graphicFrame>
      <p:graphicFrame>
        <p:nvGraphicFramePr>
          <p:cNvPr id="8" name="Table 8">
            <a:extLst>
              <a:ext uri="{FF2B5EF4-FFF2-40B4-BE49-F238E27FC236}">
                <a16:creationId xmlns:a16="http://schemas.microsoft.com/office/drawing/2014/main" id="{CA816E9D-AAAC-5B2F-6F8B-68A6A3E09BAE}"/>
              </a:ext>
            </a:extLst>
          </p:cNvPr>
          <p:cNvGraphicFramePr>
            <a:graphicFrameLocks noGrp="1"/>
          </p:cNvGraphicFramePr>
          <p:nvPr>
            <p:ph sz="quarter" idx="19"/>
            <p:extLst>
              <p:ext uri="{D42A27DB-BD31-4B8C-83A1-F6EECF244321}">
                <p14:modId xmlns:p14="http://schemas.microsoft.com/office/powerpoint/2010/main" val="2500494512"/>
              </p:ext>
            </p:extLst>
          </p:nvPr>
        </p:nvGraphicFramePr>
        <p:xfrm>
          <a:off x="6039074" y="3429000"/>
          <a:ext cx="2468563" cy="1854200"/>
        </p:xfrm>
        <a:graphic>
          <a:graphicData uri="http://schemas.openxmlformats.org/drawingml/2006/table">
            <a:tbl>
              <a:tblPr firstRow="1" bandRow="1">
                <a:tableStyleId>{5C22544A-7EE6-4342-B048-85BDC9FD1C3A}</a:tableStyleId>
              </a:tblPr>
              <a:tblGrid>
                <a:gridCol w="2468563">
                  <a:extLst>
                    <a:ext uri="{9D8B030D-6E8A-4147-A177-3AD203B41FA5}">
                      <a16:colId xmlns:a16="http://schemas.microsoft.com/office/drawing/2014/main" val="1528104217"/>
                    </a:ext>
                  </a:extLst>
                </a:gridCol>
              </a:tblGrid>
              <a:tr h="370840">
                <a:tc>
                  <a:txBody>
                    <a:bodyPr/>
                    <a:lstStyle/>
                    <a:p>
                      <a:r>
                        <a:rPr lang="en-US" dirty="0"/>
                        <a:t>AARF***</a:t>
                      </a:r>
                    </a:p>
                  </a:txBody>
                  <a:tcPr/>
                </a:tc>
                <a:extLst>
                  <a:ext uri="{0D108BD9-81ED-4DB2-BD59-A6C34878D82A}">
                    <a16:rowId xmlns:a16="http://schemas.microsoft.com/office/drawing/2014/main" val="3567196963"/>
                  </a:ext>
                </a:extLst>
              </a:tr>
              <a:tr h="370840">
                <a:tc>
                  <a:txBody>
                    <a:bodyPr/>
                    <a:lstStyle/>
                    <a:p>
                      <a:r>
                        <a:rPr lang="en-US" dirty="0"/>
                        <a:t>To issue debt</a:t>
                      </a:r>
                    </a:p>
                  </a:txBody>
                  <a:tcPr/>
                </a:tc>
                <a:extLst>
                  <a:ext uri="{0D108BD9-81ED-4DB2-BD59-A6C34878D82A}">
                    <a16:rowId xmlns:a16="http://schemas.microsoft.com/office/drawing/2014/main" val="919666416"/>
                  </a:ext>
                </a:extLst>
              </a:tr>
              <a:tr h="370840">
                <a:tc>
                  <a:txBody>
                    <a:bodyPr/>
                    <a:lstStyle/>
                    <a:p>
                      <a:r>
                        <a:rPr lang="en-US" dirty="0"/>
                        <a:t>DDRLF</a:t>
                      </a:r>
                    </a:p>
                  </a:txBody>
                  <a:tcPr/>
                </a:tc>
                <a:extLst>
                  <a:ext uri="{0D108BD9-81ED-4DB2-BD59-A6C34878D82A}">
                    <a16:rowId xmlns:a16="http://schemas.microsoft.com/office/drawing/2014/main" val="2150260211"/>
                  </a:ext>
                </a:extLst>
              </a:tr>
              <a:tr h="370840">
                <a:tc>
                  <a:txBody>
                    <a:bodyPr/>
                    <a:lstStyle/>
                    <a:p>
                      <a:r>
                        <a:rPr lang="en-US" dirty="0" err="1"/>
                        <a:t>OneGeorgia</a:t>
                      </a:r>
                      <a:endParaRPr lang="en-US" dirty="0"/>
                    </a:p>
                  </a:txBody>
                  <a:tcPr/>
                </a:tc>
                <a:extLst>
                  <a:ext uri="{0D108BD9-81ED-4DB2-BD59-A6C34878D82A}">
                    <a16:rowId xmlns:a16="http://schemas.microsoft.com/office/drawing/2014/main" val="1107249052"/>
                  </a:ext>
                </a:extLst>
              </a:tr>
              <a:tr h="370840">
                <a:tc>
                  <a:txBody>
                    <a:bodyPr/>
                    <a:lstStyle/>
                    <a:p>
                      <a:r>
                        <a:rPr lang="en-US" dirty="0"/>
                        <a:t>REBA</a:t>
                      </a:r>
                    </a:p>
                  </a:txBody>
                  <a:tcPr/>
                </a:tc>
                <a:extLst>
                  <a:ext uri="{0D108BD9-81ED-4DB2-BD59-A6C34878D82A}">
                    <a16:rowId xmlns:a16="http://schemas.microsoft.com/office/drawing/2014/main" val="3041322679"/>
                  </a:ext>
                </a:extLst>
              </a:tr>
            </a:tbl>
          </a:graphicData>
        </a:graphic>
      </p:graphicFrame>
      <p:sp>
        <p:nvSpPr>
          <p:cNvPr id="5" name="Title 4">
            <a:extLst>
              <a:ext uri="{FF2B5EF4-FFF2-40B4-BE49-F238E27FC236}">
                <a16:creationId xmlns:a16="http://schemas.microsoft.com/office/drawing/2014/main" id="{C10CFDB8-20BE-B77D-46AD-E17481BC838D}"/>
              </a:ext>
            </a:extLst>
          </p:cNvPr>
          <p:cNvSpPr>
            <a:spLocks noGrp="1"/>
          </p:cNvSpPr>
          <p:nvPr>
            <p:ph type="title"/>
          </p:nvPr>
        </p:nvSpPr>
        <p:spPr/>
        <p:txBody>
          <a:bodyPr/>
          <a:lstStyle/>
          <a:p>
            <a:pPr algn="ctr"/>
            <a:r>
              <a:rPr lang="en-US" dirty="0"/>
              <a:t>Compliance</a:t>
            </a:r>
          </a:p>
        </p:txBody>
      </p:sp>
      <p:pic>
        <p:nvPicPr>
          <p:cNvPr id="9" name="Picture 8">
            <a:extLst>
              <a:ext uri="{FF2B5EF4-FFF2-40B4-BE49-F238E27FC236}">
                <a16:creationId xmlns:a16="http://schemas.microsoft.com/office/drawing/2014/main" id="{235AAE01-F0F3-1D7E-5965-ABAE3FA396F4}"/>
              </a:ext>
            </a:extLst>
          </p:cNvPr>
          <p:cNvPicPr>
            <a:picLocks noChangeAspect="1"/>
          </p:cNvPicPr>
          <p:nvPr/>
        </p:nvPicPr>
        <p:blipFill>
          <a:blip r:embed="rId2"/>
          <a:stretch>
            <a:fillRect/>
          </a:stretch>
        </p:blipFill>
        <p:spPr>
          <a:xfrm>
            <a:off x="533606" y="1395292"/>
            <a:ext cx="8076785" cy="689056"/>
          </a:xfrm>
          <a:prstGeom prst="rect">
            <a:avLst/>
          </a:prstGeom>
        </p:spPr>
      </p:pic>
      <p:sp>
        <p:nvSpPr>
          <p:cNvPr id="10" name="TextBox 9">
            <a:extLst>
              <a:ext uri="{FF2B5EF4-FFF2-40B4-BE49-F238E27FC236}">
                <a16:creationId xmlns:a16="http://schemas.microsoft.com/office/drawing/2014/main" id="{B7E4A632-9063-CA7C-896C-D6757986AC7A}"/>
              </a:ext>
            </a:extLst>
          </p:cNvPr>
          <p:cNvSpPr txBox="1"/>
          <p:nvPr/>
        </p:nvSpPr>
        <p:spPr>
          <a:xfrm>
            <a:off x="1132514" y="2172749"/>
            <a:ext cx="7071919" cy="954107"/>
          </a:xfrm>
          <a:prstGeom prst="rect">
            <a:avLst/>
          </a:prstGeom>
          <a:noFill/>
        </p:spPr>
        <p:txBody>
          <a:bodyPr wrap="square" rtlCol="0">
            <a:spAutoFit/>
          </a:bodyPr>
          <a:lstStyle/>
          <a:p>
            <a:pPr marL="285750" indent="-285750">
              <a:buFont typeface="Arial" panose="020B0604020202020204" pitchFamily="34" charset="0"/>
              <a:buChar char="•"/>
            </a:pPr>
            <a:r>
              <a:rPr lang="en-US" sz="1400" i="1" dirty="0"/>
              <a:t>***Ultimately the inclusion of RLGF/GOMI or AARF compliance requirements depends on program manager/rules, below is not an exhaustive list.</a:t>
            </a:r>
          </a:p>
          <a:p>
            <a:pPr marL="285750" indent="-285750">
              <a:buFont typeface="Arial" panose="020B0604020202020204" pitchFamily="34" charset="0"/>
              <a:buChar char="•"/>
            </a:pPr>
            <a:r>
              <a:rPr lang="en-US" sz="1400" i="1" dirty="0"/>
              <a:t>RLGF/GOMI compliance </a:t>
            </a:r>
            <a:r>
              <a:rPr lang="en-US" sz="1400" b="1" i="1" dirty="0"/>
              <a:t>does not</a:t>
            </a:r>
            <a:r>
              <a:rPr lang="en-US" sz="1400" i="1" dirty="0"/>
              <a:t> affect funding programs from other state agencies like QLG/SDS requirements</a:t>
            </a:r>
          </a:p>
        </p:txBody>
      </p:sp>
    </p:spTree>
    <p:extLst>
      <p:ext uri="{BB962C8B-B14F-4D97-AF65-F5344CB8AC3E}">
        <p14:creationId xmlns:p14="http://schemas.microsoft.com/office/powerpoint/2010/main" val="407677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73069A-0D21-83D1-C571-2BD5E853D369}"/>
              </a:ext>
            </a:extLst>
          </p:cNvPr>
          <p:cNvSpPr>
            <a:spLocks noGrp="1"/>
          </p:cNvSpPr>
          <p:nvPr>
            <p:ph type="body" sz="quarter" idx="23"/>
          </p:nvPr>
        </p:nvSpPr>
        <p:spPr>
          <a:xfrm>
            <a:off x="635509" y="1661939"/>
            <a:ext cx="3789332" cy="866405"/>
          </a:xfrm>
        </p:spPr>
        <p:txBody>
          <a:bodyPr>
            <a:normAutofit fontScale="40000" lnSpcReduction="20000"/>
          </a:bodyPr>
          <a:lstStyle/>
          <a:p>
            <a:pPr marL="457200" indent="-457200">
              <a:buFont typeface="Arial" panose="020B0604020202020204" pitchFamily="34" charset="0"/>
              <a:buChar char="•"/>
            </a:pPr>
            <a:endParaRPr lang="en-US" dirty="0"/>
          </a:p>
          <a:p>
            <a:r>
              <a:rPr lang="en-US" dirty="0"/>
              <a:t>Weekly updated compliance list for local authorities:</a:t>
            </a:r>
          </a:p>
          <a:p>
            <a:r>
              <a:rPr lang="en-US" dirty="0"/>
              <a:t> </a:t>
            </a:r>
            <a:r>
              <a:rPr lang="en-US" dirty="0">
                <a:hlinkClick r:id="rId2"/>
              </a:rPr>
              <a:t>https://www.dca.ga.gov/local-government-assistance/research-surveys/local-government-authorities</a:t>
            </a:r>
            <a:endParaRPr lang="en-US" dirty="0"/>
          </a:p>
          <a:p>
            <a:endParaRPr lang="en-US" dirty="0"/>
          </a:p>
        </p:txBody>
      </p:sp>
      <p:sp>
        <p:nvSpPr>
          <p:cNvPr id="5" name="Text Placeholder 4">
            <a:extLst>
              <a:ext uri="{FF2B5EF4-FFF2-40B4-BE49-F238E27FC236}">
                <a16:creationId xmlns:a16="http://schemas.microsoft.com/office/drawing/2014/main" id="{A28A76BB-A95A-CDF5-B1CC-989386D11798}"/>
              </a:ext>
            </a:extLst>
          </p:cNvPr>
          <p:cNvSpPr>
            <a:spLocks noGrp="1"/>
          </p:cNvSpPr>
          <p:nvPr>
            <p:ph type="body" sz="quarter" idx="24"/>
          </p:nvPr>
        </p:nvSpPr>
        <p:spPr>
          <a:xfrm>
            <a:off x="4719163" y="1632271"/>
            <a:ext cx="3789330" cy="723792"/>
          </a:xfrm>
        </p:spPr>
        <p:txBody>
          <a:bodyPr>
            <a:normAutofit/>
          </a:bodyPr>
          <a:lstStyle/>
          <a:p>
            <a:r>
              <a:rPr lang="en-US" sz="1100" dirty="0"/>
              <a:t>Weekly updated compliance list for local governments:</a:t>
            </a:r>
          </a:p>
          <a:p>
            <a:r>
              <a:rPr lang="en-US" sz="1100" dirty="0">
                <a:hlinkClick r:id="rId3"/>
              </a:rPr>
              <a:t>https://www.dca.ga.gov/local-government-assistance/research-surveys/compliance</a:t>
            </a:r>
            <a:r>
              <a:rPr lang="en-US" sz="1100" dirty="0"/>
              <a:t> </a:t>
            </a:r>
          </a:p>
        </p:txBody>
      </p:sp>
      <p:sp>
        <p:nvSpPr>
          <p:cNvPr id="6" name="Title 5">
            <a:extLst>
              <a:ext uri="{FF2B5EF4-FFF2-40B4-BE49-F238E27FC236}">
                <a16:creationId xmlns:a16="http://schemas.microsoft.com/office/drawing/2014/main" id="{BD2B6C3A-68A5-49BD-AE1E-44EEE42ED9A1}"/>
              </a:ext>
            </a:extLst>
          </p:cNvPr>
          <p:cNvSpPr>
            <a:spLocks noGrp="1"/>
          </p:cNvSpPr>
          <p:nvPr>
            <p:ph type="title"/>
          </p:nvPr>
        </p:nvSpPr>
        <p:spPr/>
        <p:txBody>
          <a:bodyPr/>
          <a:lstStyle/>
          <a:p>
            <a:pPr algn="ctr"/>
            <a:r>
              <a:rPr lang="en-US" dirty="0"/>
              <a:t>Compliance</a:t>
            </a:r>
          </a:p>
        </p:txBody>
      </p:sp>
      <p:sp>
        <p:nvSpPr>
          <p:cNvPr id="7" name="TextBox 6">
            <a:extLst>
              <a:ext uri="{FF2B5EF4-FFF2-40B4-BE49-F238E27FC236}">
                <a16:creationId xmlns:a16="http://schemas.microsoft.com/office/drawing/2014/main" id="{39DA591B-ECB4-7EA7-C812-1503F123EFD0}"/>
              </a:ext>
            </a:extLst>
          </p:cNvPr>
          <p:cNvSpPr txBox="1"/>
          <p:nvPr/>
        </p:nvSpPr>
        <p:spPr>
          <a:xfrm>
            <a:off x="947958" y="2451153"/>
            <a:ext cx="7248088" cy="646331"/>
          </a:xfrm>
          <a:prstGeom prst="rect">
            <a:avLst/>
          </a:prstGeom>
          <a:noFill/>
        </p:spPr>
        <p:txBody>
          <a:bodyPr wrap="square" rtlCol="0">
            <a:spAutoFit/>
          </a:bodyPr>
          <a:lstStyle/>
          <a:p>
            <a:pPr algn="ctr"/>
            <a:r>
              <a:rPr lang="en-US" dirty="0"/>
              <a:t>The 3 most recently completed fiscal years are required, and compliance is immediately restored upon receipt.</a:t>
            </a:r>
          </a:p>
        </p:txBody>
      </p:sp>
      <p:pic>
        <p:nvPicPr>
          <p:cNvPr id="10" name="Picture 9">
            <a:extLst>
              <a:ext uri="{FF2B5EF4-FFF2-40B4-BE49-F238E27FC236}">
                <a16:creationId xmlns:a16="http://schemas.microsoft.com/office/drawing/2014/main" id="{704CE140-1421-B9C4-BF55-4F3AEDF621C9}"/>
              </a:ext>
            </a:extLst>
          </p:cNvPr>
          <p:cNvPicPr>
            <a:picLocks noChangeAspect="1"/>
          </p:cNvPicPr>
          <p:nvPr/>
        </p:nvPicPr>
        <p:blipFill>
          <a:blip r:embed="rId4"/>
          <a:stretch>
            <a:fillRect/>
          </a:stretch>
        </p:blipFill>
        <p:spPr>
          <a:xfrm>
            <a:off x="398526" y="3641643"/>
            <a:ext cx="4026315" cy="2040677"/>
          </a:xfrm>
          <a:prstGeom prst="rect">
            <a:avLst/>
          </a:prstGeom>
        </p:spPr>
      </p:pic>
      <p:pic>
        <p:nvPicPr>
          <p:cNvPr id="11" name="Picture 10">
            <a:extLst>
              <a:ext uri="{FF2B5EF4-FFF2-40B4-BE49-F238E27FC236}">
                <a16:creationId xmlns:a16="http://schemas.microsoft.com/office/drawing/2014/main" id="{1F1502DB-8D45-6DD2-6390-26B1396A2080}"/>
              </a:ext>
            </a:extLst>
          </p:cNvPr>
          <p:cNvPicPr>
            <a:picLocks noChangeAspect="1"/>
          </p:cNvPicPr>
          <p:nvPr/>
        </p:nvPicPr>
        <p:blipFill>
          <a:blip r:embed="rId5"/>
          <a:stretch>
            <a:fillRect/>
          </a:stretch>
        </p:blipFill>
        <p:spPr>
          <a:xfrm>
            <a:off x="4622799" y="3342298"/>
            <a:ext cx="3727579" cy="2319279"/>
          </a:xfrm>
          <a:prstGeom prst="rect">
            <a:avLst/>
          </a:prstGeom>
        </p:spPr>
      </p:pic>
    </p:spTree>
    <p:extLst>
      <p:ext uri="{BB962C8B-B14F-4D97-AF65-F5344CB8AC3E}">
        <p14:creationId xmlns:p14="http://schemas.microsoft.com/office/powerpoint/2010/main" val="301382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C95C-8BFD-DDB3-FB83-34507B65B771}"/>
              </a:ext>
            </a:extLst>
          </p:cNvPr>
          <p:cNvSpPr>
            <a:spLocks noGrp="1"/>
          </p:cNvSpPr>
          <p:nvPr>
            <p:ph type="title"/>
          </p:nvPr>
        </p:nvSpPr>
        <p:spPr>
          <a:xfrm>
            <a:off x="1960820" y="602658"/>
            <a:ext cx="5156247" cy="867436"/>
          </a:xfrm>
        </p:spPr>
        <p:txBody>
          <a:bodyPr>
            <a:normAutofit fontScale="90000"/>
          </a:bodyPr>
          <a:lstStyle/>
          <a:p>
            <a:pPr algn="ctr"/>
            <a:r>
              <a:rPr lang="en-US" dirty="0"/>
              <a:t>Hotel-Motel Tax Overview</a:t>
            </a:r>
          </a:p>
        </p:txBody>
      </p:sp>
      <p:graphicFrame>
        <p:nvGraphicFramePr>
          <p:cNvPr id="3" name="Content Placeholder 3">
            <a:extLst>
              <a:ext uri="{FF2B5EF4-FFF2-40B4-BE49-F238E27FC236}">
                <a16:creationId xmlns:a16="http://schemas.microsoft.com/office/drawing/2014/main" id="{09F4E0FB-3145-C302-C898-F95A6F70B3A9}"/>
              </a:ext>
            </a:extLst>
          </p:cNvPr>
          <p:cNvGraphicFramePr>
            <a:graphicFrameLocks/>
          </p:cNvGraphicFramePr>
          <p:nvPr>
            <p:extLst>
              <p:ext uri="{D42A27DB-BD31-4B8C-83A1-F6EECF244321}">
                <p14:modId xmlns:p14="http://schemas.microsoft.com/office/powerpoint/2010/main" val="1936250003"/>
              </p:ext>
            </p:extLst>
          </p:nvPr>
        </p:nvGraphicFramePr>
        <p:xfrm>
          <a:off x="2104848" y="2023187"/>
          <a:ext cx="4394830" cy="3581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Image result for $5 bill">
            <a:extLst>
              <a:ext uri="{FF2B5EF4-FFF2-40B4-BE49-F238E27FC236}">
                <a16:creationId xmlns:a16="http://schemas.microsoft.com/office/drawing/2014/main" id="{13A544F6-3DCF-F6D1-10BE-40128BD84ED3}"/>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13605" y="5063101"/>
            <a:ext cx="935735" cy="4187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enny">
            <a:extLst>
              <a:ext uri="{FF2B5EF4-FFF2-40B4-BE49-F238E27FC236}">
                <a16:creationId xmlns:a16="http://schemas.microsoft.com/office/drawing/2014/main" id="{680BD226-4194-54EA-634F-88D01572AB59}"/>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29856" y="5512751"/>
            <a:ext cx="402518" cy="4025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penny">
            <a:extLst>
              <a:ext uri="{FF2B5EF4-FFF2-40B4-BE49-F238E27FC236}">
                <a16:creationId xmlns:a16="http://schemas.microsoft.com/office/drawing/2014/main" id="{EC5B1670-C701-A74D-FE33-101BF476F300}"/>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232208" y="5638993"/>
            <a:ext cx="398053" cy="395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penny">
            <a:extLst>
              <a:ext uri="{FF2B5EF4-FFF2-40B4-BE49-F238E27FC236}">
                <a16:creationId xmlns:a16="http://schemas.microsoft.com/office/drawing/2014/main" id="{E2EF86D0-A2CA-6386-DF3F-20316765C569}"/>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61270" y="5421114"/>
            <a:ext cx="402518" cy="4025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enny">
            <a:extLst>
              <a:ext uri="{FF2B5EF4-FFF2-40B4-BE49-F238E27FC236}">
                <a16:creationId xmlns:a16="http://schemas.microsoft.com/office/drawing/2014/main" id="{3C2DEB41-CA5E-5C85-A8B9-6139AE717A60}"/>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60011" y="5113429"/>
            <a:ext cx="402518" cy="4025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penny">
            <a:extLst>
              <a:ext uri="{FF2B5EF4-FFF2-40B4-BE49-F238E27FC236}">
                <a16:creationId xmlns:a16="http://schemas.microsoft.com/office/drawing/2014/main" id="{EA59CC80-8A08-9F07-72C1-4EB4801DBFE3}"/>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569468" y="5556578"/>
            <a:ext cx="397867" cy="3955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penny">
            <a:extLst>
              <a:ext uri="{FF2B5EF4-FFF2-40B4-BE49-F238E27FC236}">
                <a16:creationId xmlns:a16="http://schemas.microsoft.com/office/drawing/2014/main" id="{9741347D-FF40-ED4A-63ED-C70C396A922B}"/>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001886" y="5382327"/>
            <a:ext cx="398053" cy="3957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C8C6B11-BCB9-D932-49F6-2197B168DFDE}"/>
              </a:ext>
            </a:extLst>
          </p:cNvPr>
          <p:cNvSpPr txBox="1"/>
          <p:nvPr/>
        </p:nvSpPr>
        <p:spPr>
          <a:xfrm>
            <a:off x="2736796" y="2752700"/>
            <a:ext cx="2199848" cy="338554"/>
          </a:xfrm>
          <a:prstGeom prst="rect">
            <a:avLst/>
          </a:prstGeom>
          <a:noFill/>
        </p:spPr>
        <p:txBody>
          <a:bodyPr wrap="square" rtlCol="0">
            <a:spAutoFit/>
          </a:bodyPr>
          <a:lstStyle/>
          <a:p>
            <a:r>
              <a:rPr lang="en-US" sz="1600" dirty="0"/>
              <a:t>4% State</a:t>
            </a:r>
          </a:p>
        </p:txBody>
      </p:sp>
      <p:sp>
        <p:nvSpPr>
          <p:cNvPr id="12" name="TextBox 11">
            <a:extLst>
              <a:ext uri="{FF2B5EF4-FFF2-40B4-BE49-F238E27FC236}">
                <a16:creationId xmlns:a16="http://schemas.microsoft.com/office/drawing/2014/main" id="{AAD1B86D-D810-95D7-AD1B-ACC82FD9727D}"/>
              </a:ext>
            </a:extLst>
          </p:cNvPr>
          <p:cNvSpPr txBox="1"/>
          <p:nvPr/>
        </p:nvSpPr>
        <p:spPr>
          <a:xfrm>
            <a:off x="4644965" y="1832072"/>
            <a:ext cx="1709221" cy="338554"/>
          </a:xfrm>
          <a:prstGeom prst="rect">
            <a:avLst/>
          </a:prstGeom>
          <a:noFill/>
        </p:spPr>
        <p:txBody>
          <a:bodyPr wrap="square" rtlCol="0">
            <a:spAutoFit/>
          </a:bodyPr>
          <a:lstStyle/>
          <a:p>
            <a:r>
              <a:rPr lang="en-US" sz="1600" dirty="0">
                <a:solidFill>
                  <a:schemeClr val="accent4"/>
                </a:solidFill>
              </a:rPr>
              <a:t>TSPLOST</a:t>
            </a:r>
          </a:p>
        </p:txBody>
      </p:sp>
      <p:sp>
        <p:nvSpPr>
          <p:cNvPr id="13" name="TextBox 12">
            <a:extLst>
              <a:ext uri="{FF2B5EF4-FFF2-40B4-BE49-F238E27FC236}">
                <a16:creationId xmlns:a16="http://schemas.microsoft.com/office/drawing/2014/main" id="{BB8D75D5-9042-2BBD-A583-2B5386E6EFA6}"/>
              </a:ext>
            </a:extLst>
          </p:cNvPr>
          <p:cNvSpPr txBox="1"/>
          <p:nvPr/>
        </p:nvSpPr>
        <p:spPr>
          <a:xfrm>
            <a:off x="2967335" y="2123109"/>
            <a:ext cx="1131450" cy="338554"/>
          </a:xfrm>
          <a:prstGeom prst="rect">
            <a:avLst/>
          </a:prstGeom>
          <a:noFill/>
        </p:spPr>
        <p:txBody>
          <a:bodyPr wrap="square" rtlCol="0">
            <a:spAutoFit/>
          </a:bodyPr>
          <a:lstStyle/>
          <a:p>
            <a:r>
              <a:rPr lang="en-US" sz="1600" dirty="0">
                <a:solidFill>
                  <a:schemeClr val="accent4"/>
                </a:solidFill>
              </a:rPr>
              <a:t>LOST</a:t>
            </a:r>
          </a:p>
        </p:txBody>
      </p:sp>
      <p:sp>
        <p:nvSpPr>
          <p:cNvPr id="14" name="TextBox 13">
            <a:extLst>
              <a:ext uri="{FF2B5EF4-FFF2-40B4-BE49-F238E27FC236}">
                <a16:creationId xmlns:a16="http://schemas.microsoft.com/office/drawing/2014/main" id="{4C68D442-025A-E4A0-3B0D-57E8CE711399}"/>
              </a:ext>
            </a:extLst>
          </p:cNvPr>
          <p:cNvSpPr txBox="1"/>
          <p:nvPr/>
        </p:nvSpPr>
        <p:spPr>
          <a:xfrm>
            <a:off x="2632948" y="2448108"/>
            <a:ext cx="1526929" cy="338554"/>
          </a:xfrm>
          <a:prstGeom prst="rect">
            <a:avLst/>
          </a:prstGeom>
          <a:noFill/>
        </p:spPr>
        <p:txBody>
          <a:bodyPr wrap="square" rtlCol="0">
            <a:spAutoFit/>
          </a:bodyPr>
          <a:lstStyle/>
          <a:p>
            <a:r>
              <a:rPr lang="en-US" sz="1600" dirty="0">
                <a:solidFill>
                  <a:schemeClr val="accent1"/>
                </a:solidFill>
              </a:rPr>
              <a:t>SPLOST</a:t>
            </a:r>
          </a:p>
        </p:txBody>
      </p:sp>
      <p:sp>
        <p:nvSpPr>
          <p:cNvPr id="15" name="TextBox 14">
            <a:extLst>
              <a:ext uri="{FF2B5EF4-FFF2-40B4-BE49-F238E27FC236}">
                <a16:creationId xmlns:a16="http://schemas.microsoft.com/office/drawing/2014/main" id="{E0D5084A-7A18-F458-E61E-B6CB77096AB0}"/>
              </a:ext>
            </a:extLst>
          </p:cNvPr>
          <p:cNvSpPr txBox="1"/>
          <p:nvPr/>
        </p:nvSpPr>
        <p:spPr>
          <a:xfrm>
            <a:off x="4785548" y="2124443"/>
            <a:ext cx="1428057" cy="338554"/>
          </a:xfrm>
          <a:prstGeom prst="rect">
            <a:avLst/>
          </a:prstGeom>
          <a:noFill/>
        </p:spPr>
        <p:txBody>
          <a:bodyPr wrap="square" rtlCol="0">
            <a:spAutoFit/>
          </a:bodyPr>
          <a:lstStyle/>
          <a:p>
            <a:r>
              <a:rPr lang="en-US" sz="1600" dirty="0">
                <a:solidFill>
                  <a:schemeClr val="accent3"/>
                </a:solidFill>
              </a:rPr>
              <a:t>E-LOST</a:t>
            </a:r>
          </a:p>
        </p:txBody>
      </p:sp>
      <p:sp>
        <p:nvSpPr>
          <p:cNvPr id="16" name="TextBox 15">
            <a:extLst>
              <a:ext uri="{FF2B5EF4-FFF2-40B4-BE49-F238E27FC236}">
                <a16:creationId xmlns:a16="http://schemas.microsoft.com/office/drawing/2014/main" id="{965B964D-450A-19EA-4326-8DDE34A2DF99}"/>
              </a:ext>
            </a:extLst>
          </p:cNvPr>
          <p:cNvSpPr txBox="1"/>
          <p:nvPr/>
        </p:nvSpPr>
        <p:spPr>
          <a:xfrm>
            <a:off x="3071234" y="1838045"/>
            <a:ext cx="1366760" cy="338554"/>
          </a:xfrm>
          <a:prstGeom prst="rect">
            <a:avLst/>
          </a:prstGeom>
          <a:noFill/>
        </p:spPr>
        <p:txBody>
          <a:bodyPr wrap="square" rtlCol="0">
            <a:spAutoFit/>
          </a:bodyPr>
          <a:lstStyle/>
          <a:p>
            <a:r>
              <a:rPr lang="en-US" sz="1600" dirty="0">
                <a:solidFill>
                  <a:schemeClr val="accent3"/>
                </a:solidFill>
              </a:rPr>
              <a:t>MARTA</a:t>
            </a:r>
          </a:p>
        </p:txBody>
      </p:sp>
      <p:sp>
        <p:nvSpPr>
          <p:cNvPr id="17" name="TextBox 16">
            <a:extLst>
              <a:ext uri="{FF2B5EF4-FFF2-40B4-BE49-F238E27FC236}">
                <a16:creationId xmlns:a16="http://schemas.microsoft.com/office/drawing/2014/main" id="{4EF5F5F2-479C-15B8-E99C-2815116E13B6}"/>
              </a:ext>
            </a:extLst>
          </p:cNvPr>
          <p:cNvSpPr txBox="1"/>
          <p:nvPr/>
        </p:nvSpPr>
        <p:spPr>
          <a:xfrm>
            <a:off x="3931510" y="1670896"/>
            <a:ext cx="1214868" cy="338554"/>
          </a:xfrm>
          <a:prstGeom prst="rect">
            <a:avLst/>
          </a:prstGeom>
          <a:noFill/>
        </p:spPr>
        <p:txBody>
          <a:bodyPr wrap="square" rtlCol="0">
            <a:spAutoFit/>
          </a:bodyPr>
          <a:lstStyle/>
          <a:p>
            <a:r>
              <a:rPr lang="en-US" sz="1600" dirty="0">
                <a:solidFill>
                  <a:schemeClr val="accent1"/>
                </a:solidFill>
              </a:rPr>
              <a:t>MOST</a:t>
            </a:r>
          </a:p>
        </p:txBody>
      </p:sp>
      <p:sp>
        <p:nvSpPr>
          <p:cNvPr id="18" name="TextBox 17">
            <a:extLst>
              <a:ext uri="{FF2B5EF4-FFF2-40B4-BE49-F238E27FC236}">
                <a16:creationId xmlns:a16="http://schemas.microsoft.com/office/drawing/2014/main" id="{7D9FD125-1B31-32C0-59CD-5E40A6328061}"/>
              </a:ext>
            </a:extLst>
          </p:cNvPr>
          <p:cNvSpPr txBox="1"/>
          <p:nvPr/>
        </p:nvSpPr>
        <p:spPr>
          <a:xfrm>
            <a:off x="4845117" y="2468430"/>
            <a:ext cx="1180882" cy="338554"/>
          </a:xfrm>
          <a:prstGeom prst="rect">
            <a:avLst/>
          </a:prstGeom>
          <a:noFill/>
        </p:spPr>
        <p:txBody>
          <a:bodyPr wrap="square" rtlCol="0">
            <a:spAutoFit/>
          </a:bodyPr>
          <a:lstStyle/>
          <a:p>
            <a:r>
              <a:rPr lang="en-US" sz="1600" dirty="0">
                <a:solidFill>
                  <a:schemeClr val="accent2"/>
                </a:solidFill>
              </a:rPr>
              <a:t>HOST</a:t>
            </a:r>
          </a:p>
        </p:txBody>
      </p:sp>
    </p:spTree>
    <p:extLst>
      <p:ext uri="{BB962C8B-B14F-4D97-AF65-F5344CB8AC3E}">
        <p14:creationId xmlns:p14="http://schemas.microsoft.com/office/powerpoint/2010/main" val="1055639625"/>
      </p:ext>
    </p:extLst>
  </p:cSld>
  <p:clrMapOvr>
    <a:masterClrMapping/>
  </p:clrMapOvr>
</p:sld>
</file>

<file path=ppt/theme/theme1.xml><?xml version="1.0" encoding="utf-8"?>
<a:theme xmlns:a="http://schemas.openxmlformats.org/drawingml/2006/main" name="Custom Design">
  <a:themeElements>
    <a:clrScheme name="DCA - GRA Colors">
      <a:dk1>
        <a:srgbClr val="000000"/>
      </a:dk1>
      <a:lt1>
        <a:srgbClr val="FFFFFF"/>
      </a:lt1>
      <a:dk2>
        <a:srgbClr val="000000"/>
      </a:dk2>
      <a:lt2>
        <a:srgbClr val="E9E3DC"/>
      </a:lt2>
      <a:accent1>
        <a:srgbClr val="8DC63F"/>
      </a:accent1>
      <a:accent2>
        <a:srgbClr val="D5E04E"/>
      </a:accent2>
      <a:accent3>
        <a:srgbClr val="C2DFEF"/>
      </a:accent3>
      <a:accent4>
        <a:srgbClr val="AE462D"/>
      </a:accent4>
      <a:accent5>
        <a:srgbClr val="E9E3DC"/>
      </a:accent5>
      <a:accent6>
        <a:srgbClr val="8A7967"/>
      </a:accent6>
      <a:hlink>
        <a:srgbClr val="AE462D"/>
      </a:hlink>
      <a:folHlink>
        <a:srgbClr val="8A79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DCA - GRA Colors">
      <a:dk1>
        <a:srgbClr val="000000"/>
      </a:dk1>
      <a:lt1>
        <a:srgbClr val="FFFFFF"/>
      </a:lt1>
      <a:dk2>
        <a:srgbClr val="000000"/>
      </a:dk2>
      <a:lt2>
        <a:srgbClr val="E9E3DC"/>
      </a:lt2>
      <a:accent1>
        <a:srgbClr val="8DC63F"/>
      </a:accent1>
      <a:accent2>
        <a:srgbClr val="D5E04E"/>
      </a:accent2>
      <a:accent3>
        <a:srgbClr val="C2DFEF"/>
      </a:accent3>
      <a:accent4>
        <a:srgbClr val="AE462D"/>
      </a:accent4>
      <a:accent5>
        <a:srgbClr val="E9E3DC"/>
      </a:accent5>
      <a:accent6>
        <a:srgbClr val="8A7967"/>
      </a:accent6>
      <a:hlink>
        <a:srgbClr val="AE462D"/>
      </a:hlink>
      <a:folHlink>
        <a:srgbClr val="8A79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aedb74-5615-40bf-ae91-70e0444943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DAC6CEC9A23648BF61E340A5B4156C" ma:contentTypeVersion="7" ma:contentTypeDescription="Create a new document." ma:contentTypeScope="" ma:versionID="0101fd9566cd6f2b64808d9163b113c0">
  <xsd:schema xmlns:xsd="http://www.w3.org/2001/XMLSchema" xmlns:xs="http://www.w3.org/2001/XMLSchema" xmlns:p="http://schemas.microsoft.com/office/2006/metadata/properties" xmlns:ns2="91aedb74-5615-40bf-ae91-70e044494379" targetNamespace="http://schemas.microsoft.com/office/2006/metadata/properties" ma:root="true" ma:fieldsID="940ec141f9fef551f5e805b0527c9ab5" ns2:_="">
    <xsd:import namespace="91aedb74-5615-40bf-ae91-70e0444943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edb74-5615-40bf-ae91-70e044494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5cedd7a-fdfc-4e25-b725-22258f4bab2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36C49D-C16F-4532-B295-B09D505FA10E}">
  <ds:schemaRefs>
    <ds:schemaRef ds:uri="http://schemas.microsoft.com/sharepoint/v3/contenttype/forms"/>
  </ds:schemaRefs>
</ds:datastoreItem>
</file>

<file path=customXml/itemProps2.xml><?xml version="1.0" encoding="utf-8"?>
<ds:datastoreItem xmlns:ds="http://schemas.openxmlformats.org/officeDocument/2006/customXml" ds:itemID="{FA47F362-AB41-4ABF-83EE-218717EAE2D2}">
  <ds:schemaRefs>
    <ds:schemaRef ds:uri="431100d4-4470-42c1-96bc-46686c1829ae"/>
    <ds:schemaRef ds:uri="http://purl.org/dc/dcmitype/"/>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2caeac48-cba0-4630-8516-530feeea33b3"/>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715CEE2-3FDC-4BCF-B8A3-6C79D10E6D2B}"/>
</file>

<file path=docProps/app.xml><?xml version="1.0" encoding="utf-8"?>
<Properties xmlns="http://schemas.openxmlformats.org/officeDocument/2006/extended-properties" xmlns:vt="http://schemas.openxmlformats.org/officeDocument/2006/docPropsVTypes">
  <Template>Office Theme</Template>
  <TotalTime>23630</TotalTime>
  <Words>2749</Words>
  <Application>Microsoft Office PowerPoint</Application>
  <PresentationFormat>On-screen Show (4:3)</PresentationFormat>
  <Paragraphs>273</Paragraphs>
  <Slides>33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Source Sans Pro</vt:lpstr>
      <vt:lpstr>Custom Design</vt:lpstr>
      <vt:lpstr>Office Theme</vt:lpstr>
      <vt:lpstr>PowerPoint Presentation</vt:lpstr>
      <vt:lpstr>Reporting Requirements and Program Updates</vt:lpstr>
      <vt:lpstr>PowerPoint Presentation</vt:lpstr>
      <vt:lpstr>Office of Research and Geoanalytics</vt:lpstr>
      <vt:lpstr>Reporting to the Office of Research</vt:lpstr>
      <vt:lpstr>Allows for comparative analysis of local government finances, indebtedness, and service delivery  Used by state and local policy makers to better understand and evaluate operations and financial impacts </vt:lpstr>
      <vt:lpstr>Compliance</vt:lpstr>
      <vt:lpstr>Compliance</vt:lpstr>
      <vt:lpstr>Hotel-Motel Tax Overview</vt:lpstr>
      <vt:lpstr>Hotel-Motel Tax Overview</vt:lpstr>
      <vt:lpstr>Hotel-Motel Tax Overview</vt:lpstr>
      <vt:lpstr>PowerPoint Presentation</vt:lpstr>
      <vt:lpstr>PowerPoint Presentation</vt:lpstr>
      <vt:lpstr>PowerPoint Presentation</vt:lpstr>
      <vt:lpstr>O.C.G.A. § 48-13-51(a)(1) – 1-3%</vt:lpstr>
      <vt:lpstr>O.C.G.A. § 48-13-51(a)(3) – 5%</vt:lpstr>
      <vt:lpstr>O.C.G.A. § 48-13-51(a)(3) – 8%</vt:lpstr>
      <vt:lpstr>Tax Changes on STVR- HB317</vt:lpstr>
      <vt:lpstr>Hotel-Motel Tax Report</vt:lpstr>
      <vt:lpstr>Hotel-Motel Tax Report</vt:lpstr>
      <vt:lpstr>Additional Finance Requirements</vt:lpstr>
      <vt:lpstr>Report of Local Government Finance (RLGF)</vt:lpstr>
      <vt:lpstr>Report of Local Government Finance (RLGF)</vt:lpstr>
      <vt:lpstr>Report of Local Government Finance (RLGF)</vt:lpstr>
      <vt:lpstr>Government Management Indicators (GOMI)</vt:lpstr>
      <vt:lpstr>Government Management Indicators (GOMI)</vt:lpstr>
      <vt:lpstr>Government Management Indicators (GOMI)</vt:lpstr>
      <vt:lpstr>Annual Authority Registration and Financial Report (AARF)</vt:lpstr>
      <vt:lpstr>PowerPoint Presentation</vt:lpstr>
      <vt:lpstr>Uniform Chart of Accounts</vt:lpstr>
      <vt:lpstr>Updating the Uniform Chart of Accounts</vt:lpstr>
      <vt:lpstr>Updating the Uniform Chart of Accounts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Shayla Moultrie</dc:creator>
  <cp:lastModifiedBy>Jackie Neubert</cp:lastModifiedBy>
  <cp:revision>207</cp:revision>
  <dcterms:created xsi:type="dcterms:W3CDTF">2023-04-03T19:03:47Z</dcterms:created>
  <dcterms:modified xsi:type="dcterms:W3CDTF">2023-09-01T18:09:11Z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0x0101003FDAC6CEC9A23648BF61E340A5B4156C</vt:lpwstr>
  </property>
</Properties>
</file>