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1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68" r:id="rId17"/>
    <p:sldId id="271" r:id="rId18"/>
    <p:sldId id="381" r:id="rId19"/>
    <p:sldId id="385" r:id="rId20"/>
    <p:sldId id="386" r:id="rId21"/>
    <p:sldId id="387" r:id="rId22"/>
    <p:sldId id="375" r:id="rId23"/>
    <p:sldId id="377" r:id="rId24"/>
    <p:sldId id="274" r:id="rId25"/>
    <p:sldId id="273" r:id="rId26"/>
    <p:sldId id="275" r:id="rId27"/>
    <p:sldId id="276" r:id="rId28"/>
    <p:sldId id="277" r:id="rId29"/>
    <p:sldId id="278" r:id="rId30"/>
    <p:sldId id="279" r:id="rId31"/>
    <p:sldId id="280" r:id="rId32"/>
    <p:sldId id="281" r:id="rId33"/>
    <p:sldId id="379" r:id="rId34"/>
    <p:sldId id="380" r:id="rId35"/>
    <p:sldId id="388" r:id="rId36"/>
    <p:sldId id="389" r:id="rId37"/>
    <p:sldId id="390" r:id="rId38"/>
    <p:sldId id="391" r:id="rId39"/>
    <p:sldId id="374"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282"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9" d="100"/>
          <a:sy n="69" d="100"/>
        </p:scale>
        <p:origin x="754" y="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customXml" Target="../customXml/item3.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customXml" Target="../customXml/item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2.xml.rels><?xml version="1.0" encoding="UTF-8" standalone="yes"?>
<Relationships xmlns="http://schemas.openxmlformats.org/package/2006/relationships"><Relationship Id="rId3" Type="http://schemas.openxmlformats.org/officeDocument/2006/relationships/hyperlink" Target="https://us.aicpa.org/content/dam/aicpa/interestareas/professionalethics/community/exposuredrafts/downloadabledocuments/2021/56175896-2022finalunpaidfees.pdf" TargetMode="External"/><Relationship Id="rId2" Type="http://schemas.openxmlformats.org/officeDocument/2006/relationships/hyperlink" Target="https://www.journalofaccountancy.com/news/2022/mar/peec-issues-wide-range-ethics-guidance-cpas.html" TargetMode="External"/><Relationship Id="rId1" Type="http://schemas.openxmlformats.org/officeDocument/2006/relationships/hyperlink" Target="https://us.aicpa.org/content/dam/aicpa/interestareas/professionalethics/community/exposuredrafts/downloadabledocuments/2021/56175896-2022finalassistingclients.pdf" TargetMode="External"/><Relationship Id="rId4" Type="http://schemas.openxmlformats.org/officeDocument/2006/relationships/hyperlink" Target="https://us.aicpa.org/content/dam/aicpa/interestareas/professionalethics/community/exposuredrafts/downloadabledocuments/2021/56175896-2022finalloans.pdf"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www.journalofaccountancy.com/news/2022/mar/peec-issues-wide-range-ethics-guidance-cpas.html" TargetMode="External"/><Relationship Id="rId2" Type="http://schemas.openxmlformats.org/officeDocument/2006/relationships/hyperlink" Target="https://us.aicpa.org/content/dam/aicpa/interestareas/professionalethics/community/exposuredrafts/downloadabledocuments/2021/56175896-2022finalnoclar.pdf" TargetMode="External"/><Relationship Id="rId1" Type="http://schemas.openxmlformats.org/officeDocument/2006/relationships/hyperlink" Target="https://us.aicpa.org/content/dam/aicpa/interestareas/professionalethics/community/exposuredrafts/downloadabledocuments/2019/2019-august-official-release-info-system-services.pdf" TargetMode="External"/><Relationship Id="rId6" Type="http://schemas.openxmlformats.org/officeDocument/2006/relationships/hyperlink" Target="https://www.journalofaccountancy.com/news/2023/jan/peec-updates-code-compliance-audits.html" TargetMode="External"/><Relationship Id="rId5" Type="http://schemas.openxmlformats.org/officeDocument/2006/relationships/hyperlink" Target="https://us.aicpa.org/content/dam/aicpa/interestareas/professionalethics/community/exposuredrafts/downloadabledocuments/2022/2022compliance-audits-final.pdf" TargetMode="External"/><Relationship Id="rId4" Type="http://schemas.openxmlformats.org/officeDocument/2006/relationships/hyperlink" Target="https://www.journalofaccountancy.com/issues/2019/dec/ethics-independence-information-systems-services.html" TargetMode="External"/></Relationships>
</file>

<file path=ppt/diagrams/_rels/data4.xml.rels><?xml version="1.0" encoding="UTF-8" standalone="yes"?>
<Relationships xmlns="http://schemas.openxmlformats.org/package/2006/relationships"><Relationship Id="rId8" Type="http://schemas.openxmlformats.org/officeDocument/2006/relationships/hyperlink" Target="http://view.ceros.com/aicpa/pros-noclar-decision-tree-new-dt-round-1-9-12-22-1" TargetMode="External"/><Relationship Id="rId3" Type="http://schemas.openxmlformats.org/officeDocument/2006/relationships/hyperlink" Target="https://us.aicpa.org/content/dam/aicpa/interestareas/professionalethics/community/exposuredrafts/downloadabledocuments/2021/isspracticeaid.pdf" TargetMode="External"/><Relationship Id="rId7" Type="http://schemas.openxmlformats.org/officeDocument/2006/relationships/hyperlink" Target="https://us.aicpa.org/content/dam/aicpa/interestareas/professionalethics/resources/tools/downloadabledocuments/qas-for-compliance-audits.pdf" TargetMode="External"/><Relationship Id="rId2" Type="http://schemas.openxmlformats.org/officeDocument/2006/relationships/hyperlink" Target="https://ethicallyspeaking.libsyn.com/" TargetMode="External"/><Relationship Id="rId1" Type="http://schemas.openxmlformats.org/officeDocument/2006/relationships/hyperlink" Target="https://www.aicpa.org/research/standards/codeofconduct.html" TargetMode="External"/><Relationship Id="rId6" Type="http://schemas.openxmlformats.org/officeDocument/2006/relationships/hyperlink" Target="https://us.aicpa.org/content/dam/aicpa/interestareas/professionalethics/resources/tools/downloadabledocuments/noclare-qas-12-6-22-final.pdf" TargetMode="External"/><Relationship Id="rId5" Type="http://schemas.openxmlformats.org/officeDocument/2006/relationships/hyperlink" Target="https://us.aicpa.org/content/dam/aicpa/interestareas/professionalethics/resources/tools/downloadabledocuments/assisting-clients-qa-for-editorial-date-added.pdf" TargetMode="External"/><Relationship Id="rId4" Type="http://schemas.openxmlformats.org/officeDocument/2006/relationships/hyperlink" Target="https://pub.aicpa.org/codeofconduct/Ethics.aspx" TargetMode="External"/><Relationship Id="rId9" Type="http://schemas.openxmlformats.org/officeDocument/2006/relationships/hyperlink" Target="https://us.aicpa.org/content/dam/aicpa/interestareas/professionalethics/resources/tools/downloadabledocuments/56175896-gaocomparison2022.pdf"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hyperlink" Target="https://us.aicpa.org/content/dam/aicpa/interestareas/professionalethics/community/exposuredrafts/downloadabledocuments/2021/56175896-2022finalassistingclients.pdf" TargetMode="External"/><Relationship Id="rId2" Type="http://schemas.openxmlformats.org/officeDocument/2006/relationships/hyperlink" Target="https://www.journalofaccountancy.com/news/2022/mar/peec-issues-wide-range-ethics-guidance-cpas.html" TargetMode="External"/><Relationship Id="rId1" Type="http://schemas.openxmlformats.org/officeDocument/2006/relationships/hyperlink" Target="https://us.aicpa.org/content/dam/aicpa/interestareas/professionalethics/community/exposuredrafts/downloadabledocuments/2021/56175896-2022finalloans.pdf" TargetMode="External"/><Relationship Id="rId4" Type="http://schemas.openxmlformats.org/officeDocument/2006/relationships/hyperlink" Target="https://us.aicpa.org/content/dam/aicpa/interestareas/professionalethics/community/exposuredrafts/downloadabledocuments/2021/56175896-2022finalunpaidfees.pdf"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us.aicpa.org/content/dam/aicpa/interestareas/professionalethics/community/exposuredrafts/downloadabledocuments/2019/2019-august-official-release-info-system-services.pdf" TargetMode="External"/><Relationship Id="rId2" Type="http://schemas.openxmlformats.org/officeDocument/2006/relationships/hyperlink" Target="https://www.journalofaccountancy.com/news/2022/mar/peec-issues-wide-range-ethics-guidance-cpas.html" TargetMode="External"/><Relationship Id="rId1" Type="http://schemas.openxmlformats.org/officeDocument/2006/relationships/hyperlink" Target="https://us.aicpa.org/content/dam/aicpa/interestareas/professionalethics/community/exposuredrafts/downloadabledocuments/2021/56175896-2022finalnoclar.pdf" TargetMode="External"/><Relationship Id="rId6" Type="http://schemas.openxmlformats.org/officeDocument/2006/relationships/hyperlink" Target="https://www.journalofaccountancy.com/news/2023/jan/peec-updates-code-compliance-audits.html" TargetMode="External"/><Relationship Id="rId5" Type="http://schemas.openxmlformats.org/officeDocument/2006/relationships/hyperlink" Target="https://us.aicpa.org/content/dam/aicpa/interestareas/professionalethics/community/exposuredrafts/downloadabledocuments/2022/2022compliance-audits-final.pdf" TargetMode="External"/><Relationship Id="rId4" Type="http://schemas.openxmlformats.org/officeDocument/2006/relationships/hyperlink" Target="https://www.journalofaccountancy.com/issues/2019/dec/ethics-independence-information-systems-services.html" TargetMode="External"/></Relationships>
</file>

<file path=ppt/diagrams/_rels/drawing4.xml.rels><?xml version="1.0" encoding="UTF-8" standalone="yes"?>
<Relationships xmlns="http://schemas.openxmlformats.org/package/2006/relationships"><Relationship Id="rId8" Type="http://schemas.openxmlformats.org/officeDocument/2006/relationships/hyperlink" Target="https://us.aicpa.org/content/dam/aicpa/interestareas/professionalethics/resources/tools/downloadabledocuments/56175896-gaocomparison2022.pdf" TargetMode="External"/><Relationship Id="rId3" Type="http://schemas.openxmlformats.org/officeDocument/2006/relationships/hyperlink" Target="https://us.aicpa.org/content/dam/aicpa/interestareas/professionalethics/resources/tools/downloadabledocuments/noclare-qas-12-6-22-final.pdf" TargetMode="External"/><Relationship Id="rId7" Type="http://schemas.openxmlformats.org/officeDocument/2006/relationships/hyperlink" Target="https://us.aicpa.org/content/dam/aicpa/interestareas/professionalethics/community/exposuredrafts/downloadabledocuments/2021/isspracticeaid.pdf" TargetMode="External"/><Relationship Id="rId2" Type="http://schemas.openxmlformats.org/officeDocument/2006/relationships/hyperlink" Target="https://pub.aicpa.org/codeofconduct/Ethics.aspx" TargetMode="External"/><Relationship Id="rId1" Type="http://schemas.openxmlformats.org/officeDocument/2006/relationships/hyperlink" Target="https://www.aicpa.org/research/standards/codeofconduct.html" TargetMode="External"/><Relationship Id="rId6" Type="http://schemas.openxmlformats.org/officeDocument/2006/relationships/hyperlink" Target="https://ethicallyspeaking.libsyn.com/" TargetMode="External"/><Relationship Id="rId5" Type="http://schemas.openxmlformats.org/officeDocument/2006/relationships/hyperlink" Target="https://us.aicpa.org/content/dam/aicpa/interestareas/professionalethics/resources/tools/downloadabledocuments/assisting-clients-qa-for-editorial-date-added.pdf" TargetMode="External"/><Relationship Id="rId4" Type="http://schemas.openxmlformats.org/officeDocument/2006/relationships/hyperlink" Target="https://us.aicpa.org/content/dam/aicpa/interestareas/professionalethics/resources/tools/downloadabledocuments/qas-for-compliance-audits.pdf" TargetMode="External"/><Relationship Id="rId9" Type="http://schemas.openxmlformats.org/officeDocument/2006/relationships/hyperlink" Target="http://view.ceros.com/aicpa/pros-noclar-decision-tree-new-dt-round-1-9-12-22-1"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FB6C1-0E4A-4059-BA39-47B50AE257A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F7A3437-8ECC-4BFD-B1EA-8682719D0CC5}">
      <dgm:prSet/>
      <dgm:spPr/>
      <dgm:t>
        <a:bodyPr/>
        <a:lstStyle/>
        <a:p>
          <a:r>
            <a:rPr lang="en-US" dirty="0"/>
            <a:t>Evolving use of varying audit delivery models</a:t>
          </a:r>
        </a:p>
      </dgm:t>
    </dgm:pt>
    <dgm:pt modelId="{FDA35815-C910-4526-B59D-9E4865FC5870}" type="parTrans" cxnId="{2130BDA8-E8DA-495B-9D62-36CE9E45A894}">
      <dgm:prSet/>
      <dgm:spPr/>
      <dgm:t>
        <a:bodyPr/>
        <a:lstStyle/>
        <a:p>
          <a:endParaRPr lang="en-US"/>
        </a:p>
      </dgm:t>
    </dgm:pt>
    <dgm:pt modelId="{8A0583B0-55BE-466A-BDAC-A4E41B4BC627}" type="sibTrans" cxnId="{2130BDA8-E8DA-495B-9D62-36CE9E45A894}">
      <dgm:prSet/>
      <dgm:spPr/>
      <dgm:t>
        <a:bodyPr/>
        <a:lstStyle/>
        <a:p>
          <a:endParaRPr lang="en-US"/>
        </a:p>
      </dgm:t>
    </dgm:pt>
    <dgm:pt modelId="{8D2792E2-A169-49EF-A09C-F90410353EE8}">
      <dgm:prSet/>
      <dgm:spPr/>
      <dgm:t>
        <a:bodyPr/>
        <a:lstStyle/>
        <a:p>
          <a:r>
            <a:rPr lang="en-US" dirty="0"/>
            <a:t>Engagement team may be located together or across different geographic regions</a:t>
          </a:r>
        </a:p>
      </dgm:t>
    </dgm:pt>
    <dgm:pt modelId="{64AEEAF0-DE17-4381-B08A-6F49FDA739E5}" type="parTrans" cxnId="{7AC8E9EE-F3A2-4781-9870-E4ABB8C88BC2}">
      <dgm:prSet/>
      <dgm:spPr/>
      <dgm:t>
        <a:bodyPr/>
        <a:lstStyle/>
        <a:p>
          <a:endParaRPr lang="en-US"/>
        </a:p>
      </dgm:t>
    </dgm:pt>
    <dgm:pt modelId="{06A91CCF-D69A-44D3-A87F-BF3FF682C3E6}" type="sibTrans" cxnId="{7AC8E9EE-F3A2-4781-9870-E4ABB8C88BC2}">
      <dgm:prSet/>
      <dgm:spPr/>
      <dgm:t>
        <a:bodyPr/>
        <a:lstStyle/>
        <a:p>
          <a:endParaRPr lang="en-US"/>
        </a:p>
      </dgm:t>
    </dgm:pt>
    <dgm:pt modelId="{5818283D-A757-4587-9951-5C6EF9457DF7}">
      <dgm:prSet/>
      <dgm:spPr/>
      <dgm:t>
        <a:bodyPr/>
        <a:lstStyle/>
        <a:p>
          <a:r>
            <a:rPr lang="en-US" dirty="0"/>
            <a:t>Revised definition of </a:t>
          </a:r>
          <a:r>
            <a:rPr lang="en-US" b="1" dirty="0"/>
            <a:t>engagement team </a:t>
          </a:r>
          <a:r>
            <a:rPr lang="en-US" dirty="0"/>
            <a:t>that includes partner, staff and </a:t>
          </a:r>
          <a:r>
            <a:rPr lang="en-US" b="1" dirty="0"/>
            <a:t>any other individuals </a:t>
          </a:r>
          <a:r>
            <a:rPr lang="en-US" dirty="0"/>
            <a:t>who perform audit procedures on the engagement, including those engaged by a network firm</a:t>
          </a:r>
        </a:p>
      </dgm:t>
    </dgm:pt>
    <dgm:pt modelId="{D74CC836-ADC6-43D5-8DCF-A3FD5CAB2F94}" type="parTrans" cxnId="{B32E5BFC-D5B7-44A0-94A9-0C05B3608E9C}">
      <dgm:prSet/>
      <dgm:spPr/>
      <dgm:t>
        <a:bodyPr/>
        <a:lstStyle/>
        <a:p>
          <a:endParaRPr lang="en-US"/>
        </a:p>
      </dgm:t>
    </dgm:pt>
    <dgm:pt modelId="{366F9043-DAA5-431B-97A8-C167C84438CC}" type="sibTrans" cxnId="{B32E5BFC-D5B7-44A0-94A9-0C05B3608E9C}">
      <dgm:prSet/>
      <dgm:spPr/>
      <dgm:t>
        <a:bodyPr/>
        <a:lstStyle/>
        <a:p>
          <a:endParaRPr lang="en-US"/>
        </a:p>
      </dgm:t>
    </dgm:pt>
    <dgm:pt modelId="{7A633351-39A0-4C66-9DF3-23E1F66206B9}">
      <dgm:prSet/>
      <dgm:spPr/>
      <dgm:t>
        <a:bodyPr/>
        <a:lstStyle/>
        <a:p>
          <a:r>
            <a:rPr lang="en-US" dirty="0"/>
            <a:t>Requirements have been enhanced to recognize the use of technological resources in the audit</a:t>
          </a:r>
        </a:p>
      </dgm:t>
    </dgm:pt>
    <dgm:pt modelId="{D1DCE4C6-4307-4147-9578-C97C14915AC3}" type="parTrans" cxnId="{CA01B326-6095-4384-A7BC-176FDB03085D}">
      <dgm:prSet/>
      <dgm:spPr/>
      <dgm:t>
        <a:bodyPr/>
        <a:lstStyle/>
        <a:p>
          <a:endParaRPr lang="en-US"/>
        </a:p>
      </dgm:t>
    </dgm:pt>
    <dgm:pt modelId="{40606D6B-4C69-4655-931F-A3B0D29DDE71}" type="sibTrans" cxnId="{CA01B326-6095-4384-A7BC-176FDB03085D}">
      <dgm:prSet/>
      <dgm:spPr/>
      <dgm:t>
        <a:bodyPr/>
        <a:lstStyle/>
        <a:p>
          <a:endParaRPr lang="en-US"/>
        </a:p>
      </dgm:t>
    </dgm:pt>
    <dgm:pt modelId="{A2AC45F6-1561-47C9-B605-827A7FFA6BA7}" type="pres">
      <dgm:prSet presAssocID="{CE3FB6C1-0E4A-4059-BA39-47B50AE257A4}" presName="root" presStyleCnt="0">
        <dgm:presLayoutVars>
          <dgm:dir/>
          <dgm:resizeHandles val="exact"/>
        </dgm:presLayoutVars>
      </dgm:prSet>
      <dgm:spPr/>
    </dgm:pt>
    <dgm:pt modelId="{248EBACD-B4E0-40D1-83C8-BC42710F9EF2}" type="pres">
      <dgm:prSet presAssocID="{DF7A3437-8ECC-4BFD-B1EA-8682719D0CC5}" presName="compNode" presStyleCnt="0"/>
      <dgm:spPr/>
    </dgm:pt>
    <dgm:pt modelId="{1AD3F448-24D7-4771-BE5A-0B69C182C2A6}" type="pres">
      <dgm:prSet presAssocID="{DF7A3437-8ECC-4BFD-B1EA-8682719D0CC5}" presName="bgRect" presStyleLbl="bgShp" presStyleIdx="0" presStyleCnt="4"/>
      <dgm:spPr/>
    </dgm:pt>
    <dgm:pt modelId="{E1067317-2D22-44F1-9A08-52BFAF248BE4}" type="pres">
      <dgm:prSet presAssocID="{DF7A3437-8ECC-4BFD-B1EA-8682719D0CC5}"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1C477A9B-62F9-4A50-BC26-7CF36A33EA32}" type="pres">
      <dgm:prSet presAssocID="{DF7A3437-8ECC-4BFD-B1EA-8682719D0CC5}" presName="spaceRect" presStyleCnt="0"/>
      <dgm:spPr/>
    </dgm:pt>
    <dgm:pt modelId="{59A9A70D-1F63-4E42-9473-7226F15EF343}" type="pres">
      <dgm:prSet presAssocID="{DF7A3437-8ECC-4BFD-B1EA-8682719D0CC5}" presName="parTx" presStyleLbl="revTx" presStyleIdx="0" presStyleCnt="4" custScaleX="100000">
        <dgm:presLayoutVars>
          <dgm:chMax val="0"/>
          <dgm:chPref val="0"/>
        </dgm:presLayoutVars>
      </dgm:prSet>
      <dgm:spPr/>
    </dgm:pt>
    <dgm:pt modelId="{A0EDD11B-D42F-4146-805E-98B48DF70BC4}" type="pres">
      <dgm:prSet presAssocID="{8A0583B0-55BE-466A-BDAC-A4E41B4BC627}" presName="sibTrans" presStyleCnt="0"/>
      <dgm:spPr/>
    </dgm:pt>
    <dgm:pt modelId="{D3986DBB-A891-4624-81ED-D48F64C47F07}" type="pres">
      <dgm:prSet presAssocID="{8D2792E2-A169-49EF-A09C-F90410353EE8}" presName="compNode" presStyleCnt="0"/>
      <dgm:spPr/>
    </dgm:pt>
    <dgm:pt modelId="{7069EBC9-2489-4D7D-B463-64B0103197C4}" type="pres">
      <dgm:prSet presAssocID="{8D2792E2-A169-49EF-A09C-F90410353EE8}" presName="bgRect" presStyleLbl="bgShp" presStyleIdx="1" presStyleCnt="4"/>
      <dgm:spPr/>
    </dgm:pt>
    <dgm:pt modelId="{DC90F89C-B5E5-4BA2-9051-ECC6384E8B92}" type="pres">
      <dgm:prSet presAssocID="{8D2792E2-A169-49EF-A09C-F90410353EE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D6AD015-1162-4CCD-8A6D-216AD02BC14C}" type="pres">
      <dgm:prSet presAssocID="{8D2792E2-A169-49EF-A09C-F90410353EE8}" presName="spaceRect" presStyleCnt="0"/>
      <dgm:spPr/>
    </dgm:pt>
    <dgm:pt modelId="{A77FEC3A-5BDC-4110-B757-9DB268D35946}" type="pres">
      <dgm:prSet presAssocID="{8D2792E2-A169-49EF-A09C-F90410353EE8}" presName="parTx" presStyleLbl="revTx" presStyleIdx="1" presStyleCnt="4">
        <dgm:presLayoutVars>
          <dgm:chMax val="0"/>
          <dgm:chPref val="0"/>
        </dgm:presLayoutVars>
      </dgm:prSet>
      <dgm:spPr/>
    </dgm:pt>
    <dgm:pt modelId="{6B1DAD14-51AA-4CCE-899A-551226D9A67A}" type="pres">
      <dgm:prSet presAssocID="{06A91CCF-D69A-44D3-A87F-BF3FF682C3E6}" presName="sibTrans" presStyleCnt="0"/>
      <dgm:spPr/>
    </dgm:pt>
    <dgm:pt modelId="{02FCAEA4-F77C-459A-A4EB-FE9DE3BD68CB}" type="pres">
      <dgm:prSet presAssocID="{5818283D-A757-4587-9951-5C6EF9457DF7}" presName="compNode" presStyleCnt="0"/>
      <dgm:spPr/>
    </dgm:pt>
    <dgm:pt modelId="{D6F03E3B-8D96-4C4B-8537-7872C55A66A9}" type="pres">
      <dgm:prSet presAssocID="{5818283D-A757-4587-9951-5C6EF9457DF7}" presName="bgRect" presStyleLbl="bgShp" presStyleIdx="2" presStyleCnt="4"/>
      <dgm:spPr/>
    </dgm:pt>
    <dgm:pt modelId="{832FA45D-F029-4474-BDC9-4489D29FB0AE}" type="pres">
      <dgm:prSet presAssocID="{5818283D-A757-4587-9951-5C6EF9457DF7}"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D34F996-B7B0-456A-885C-674BCE34CA2E}" type="pres">
      <dgm:prSet presAssocID="{5818283D-A757-4587-9951-5C6EF9457DF7}" presName="spaceRect" presStyleCnt="0"/>
      <dgm:spPr/>
    </dgm:pt>
    <dgm:pt modelId="{599FFAC5-A69A-42D0-B4E9-6B000599BCE2}" type="pres">
      <dgm:prSet presAssocID="{5818283D-A757-4587-9951-5C6EF9457DF7}" presName="parTx" presStyleLbl="revTx" presStyleIdx="2" presStyleCnt="4">
        <dgm:presLayoutVars>
          <dgm:chMax val="0"/>
          <dgm:chPref val="0"/>
        </dgm:presLayoutVars>
      </dgm:prSet>
      <dgm:spPr/>
    </dgm:pt>
    <dgm:pt modelId="{798F7D66-2C7E-42F2-AC33-B77C173AFD4F}" type="pres">
      <dgm:prSet presAssocID="{366F9043-DAA5-431B-97A8-C167C84438CC}" presName="sibTrans" presStyleCnt="0"/>
      <dgm:spPr/>
    </dgm:pt>
    <dgm:pt modelId="{CF1892E1-25F9-4437-B8C9-FAE4D3735A75}" type="pres">
      <dgm:prSet presAssocID="{7A633351-39A0-4C66-9DF3-23E1F66206B9}" presName="compNode" presStyleCnt="0"/>
      <dgm:spPr/>
    </dgm:pt>
    <dgm:pt modelId="{11EA02E8-D61F-4A0E-AA75-FAC101582D46}" type="pres">
      <dgm:prSet presAssocID="{7A633351-39A0-4C66-9DF3-23E1F66206B9}" presName="bgRect" presStyleLbl="bgShp" presStyleIdx="3" presStyleCnt="4"/>
      <dgm:spPr/>
    </dgm:pt>
    <dgm:pt modelId="{16340E3B-5262-4AF6-91E2-C87A4FFFF5EF}" type="pres">
      <dgm:prSet presAssocID="{7A633351-39A0-4C66-9DF3-23E1F66206B9}" presName="iconRect" presStyleLbl="node1" presStyleIdx="3" presStyleCnt="4"/>
      <dgm:spPr>
        <a:ln>
          <a:noFill/>
        </a:ln>
      </dgm:spPr>
    </dgm:pt>
    <dgm:pt modelId="{9ADBAD56-7196-4834-83B7-ECDEADC6F624}" type="pres">
      <dgm:prSet presAssocID="{7A633351-39A0-4C66-9DF3-23E1F66206B9}" presName="spaceRect" presStyleCnt="0"/>
      <dgm:spPr/>
    </dgm:pt>
    <dgm:pt modelId="{638967D8-74AF-4EDE-8595-271B73700F6E}" type="pres">
      <dgm:prSet presAssocID="{7A633351-39A0-4C66-9DF3-23E1F66206B9}" presName="parTx" presStyleLbl="revTx" presStyleIdx="3" presStyleCnt="4">
        <dgm:presLayoutVars>
          <dgm:chMax val="0"/>
          <dgm:chPref val="0"/>
        </dgm:presLayoutVars>
      </dgm:prSet>
      <dgm:spPr/>
    </dgm:pt>
  </dgm:ptLst>
  <dgm:cxnLst>
    <dgm:cxn modelId="{A6D8FB08-5A5D-4CE2-86DC-5A6F8291CF2A}" type="presOf" srcId="{5818283D-A757-4587-9951-5C6EF9457DF7}" destId="{599FFAC5-A69A-42D0-B4E9-6B000599BCE2}" srcOrd="0" destOrd="0" presId="urn:microsoft.com/office/officeart/2018/2/layout/IconVerticalSolidList"/>
    <dgm:cxn modelId="{5DBF8714-D3F6-43B1-A845-40D7F2F3B270}" type="presOf" srcId="{8D2792E2-A169-49EF-A09C-F90410353EE8}" destId="{A77FEC3A-5BDC-4110-B757-9DB268D35946}" srcOrd="0" destOrd="0" presId="urn:microsoft.com/office/officeart/2018/2/layout/IconVerticalSolidList"/>
    <dgm:cxn modelId="{CA01B326-6095-4384-A7BC-176FDB03085D}" srcId="{CE3FB6C1-0E4A-4059-BA39-47B50AE257A4}" destId="{7A633351-39A0-4C66-9DF3-23E1F66206B9}" srcOrd="3" destOrd="0" parTransId="{D1DCE4C6-4307-4147-9578-C97C14915AC3}" sibTransId="{40606D6B-4C69-4655-931F-A3B0D29DDE71}"/>
    <dgm:cxn modelId="{8C41063F-6426-4B83-A0CD-DB6711C348F9}" type="presOf" srcId="{DF7A3437-8ECC-4BFD-B1EA-8682719D0CC5}" destId="{59A9A70D-1F63-4E42-9473-7226F15EF343}" srcOrd="0" destOrd="0" presId="urn:microsoft.com/office/officeart/2018/2/layout/IconVerticalSolidList"/>
    <dgm:cxn modelId="{6B28C456-8744-4D63-B674-9926FAA23CC2}" type="presOf" srcId="{CE3FB6C1-0E4A-4059-BA39-47B50AE257A4}" destId="{A2AC45F6-1561-47C9-B605-827A7FFA6BA7}" srcOrd="0" destOrd="0" presId="urn:microsoft.com/office/officeart/2018/2/layout/IconVerticalSolidList"/>
    <dgm:cxn modelId="{2130BDA8-E8DA-495B-9D62-36CE9E45A894}" srcId="{CE3FB6C1-0E4A-4059-BA39-47B50AE257A4}" destId="{DF7A3437-8ECC-4BFD-B1EA-8682719D0CC5}" srcOrd="0" destOrd="0" parTransId="{FDA35815-C910-4526-B59D-9E4865FC5870}" sibTransId="{8A0583B0-55BE-466A-BDAC-A4E41B4BC627}"/>
    <dgm:cxn modelId="{8B5B93D2-CE08-4EF5-B642-CBE9F5943FCA}" type="presOf" srcId="{7A633351-39A0-4C66-9DF3-23E1F66206B9}" destId="{638967D8-74AF-4EDE-8595-271B73700F6E}" srcOrd="0" destOrd="0" presId="urn:microsoft.com/office/officeart/2018/2/layout/IconVerticalSolidList"/>
    <dgm:cxn modelId="{7AC8E9EE-F3A2-4781-9870-E4ABB8C88BC2}" srcId="{CE3FB6C1-0E4A-4059-BA39-47B50AE257A4}" destId="{8D2792E2-A169-49EF-A09C-F90410353EE8}" srcOrd="1" destOrd="0" parTransId="{64AEEAF0-DE17-4381-B08A-6F49FDA739E5}" sibTransId="{06A91CCF-D69A-44D3-A87F-BF3FF682C3E6}"/>
    <dgm:cxn modelId="{B32E5BFC-D5B7-44A0-94A9-0C05B3608E9C}" srcId="{CE3FB6C1-0E4A-4059-BA39-47B50AE257A4}" destId="{5818283D-A757-4587-9951-5C6EF9457DF7}" srcOrd="2" destOrd="0" parTransId="{D74CC836-ADC6-43D5-8DCF-A3FD5CAB2F94}" sibTransId="{366F9043-DAA5-431B-97A8-C167C84438CC}"/>
    <dgm:cxn modelId="{D5A5F5AC-1DA3-45C8-92A4-3EE6218B01DC}" type="presParOf" srcId="{A2AC45F6-1561-47C9-B605-827A7FFA6BA7}" destId="{248EBACD-B4E0-40D1-83C8-BC42710F9EF2}" srcOrd="0" destOrd="0" presId="urn:microsoft.com/office/officeart/2018/2/layout/IconVerticalSolidList"/>
    <dgm:cxn modelId="{20CE379B-8AAA-400E-9C5E-B358ABCE7D80}" type="presParOf" srcId="{248EBACD-B4E0-40D1-83C8-BC42710F9EF2}" destId="{1AD3F448-24D7-4771-BE5A-0B69C182C2A6}" srcOrd="0" destOrd="0" presId="urn:microsoft.com/office/officeart/2018/2/layout/IconVerticalSolidList"/>
    <dgm:cxn modelId="{B406CE8D-FD6D-46CC-A5D1-461EE39B4BA2}" type="presParOf" srcId="{248EBACD-B4E0-40D1-83C8-BC42710F9EF2}" destId="{E1067317-2D22-44F1-9A08-52BFAF248BE4}" srcOrd="1" destOrd="0" presId="urn:microsoft.com/office/officeart/2018/2/layout/IconVerticalSolidList"/>
    <dgm:cxn modelId="{AC71F62F-C57B-4DC6-BDF4-94119EBBBC50}" type="presParOf" srcId="{248EBACD-B4E0-40D1-83C8-BC42710F9EF2}" destId="{1C477A9B-62F9-4A50-BC26-7CF36A33EA32}" srcOrd="2" destOrd="0" presId="urn:microsoft.com/office/officeart/2018/2/layout/IconVerticalSolidList"/>
    <dgm:cxn modelId="{F4578BC6-61C6-4421-96BF-18E33E3D97F2}" type="presParOf" srcId="{248EBACD-B4E0-40D1-83C8-BC42710F9EF2}" destId="{59A9A70D-1F63-4E42-9473-7226F15EF343}" srcOrd="3" destOrd="0" presId="urn:microsoft.com/office/officeart/2018/2/layout/IconVerticalSolidList"/>
    <dgm:cxn modelId="{44DD7C56-5653-4CD8-A6B7-95D0FECDEDB1}" type="presParOf" srcId="{A2AC45F6-1561-47C9-B605-827A7FFA6BA7}" destId="{A0EDD11B-D42F-4146-805E-98B48DF70BC4}" srcOrd="1" destOrd="0" presId="urn:microsoft.com/office/officeart/2018/2/layout/IconVerticalSolidList"/>
    <dgm:cxn modelId="{3F608CFB-2264-40C2-8F9C-28D60360357B}" type="presParOf" srcId="{A2AC45F6-1561-47C9-B605-827A7FFA6BA7}" destId="{D3986DBB-A891-4624-81ED-D48F64C47F07}" srcOrd="2" destOrd="0" presId="urn:microsoft.com/office/officeart/2018/2/layout/IconVerticalSolidList"/>
    <dgm:cxn modelId="{1996EDD2-4714-466A-9898-FCF15BF18DE2}" type="presParOf" srcId="{D3986DBB-A891-4624-81ED-D48F64C47F07}" destId="{7069EBC9-2489-4D7D-B463-64B0103197C4}" srcOrd="0" destOrd="0" presId="urn:microsoft.com/office/officeart/2018/2/layout/IconVerticalSolidList"/>
    <dgm:cxn modelId="{4115A13D-B97F-4811-9054-FC0378E382DB}" type="presParOf" srcId="{D3986DBB-A891-4624-81ED-D48F64C47F07}" destId="{DC90F89C-B5E5-4BA2-9051-ECC6384E8B92}" srcOrd="1" destOrd="0" presId="urn:microsoft.com/office/officeart/2018/2/layout/IconVerticalSolidList"/>
    <dgm:cxn modelId="{F3795825-F41D-4E46-8DA0-595D4F8C1B48}" type="presParOf" srcId="{D3986DBB-A891-4624-81ED-D48F64C47F07}" destId="{1D6AD015-1162-4CCD-8A6D-216AD02BC14C}" srcOrd="2" destOrd="0" presId="urn:microsoft.com/office/officeart/2018/2/layout/IconVerticalSolidList"/>
    <dgm:cxn modelId="{2D1094B5-560B-4255-8549-F2A0E0D61376}" type="presParOf" srcId="{D3986DBB-A891-4624-81ED-D48F64C47F07}" destId="{A77FEC3A-5BDC-4110-B757-9DB268D35946}" srcOrd="3" destOrd="0" presId="urn:microsoft.com/office/officeart/2018/2/layout/IconVerticalSolidList"/>
    <dgm:cxn modelId="{C1302955-1A36-4D53-9AAE-51224DCB6F0F}" type="presParOf" srcId="{A2AC45F6-1561-47C9-B605-827A7FFA6BA7}" destId="{6B1DAD14-51AA-4CCE-899A-551226D9A67A}" srcOrd="3" destOrd="0" presId="urn:microsoft.com/office/officeart/2018/2/layout/IconVerticalSolidList"/>
    <dgm:cxn modelId="{368CBD07-5E05-40EC-9CF5-2BAE69A05D58}" type="presParOf" srcId="{A2AC45F6-1561-47C9-B605-827A7FFA6BA7}" destId="{02FCAEA4-F77C-459A-A4EB-FE9DE3BD68CB}" srcOrd="4" destOrd="0" presId="urn:microsoft.com/office/officeart/2018/2/layout/IconVerticalSolidList"/>
    <dgm:cxn modelId="{1ADA6F07-9350-462F-AC9A-7477B939E4B9}" type="presParOf" srcId="{02FCAEA4-F77C-459A-A4EB-FE9DE3BD68CB}" destId="{D6F03E3B-8D96-4C4B-8537-7872C55A66A9}" srcOrd="0" destOrd="0" presId="urn:microsoft.com/office/officeart/2018/2/layout/IconVerticalSolidList"/>
    <dgm:cxn modelId="{B54B2FAA-4338-4D1F-A280-D5B40AD03642}" type="presParOf" srcId="{02FCAEA4-F77C-459A-A4EB-FE9DE3BD68CB}" destId="{832FA45D-F029-4474-BDC9-4489D29FB0AE}" srcOrd="1" destOrd="0" presId="urn:microsoft.com/office/officeart/2018/2/layout/IconVerticalSolidList"/>
    <dgm:cxn modelId="{E979B092-6610-4D1D-87D1-8FFF6B0CE4B9}" type="presParOf" srcId="{02FCAEA4-F77C-459A-A4EB-FE9DE3BD68CB}" destId="{9D34F996-B7B0-456A-885C-674BCE34CA2E}" srcOrd="2" destOrd="0" presId="urn:microsoft.com/office/officeart/2018/2/layout/IconVerticalSolidList"/>
    <dgm:cxn modelId="{E7D7130C-2986-4524-988A-EFFB0B70FC2E}" type="presParOf" srcId="{02FCAEA4-F77C-459A-A4EB-FE9DE3BD68CB}" destId="{599FFAC5-A69A-42D0-B4E9-6B000599BCE2}" srcOrd="3" destOrd="0" presId="urn:microsoft.com/office/officeart/2018/2/layout/IconVerticalSolidList"/>
    <dgm:cxn modelId="{5E007904-BC1A-4B52-881C-B50EE081122F}" type="presParOf" srcId="{A2AC45F6-1561-47C9-B605-827A7FFA6BA7}" destId="{798F7D66-2C7E-42F2-AC33-B77C173AFD4F}" srcOrd="5" destOrd="0" presId="urn:microsoft.com/office/officeart/2018/2/layout/IconVerticalSolidList"/>
    <dgm:cxn modelId="{259425D6-B570-46B4-A33B-665FFD2FDF18}" type="presParOf" srcId="{A2AC45F6-1561-47C9-B605-827A7FFA6BA7}" destId="{CF1892E1-25F9-4437-B8C9-FAE4D3735A75}" srcOrd="6" destOrd="0" presId="urn:microsoft.com/office/officeart/2018/2/layout/IconVerticalSolidList"/>
    <dgm:cxn modelId="{DDF9DACC-A37B-4DA0-B304-C79FCBBBF91A}" type="presParOf" srcId="{CF1892E1-25F9-4437-B8C9-FAE4D3735A75}" destId="{11EA02E8-D61F-4A0E-AA75-FAC101582D46}" srcOrd="0" destOrd="0" presId="urn:microsoft.com/office/officeart/2018/2/layout/IconVerticalSolidList"/>
    <dgm:cxn modelId="{3D84FD5D-85D0-46B7-A2EC-F9B6931F3636}" type="presParOf" srcId="{CF1892E1-25F9-4437-B8C9-FAE4D3735A75}" destId="{16340E3B-5262-4AF6-91E2-C87A4FFFF5EF}" srcOrd="1" destOrd="0" presId="urn:microsoft.com/office/officeart/2018/2/layout/IconVerticalSolidList"/>
    <dgm:cxn modelId="{EEF7EBAC-03FE-4186-8339-DDD3A93FCA9F}" type="presParOf" srcId="{CF1892E1-25F9-4437-B8C9-FAE4D3735A75}" destId="{9ADBAD56-7196-4834-83B7-ECDEADC6F624}" srcOrd="2" destOrd="0" presId="urn:microsoft.com/office/officeart/2018/2/layout/IconVerticalSolidList"/>
    <dgm:cxn modelId="{6A2467FA-4660-49DD-983B-FAD4993D4AA1}" type="presParOf" srcId="{CF1892E1-25F9-4437-B8C9-FAE4D3735A75}" destId="{638967D8-74AF-4EDE-8595-271B73700F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B47D6-B81C-4F9E-9133-A154F6D030D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02AF920E-22D5-428F-A21B-1B4AF044A0AE}">
      <dgm:prSet phldrT="[Text]" custT="1"/>
      <dgm:spPr/>
      <dgm:t>
        <a:bodyPr/>
        <a:lstStyle/>
        <a:p>
          <a:r>
            <a:rPr lang="en-US" sz="1200" b="1" dirty="0"/>
            <a:t>Loans, Acquisitions, and Other Transactions</a:t>
          </a:r>
        </a:p>
      </dgm:t>
    </dgm:pt>
    <dgm:pt modelId="{D6927A9A-1DF4-4EDF-954A-3DE1F26E4645}" type="parTrans" cxnId="{0C56E68C-8690-4829-8F63-C0B52CD336A1}">
      <dgm:prSet/>
      <dgm:spPr/>
      <dgm:t>
        <a:bodyPr/>
        <a:lstStyle/>
        <a:p>
          <a:endParaRPr lang="en-US"/>
        </a:p>
      </dgm:t>
    </dgm:pt>
    <dgm:pt modelId="{0F025E9C-DA52-4600-928A-E29B907CA168}" type="sibTrans" cxnId="{0C56E68C-8690-4829-8F63-C0B52CD336A1}">
      <dgm:prSet/>
      <dgm:spPr/>
      <dgm:t>
        <a:bodyPr/>
        <a:lstStyle/>
        <a:p>
          <a:endParaRPr lang="en-US"/>
        </a:p>
      </dgm:t>
    </dgm:pt>
    <dgm:pt modelId="{28EB340B-F698-44A4-AFCE-D7C82EF5A262}">
      <dgm:prSet phldrT="[Text]" custT="1"/>
      <dgm:spPr/>
      <dgm:t>
        <a:bodyPr/>
        <a:lstStyle/>
        <a:p>
          <a:r>
            <a:rPr lang="en-US" sz="1200" b="1" dirty="0"/>
            <a:t>Assisting Attest Clients With Implementing Accounting Standards </a:t>
          </a:r>
        </a:p>
      </dgm:t>
    </dgm:pt>
    <dgm:pt modelId="{97839253-3BEA-4D37-A17A-6FF42BE9E6FC}" type="parTrans" cxnId="{ACF2BCF2-D271-40B8-B386-BCD5F900081D}">
      <dgm:prSet/>
      <dgm:spPr/>
      <dgm:t>
        <a:bodyPr/>
        <a:lstStyle/>
        <a:p>
          <a:endParaRPr lang="en-US"/>
        </a:p>
      </dgm:t>
    </dgm:pt>
    <dgm:pt modelId="{29D7F939-9B80-449C-9CB9-3F4AED256A4A}" type="sibTrans" cxnId="{ACF2BCF2-D271-40B8-B386-BCD5F900081D}">
      <dgm:prSet/>
      <dgm:spPr/>
      <dgm:t>
        <a:bodyPr/>
        <a:lstStyle/>
        <a:p>
          <a:endParaRPr lang="en-US"/>
        </a:p>
      </dgm:t>
    </dgm:pt>
    <dgm:pt modelId="{BCEF9E4A-5AF9-4C52-B30D-5C13621EC77E}">
      <dgm:prSet phldrT="[Text]" custT="1"/>
      <dgm:spPr/>
      <dgm:t>
        <a:bodyPr/>
        <a:lstStyle/>
        <a:p>
          <a:r>
            <a:rPr lang="en-US" sz="1200" b="1" dirty="0"/>
            <a:t>Unpaid Fees </a:t>
          </a:r>
        </a:p>
      </dgm:t>
    </dgm:pt>
    <dgm:pt modelId="{C161774D-D094-44A4-B2AC-FF792679049A}" type="parTrans" cxnId="{109E5C46-B87B-44E5-9F28-6DCAFE58EE83}">
      <dgm:prSet/>
      <dgm:spPr/>
      <dgm:t>
        <a:bodyPr/>
        <a:lstStyle/>
        <a:p>
          <a:endParaRPr lang="en-US"/>
        </a:p>
      </dgm:t>
    </dgm:pt>
    <dgm:pt modelId="{AE93B331-77C3-4F36-95DD-3FA1E7333BCD}" type="sibTrans" cxnId="{109E5C46-B87B-44E5-9F28-6DCAFE58EE83}">
      <dgm:prSet/>
      <dgm:spPr/>
      <dgm:t>
        <a:bodyPr/>
        <a:lstStyle/>
        <a:p>
          <a:endParaRPr lang="en-US"/>
        </a:p>
      </dgm:t>
    </dgm:pt>
    <dgm:pt modelId="{5DC77CB8-8B13-4003-BF06-81160A1B526F}">
      <dgm:prSet/>
      <dgm:spPr/>
      <dgm:t>
        <a:bodyPr/>
        <a:lstStyle/>
        <a:p>
          <a:r>
            <a:rPr lang="en-US" dirty="0"/>
            <a:t>ET 1.295.113</a:t>
          </a:r>
        </a:p>
      </dgm:t>
    </dgm:pt>
    <dgm:pt modelId="{EEEA7ADB-7A49-4DA5-AF5B-A0E1D8692F5E}" type="parTrans" cxnId="{E18D67AC-9644-4C1C-B03B-025ECCB0D190}">
      <dgm:prSet/>
      <dgm:spPr/>
      <dgm:t>
        <a:bodyPr/>
        <a:lstStyle/>
        <a:p>
          <a:endParaRPr lang="en-US"/>
        </a:p>
      </dgm:t>
    </dgm:pt>
    <dgm:pt modelId="{573119C6-3E6B-4AED-9F1D-67ADF7518038}" type="sibTrans" cxnId="{E18D67AC-9644-4C1C-B03B-025ECCB0D190}">
      <dgm:prSet/>
      <dgm:spPr/>
      <dgm:t>
        <a:bodyPr/>
        <a:lstStyle/>
        <a:p>
          <a:endParaRPr lang="en-US"/>
        </a:p>
      </dgm:t>
    </dgm:pt>
    <dgm:pt modelId="{2BA4775E-83DE-4DA2-988A-604B2F81D7B2}">
      <dgm:prSet/>
      <dgm:spPr/>
      <dgm:t>
        <a:bodyPr/>
        <a:lstStyle/>
        <a:p>
          <a:r>
            <a:rPr lang="en-US" dirty="0"/>
            <a:t>Effective 12/31/22</a:t>
          </a:r>
        </a:p>
      </dgm:t>
    </dgm:pt>
    <dgm:pt modelId="{F6B7EA85-98E4-4444-BB23-329580DA6463}" type="parTrans" cxnId="{F61AA4F9-31E4-495F-BD8F-F545F2748449}">
      <dgm:prSet/>
      <dgm:spPr/>
      <dgm:t>
        <a:bodyPr/>
        <a:lstStyle/>
        <a:p>
          <a:endParaRPr lang="en-US"/>
        </a:p>
      </dgm:t>
    </dgm:pt>
    <dgm:pt modelId="{34D1242E-E774-4530-ACAD-01E962B9C155}" type="sibTrans" cxnId="{F61AA4F9-31E4-495F-BD8F-F545F2748449}">
      <dgm:prSet/>
      <dgm:spPr/>
      <dgm:t>
        <a:bodyPr/>
        <a:lstStyle/>
        <a:p>
          <a:endParaRPr lang="en-US"/>
        </a:p>
      </dgm:t>
    </dgm:pt>
    <dgm:pt modelId="{2A31EC96-6723-472C-899A-F2AAB70E732F}">
      <dgm:prSet/>
      <dgm:spPr/>
      <dgm:t>
        <a:bodyPr/>
        <a:lstStyle/>
        <a:p>
          <a:r>
            <a:rPr lang="en-US" dirty="0">
              <a:hlinkClick xmlns:r="http://schemas.openxmlformats.org/officeDocument/2006/relationships" r:id="rId1"/>
            </a:rPr>
            <a:t>Official release</a:t>
          </a:r>
          <a:endParaRPr lang="en-US" dirty="0"/>
        </a:p>
      </dgm:t>
    </dgm:pt>
    <dgm:pt modelId="{483E51A0-3A1C-4AAB-B851-AADB73B02FE4}" type="parTrans" cxnId="{9E809C44-655C-49E6-8B2D-09CB946A03D8}">
      <dgm:prSet/>
      <dgm:spPr/>
      <dgm:t>
        <a:bodyPr/>
        <a:lstStyle/>
        <a:p>
          <a:endParaRPr lang="en-US"/>
        </a:p>
      </dgm:t>
    </dgm:pt>
    <dgm:pt modelId="{0DFB7EFC-DD53-45FC-9BC7-C329CBE8013B}" type="sibTrans" cxnId="{9E809C44-655C-49E6-8B2D-09CB946A03D8}">
      <dgm:prSet/>
      <dgm:spPr/>
      <dgm:t>
        <a:bodyPr/>
        <a:lstStyle/>
        <a:p>
          <a:endParaRPr lang="en-US"/>
        </a:p>
      </dgm:t>
    </dgm:pt>
    <dgm:pt modelId="{AB47775B-DEDE-409A-BF7D-47FFB7025193}">
      <dgm:prSet/>
      <dgm:spPr/>
      <dgm:t>
        <a:bodyPr/>
        <a:lstStyle/>
        <a:p>
          <a:r>
            <a:rPr lang="en-US" dirty="0">
              <a:hlinkClick xmlns:r="http://schemas.openxmlformats.org/officeDocument/2006/relationships" r:id="rId2"/>
            </a:rPr>
            <a:t>JofA article</a:t>
          </a:r>
          <a:endParaRPr lang="en-US" dirty="0"/>
        </a:p>
      </dgm:t>
    </dgm:pt>
    <dgm:pt modelId="{92AB0C35-7386-42EA-B6E1-E5CF8FC97F31}" type="parTrans" cxnId="{AF50248B-FBA0-42A3-B4BC-7912CC48D8FF}">
      <dgm:prSet/>
      <dgm:spPr/>
      <dgm:t>
        <a:bodyPr/>
        <a:lstStyle/>
        <a:p>
          <a:endParaRPr lang="en-US"/>
        </a:p>
      </dgm:t>
    </dgm:pt>
    <dgm:pt modelId="{EE0350A5-0E0B-46B2-A59C-6589F728E93D}" type="sibTrans" cxnId="{AF50248B-FBA0-42A3-B4BC-7912CC48D8FF}">
      <dgm:prSet/>
      <dgm:spPr/>
      <dgm:t>
        <a:bodyPr/>
        <a:lstStyle/>
        <a:p>
          <a:endParaRPr lang="en-US"/>
        </a:p>
      </dgm:t>
    </dgm:pt>
    <dgm:pt modelId="{5B1B00D7-C716-4CB4-85EB-078D8607AC9D}">
      <dgm:prSet phldrT="[Text]"/>
      <dgm:spPr/>
      <dgm:t>
        <a:bodyPr/>
        <a:lstStyle/>
        <a:p>
          <a:r>
            <a:rPr lang="en-US" dirty="0"/>
            <a:t>Effective 12/31/22</a:t>
          </a:r>
        </a:p>
      </dgm:t>
    </dgm:pt>
    <dgm:pt modelId="{FE569A4E-8866-4FC7-B065-45469A195FE8}" type="parTrans" cxnId="{64F3F812-5314-48D2-866A-C0E34D7C428B}">
      <dgm:prSet/>
      <dgm:spPr/>
      <dgm:t>
        <a:bodyPr/>
        <a:lstStyle/>
        <a:p>
          <a:endParaRPr lang="en-US"/>
        </a:p>
      </dgm:t>
    </dgm:pt>
    <dgm:pt modelId="{549452A5-1FB5-4ABE-84AE-315A3B96E13A}" type="sibTrans" cxnId="{64F3F812-5314-48D2-866A-C0E34D7C428B}">
      <dgm:prSet/>
      <dgm:spPr/>
      <dgm:t>
        <a:bodyPr/>
        <a:lstStyle/>
        <a:p>
          <a:endParaRPr lang="en-US"/>
        </a:p>
      </dgm:t>
    </dgm:pt>
    <dgm:pt modelId="{6AF6B6B8-2523-4D64-B75A-57F19E120FE6}">
      <dgm:prSet phldrT="[Text]"/>
      <dgm:spPr/>
      <dgm:t>
        <a:bodyPr/>
        <a:lstStyle/>
        <a:p>
          <a:r>
            <a:rPr lang="en-US" dirty="0">
              <a:hlinkClick xmlns:r="http://schemas.openxmlformats.org/officeDocument/2006/relationships" r:id="rId3"/>
            </a:rPr>
            <a:t>Official release</a:t>
          </a:r>
          <a:endParaRPr lang="en-US" dirty="0"/>
        </a:p>
      </dgm:t>
    </dgm:pt>
    <dgm:pt modelId="{95D43BD8-6847-4CC2-976F-BB391EC2915F}" type="parTrans" cxnId="{4E9E4124-6C04-4B7D-86FB-2C12FA04161F}">
      <dgm:prSet/>
      <dgm:spPr/>
      <dgm:t>
        <a:bodyPr/>
        <a:lstStyle/>
        <a:p>
          <a:endParaRPr lang="en-US"/>
        </a:p>
      </dgm:t>
    </dgm:pt>
    <dgm:pt modelId="{21ACE9C7-D315-4CB9-A141-4AF5D83E159C}" type="sibTrans" cxnId="{4E9E4124-6C04-4B7D-86FB-2C12FA04161F}">
      <dgm:prSet/>
      <dgm:spPr/>
      <dgm:t>
        <a:bodyPr/>
        <a:lstStyle/>
        <a:p>
          <a:endParaRPr lang="en-US"/>
        </a:p>
      </dgm:t>
    </dgm:pt>
    <dgm:pt modelId="{5742F3CC-33EF-4EED-BE64-1814429F6B70}">
      <dgm:prSet phldrT="[Text]"/>
      <dgm:spPr/>
      <dgm:t>
        <a:bodyPr/>
        <a:lstStyle/>
        <a:p>
          <a:r>
            <a:rPr lang="en-US" dirty="0">
              <a:hlinkClick xmlns:r="http://schemas.openxmlformats.org/officeDocument/2006/relationships" r:id="rId2"/>
            </a:rPr>
            <a:t>JofA article </a:t>
          </a:r>
          <a:endParaRPr lang="en-US" dirty="0"/>
        </a:p>
      </dgm:t>
    </dgm:pt>
    <dgm:pt modelId="{5CF45515-B243-40D1-9166-8D8B511917BB}" type="parTrans" cxnId="{B5FD2568-2FD1-4FF0-88C4-51CEE1CF0315}">
      <dgm:prSet/>
      <dgm:spPr/>
      <dgm:t>
        <a:bodyPr/>
        <a:lstStyle/>
        <a:p>
          <a:endParaRPr lang="en-US"/>
        </a:p>
      </dgm:t>
    </dgm:pt>
    <dgm:pt modelId="{3D13C460-ABCF-468E-9658-57778626C4BA}" type="sibTrans" cxnId="{B5FD2568-2FD1-4FF0-88C4-51CEE1CF0315}">
      <dgm:prSet/>
      <dgm:spPr/>
      <dgm:t>
        <a:bodyPr/>
        <a:lstStyle/>
        <a:p>
          <a:endParaRPr lang="en-US"/>
        </a:p>
      </dgm:t>
    </dgm:pt>
    <dgm:pt modelId="{F71AB8A9-43D4-4981-8F42-C86CAAC4C3A4}">
      <dgm:prSet phldrT="[Text]"/>
      <dgm:spPr/>
      <dgm:t>
        <a:bodyPr/>
        <a:lstStyle/>
        <a:p>
          <a:r>
            <a:rPr lang="en-US" dirty="0"/>
            <a:t>ET 1.230.010</a:t>
          </a:r>
        </a:p>
      </dgm:t>
    </dgm:pt>
    <dgm:pt modelId="{17D85F60-4A55-446A-B024-D3246A40F914}" type="parTrans" cxnId="{7C069F49-0840-4175-B0DC-63C2D14BDC62}">
      <dgm:prSet/>
      <dgm:spPr/>
      <dgm:t>
        <a:bodyPr/>
        <a:lstStyle/>
        <a:p>
          <a:endParaRPr lang="en-US"/>
        </a:p>
      </dgm:t>
    </dgm:pt>
    <dgm:pt modelId="{0525B4AA-F973-4AF8-81D4-AEE8A79C78A5}" type="sibTrans" cxnId="{7C069F49-0840-4175-B0DC-63C2D14BDC62}">
      <dgm:prSet/>
      <dgm:spPr/>
      <dgm:t>
        <a:bodyPr/>
        <a:lstStyle/>
        <a:p>
          <a:endParaRPr lang="en-US"/>
        </a:p>
      </dgm:t>
    </dgm:pt>
    <dgm:pt modelId="{30826A05-49C1-4C73-A62A-B25DB08FE742}">
      <dgm:prSet phldrT="[Text]"/>
      <dgm:spPr/>
      <dgm:t>
        <a:bodyPr/>
        <a:lstStyle/>
        <a:p>
          <a:r>
            <a:rPr lang="en-US" dirty="0"/>
            <a:t>Effective 12/31/22</a:t>
          </a:r>
        </a:p>
      </dgm:t>
    </dgm:pt>
    <dgm:pt modelId="{AFF7D941-A725-4FD9-9BCA-7C5050E9BBDB}" type="parTrans" cxnId="{6C2AF7EC-8F74-49BE-B8D3-98005F748E49}">
      <dgm:prSet/>
      <dgm:spPr/>
      <dgm:t>
        <a:bodyPr/>
        <a:lstStyle/>
        <a:p>
          <a:endParaRPr lang="en-US"/>
        </a:p>
      </dgm:t>
    </dgm:pt>
    <dgm:pt modelId="{D5C3B2CE-D687-4B21-9F0A-5035AF50EEF6}" type="sibTrans" cxnId="{6C2AF7EC-8F74-49BE-B8D3-98005F748E49}">
      <dgm:prSet/>
      <dgm:spPr/>
      <dgm:t>
        <a:bodyPr/>
        <a:lstStyle/>
        <a:p>
          <a:endParaRPr lang="en-US"/>
        </a:p>
      </dgm:t>
    </dgm:pt>
    <dgm:pt modelId="{AF9981CB-E468-4ED1-9B45-294633466A8C}">
      <dgm:prSet/>
      <dgm:spPr/>
      <dgm:t>
        <a:bodyPr/>
        <a:lstStyle/>
        <a:p>
          <a:r>
            <a:rPr lang="en-US" dirty="0">
              <a:hlinkClick xmlns:r="http://schemas.openxmlformats.org/officeDocument/2006/relationships" r:id="rId4"/>
            </a:rPr>
            <a:t>Official release</a:t>
          </a:r>
          <a:endParaRPr lang="en-US" dirty="0"/>
        </a:p>
      </dgm:t>
    </dgm:pt>
    <dgm:pt modelId="{9F9348AE-F085-43E9-B0FC-01386C6891ED}" type="parTrans" cxnId="{D7AEA8AC-6EB4-4BE2-9A4B-AB9C6C6D9A08}">
      <dgm:prSet/>
      <dgm:spPr/>
      <dgm:t>
        <a:bodyPr/>
        <a:lstStyle/>
        <a:p>
          <a:endParaRPr lang="en-US"/>
        </a:p>
      </dgm:t>
    </dgm:pt>
    <dgm:pt modelId="{7E25A829-2855-4857-BB58-95F7B25D014A}" type="sibTrans" cxnId="{D7AEA8AC-6EB4-4BE2-9A4B-AB9C6C6D9A08}">
      <dgm:prSet/>
      <dgm:spPr/>
      <dgm:t>
        <a:bodyPr/>
        <a:lstStyle/>
        <a:p>
          <a:endParaRPr lang="en-US"/>
        </a:p>
      </dgm:t>
    </dgm:pt>
    <dgm:pt modelId="{F430C08E-A94A-4E78-9A02-F5D8CC804798}">
      <dgm:prSet/>
      <dgm:spPr/>
      <dgm:t>
        <a:bodyPr/>
        <a:lstStyle/>
        <a:p>
          <a:r>
            <a:rPr lang="en-US" dirty="0">
              <a:hlinkClick xmlns:r="http://schemas.openxmlformats.org/officeDocument/2006/relationships" r:id="rId2"/>
            </a:rPr>
            <a:t>JofA article</a:t>
          </a:r>
          <a:endParaRPr lang="en-US" dirty="0"/>
        </a:p>
      </dgm:t>
    </dgm:pt>
    <dgm:pt modelId="{246326B1-0407-42F1-9D3D-111C3D2FDF75}" type="parTrans" cxnId="{6935415C-1548-44A7-8F67-62DAE7596491}">
      <dgm:prSet/>
      <dgm:spPr/>
      <dgm:t>
        <a:bodyPr/>
        <a:lstStyle/>
        <a:p>
          <a:endParaRPr lang="en-US"/>
        </a:p>
      </dgm:t>
    </dgm:pt>
    <dgm:pt modelId="{0745556F-E475-4043-9131-62AAB3752AFE}" type="sibTrans" cxnId="{6935415C-1548-44A7-8F67-62DAE7596491}">
      <dgm:prSet/>
      <dgm:spPr/>
      <dgm:t>
        <a:bodyPr/>
        <a:lstStyle/>
        <a:p>
          <a:endParaRPr lang="en-US"/>
        </a:p>
      </dgm:t>
    </dgm:pt>
    <dgm:pt modelId="{16FC9E1B-6F6F-4B4B-B994-32CFB2D83036}">
      <dgm:prSet phldrT="[Text]"/>
      <dgm:spPr/>
      <dgm:t>
        <a:bodyPr/>
        <a:lstStyle/>
        <a:p>
          <a:r>
            <a:rPr lang="en-US" dirty="0"/>
            <a:t>ET 0.400.06, 1.210.010, 1.224.010, 1.260.010, 1260.020, 1.270.010</a:t>
          </a:r>
        </a:p>
      </dgm:t>
    </dgm:pt>
    <dgm:pt modelId="{62211C9E-1103-4D8F-9371-06D84C99A0B8}" type="parTrans" cxnId="{18B75AD2-36A8-445E-B499-977DD22C0C2E}">
      <dgm:prSet/>
      <dgm:spPr/>
      <dgm:t>
        <a:bodyPr/>
        <a:lstStyle/>
        <a:p>
          <a:endParaRPr lang="en-US"/>
        </a:p>
      </dgm:t>
    </dgm:pt>
    <dgm:pt modelId="{3031F883-CA1E-4CA8-BC49-6041BB9DA3A7}" type="sibTrans" cxnId="{18B75AD2-36A8-445E-B499-977DD22C0C2E}">
      <dgm:prSet/>
      <dgm:spPr/>
      <dgm:t>
        <a:bodyPr/>
        <a:lstStyle/>
        <a:p>
          <a:endParaRPr lang="en-US"/>
        </a:p>
      </dgm:t>
    </dgm:pt>
    <dgm:pt modelId="{61AF4C54-0573-46E7-8104-3003693128BC}" type="pres">
      <dgm:prSet presAssocID="{AAAB47D6-B81C-4F9E-9133-A154F6D030DD}" presName="Name0" presStyleCnt="0">
        <dgm:presLayoutVars>
          <dgm:dir/>
          <dgm:animLvl val="lvl"/>
          <dgm:resizeHandles val="exact"/>
        </dgm:presLayoutVars>
      </dgm:prSet>
      <dgm:spPr/>
    </dgm:pt>
    <dgm:pt modelId="{E15DC01C-6F4F-4EA8-B77E-4DA8D13185F5}" type="pres">
      <dgm:prSet presAssocID="{02AF920E-22D5-428F-A21B-1B4AF044A0AE}" presName="composite" presStyleCnt="0"/>
      <dgm:spPr/>
    </dgm:pt>
    <dgm:pt modelId="{38028995-CB82-4A18-A430-FA38B193551C}" type="pres">
      <dgm:prSet presAssocID="{02AF920E-22D5-428F-A21B-1B4AF044A0AE}" presName="parTx" presStyleLbl="alignNode1" presStyleIdx="0" presStyleCnt="3">
        <dgm:presLayoutVars>
          <dgm:chMax val="0"/>
          <dgm:chPref val="0"/>
          <dgm:bulletEnabled val="1"/>
        </dgm:presLayoutVars>
      </dgm:prSet>
      <dgm:spPr/>
    </dgm:pt>
    <dgm:pt modelId="{31A9B01D-3F94-41ED-8700-918BD6F87FDC}" type="pres">
      <dgm:prSet presAssocID="{02AF920E-22D5-428F-A21B-1B4AF044A0AE}" presName="desTx" presStyleLbl="alignAccFollowNode1" presStyleIdx="0" presStyleCnt="3">
        <dgm:presLayoutVars>
          <dgm:bulletEnabled val="1"/>
        </dgm:presLayoutVars>
      </dgm:prSet>
      <dgm:spPr/>
    </dgm:pt>
    <dgm:pt modelId="{94392F7F-7637-4270-A160-4C21F6F945E1}" type="pres">
      <dgm:prSet presAssocID="{0F025E9C-DA52-4600-928A-E29B907CA168}" presName="space" presStyleCnt="0"/>
      <dgm:spPr/>
    </dgm:pt>
    <dgm:pt modelId="{442B6666-A1DC-487F-AA95-9734C2A08F0E}" type="pres">
      <dgm:prSet presAssocID="{28EB340B-F698-44A4-AFCE-D7C82EF5A262}" presName="composite" presStyleCnt="0"/>
      <dgm:spPr/>
    </dgm:pt>
    <dgm:pt modelId="{0FF87609-6D5E-4798-A5F4-08D1C8FBEC9F}" type="pres">
      <dgm:prSet presAssocID="{28EB340B-F698-44A4-AFCE-D7C82EF5A262}" presName="parTx" presStyleLbl="alignNode1" presStyleIdx="1" presStyleCnt="3">
        <dgm:presLayoutVars>
          <dgm:chMax val="0"/>
          <dgm:chPref val="0"/>
          <dgm:bulletEnabled val="1"/>
        </dgm:presLayoutVars>
      </dgm:prSet>
      <dgm:spPr/>
    </dgm:pt>
    <dgm:pt modelId="{F9BFB20E-3FDC-4653-9AF7-33D40B1F4A02}" type="pres">
      <dgm:prSet presAssocID="{28EB340B-F698-44A4-AFCE-D7C82EF5A262}" presName="desTx" presStyleLbl="alignAccFollowNode1" presStyleIdx="1" presStyleCnt="3">
        <dgm:presLayoutVars>
          <dgm:bulletEnabled val="1"/>
        </dgm:presLayoutVars>
      </dgm:prSet>
      <dgm:spPr/>
    </dgm:pt>
    <dgm:pt modelId="{4109F058-778E-4C1A-A3FA-A7ECFB5EFF71}" type="pres">
      <dgm:prSet presAssocID="{29D7F939-9B80-449C-9CB9-3F4AED256A4A}" presName="space" presStyleCnt="0"/>
      <dgm:spPr/>
    </dgm:pt>
    <dgm:pt modelId="{0C140667-EB2D-404B-982C-CEF6CE1062D3}" type="pres">
      <dgm:prSet presAssocID="{BCEF9E4A-5AF9-4C52-B30D-5C13621EC77E}" presName="composite" presStyleCnt="0"/>
      <dgm:spPr/>
    </dgm:pt>
    <dgm:pt modelId="{3BA68B4E-7417-4B7D-8EDC-CBE95A77C76F}" type="pres">
      <dgm:prSet presAssocID="{BCEF9E4A-5AF9-4C52-B30D-5C13621EC77E}" presName="parTx" presStyleLbl="alignNode1" presStyleIdx="2" presStyleCnt="3">
        <dgm:presLayoutVars>
          <dgm:chMax val="0"/>
          <dgm:chPref val="0"/>
          <dgm:bulletEnabled val="1"/>
        </dgm:presLayoutVars>
      </dgm:prSet>
      <dgm:spPr/>
    </dgm:pt>
    <dgm:pt modelId="{CBC37DC4-3578-4E38-B861-A13C84F16DCC}" type="pres">
      <dgm:prSet presAssocID="{BCEF9E4A-5AF9-4C52-B30D-5C13621EC77E}" presName="desTx" presStyleLbl="alignAccFollowNode1" presStyleIdx="2" presStyleCnt="3">
        <dgm:presLayoutVars>
          <dgm:bulletEnabled val="1"/>
        </dgm:presLayoutVars>
      </dgm:prSet>
      <dgm:spPr/>
    </dgm:pt>
  </dgm:ptLst>
  <dgm:cxnLst>
    <dgm:cxn modelId="{98D8B50E-BB2D-4F3A-98CB-5D4C704A6F54}" type="presOf" srcId="{AB47775B-DEDE-409A-BF7D-47FFB7025193}" destId="{F9BFB20E-3FDC-4653-9AF7-33D40B1F4A02}" srcOrd="0" destOrd="3" presId="urn:microsoft.com/office/officeart/2005/8/layout/hList1"/>
    <dgm:cxn modelId="{DC43F70F-350D-43FB-B6B6-05C77BA25B82}" type="presOf" srcId="{F430C08E-A94A-4E78-9A02-F5D8CC804798}" destId="{31A9B01D-3F94-41ED-8700-918BD6F87FDC}" srcOrd="0" destOrd="3" presId="urn:microsoft.com/office/officeart/2005/8/layout/hList1"/>
    <dgm:cxn modelId="{64F3F812-5314-48D2-866A-C0E34D7C428B}" srcId="{BCEF9E4A-5AF9-4C52-B30D-5C13621EC77E}" destId="{5B1B00D7-C716-4CB4-85EB-078D8607AC9D}" srcOrd="1" destOrd="0" parTransId="{FE569A4E-8866-4FC7-B065-45469A195FE8}" sibTransId="{549452A5-1FB5-4ABE-84AE-315A3B96E13A}"/>
    <dgm:cxn modelId="{3CA0E121-E7B4-408E-BA87-DDAEE3208CF5}" type="presOf" srcId="{5DC77CB8-8B13-4003-BF06-81160A1B526F}" destId="{F9BFB20E-3FDC-4653-9AF7-33D40B1F4A02}" srcOrd="0" destOrd="0" presId="urn:microsoft.com/office/officeart/2005/8/layout/hList1"/>
    <dgm:cxn modelId="{4E9E4124-6C04-4B7D-86FB-2C12FA04161F}" srcId="{BCEF9E4A-5AF9-4C52-B30D-5C13621EC77E}" destId="{6AF6B6B8-2523-4D64-B75A-57F19E120FE6}" srcOrd="2" destOrd="0" parTransId="{95D43BD8-6847-4CC2-976F-BB391EC2915F}" sibTransId="{21ACE9C7-D315-4CB9-A141-4AF5D83E159C}"/>
    <dgm:cxn modelId="{01076428-CEAC-436D-BEA6-B5333B19D48F}" type="presOf" srcId="{2A31EC96-6723-472C-899A-F2AAB70E732F}" destId="{F9BFB20E-3FDC-4653-9AF7-33D40B1F4A02}" srcOrd="0" destOrd="2" presId="urn:microsoft.com/office/officeart/2005/8/layout/hList1"/>
    <dgm:cxn modelId="{CC1B092E-95E9-4981-A337-0F6FB741C818}" type="presOf" srcId="{AF9981CB-E468-4ED1-9B45-294633466A8C}" destId="{31A9B01D-3F94-41ED-8700-918BD6F87FDC}" srcOrd="0" destOrd="2" presId="urn:microsoft.com/office/officeart/2005/8/layout/hList1"/>
    <dgm:cxn modelId="{A52BAD3A-F143-462E-9FC4-981D1877EA45}" type="presOf" srcId="{BCEF9E4A-5AF9-4C52-B30D-5C13621EC77E}" destId="{3BA68B4E-7417-4B7D-8EDC-CBE95A77C76F}" srcOrd="0" destOrd="0" presId="urn:microsoft.com/office/officeart/2005/8/layout/hList1"/>
    <dgm:cxn modelId="{1582E23D-A2B9-40EE-9216-8B25A9D84ECB}" type="presOf" srcId="{5B1B00D7-C716-4CB4-85EB-078D8607AC9D}" destId="{CBC37DC4-3578-4E38-B861-A13C84F16DCC}" srcOrd="0" destOrd="1" presId="urn:microsoft.com/office/officeart/2005/8/layout/hList1"/>
    <dgm:cxn modelId="{9E809C44-655C-49E6-8B2D-09CB946A03D8}" srcId="{28EB340B-F698-44A4-AFCE-D7C82EF5A262}" destId="{2A31EC96-6723-472C-899A-F2AAB70E732F}" srcOrd="2" destOrd="0" parTransId="{483E51A0-3A1C-4AAB-B851-AADB73B02FE4}" sibTransId="{0DFB7EFC-DD53-45FC-9BC7-C329CBE8013B}"/>
    <dgm:cxn modelId="{109E5C46-B87B-44E5-9F28-6DCAFE58EE83}" srcId="{AAAB47D6-B81C-4F9E-9133-A154F6D030DD}" destId="{BCEF9E4A-5AF9-4C52-B30D-5C13621EC77E}" srcOrd="2" destOrd="0" parTransId="{C161774D-D094-44A4-B2AC-FF792679049A}" sibTransId="{AE93B331-77C3-4F36-95DD-3FA1E7333BCD}"/>
    <dgm:cxn modelId="{7C069F49-0840-4175-B0DC-63C2D14BDC62}" srcId="{BCEF9E4A-5AF9-4C52-B30D-5C13621EC77E}" destId="{F71AB8A9-43D4-4981-8F42-C86CAAC4C3A4}" srcOrd="0" destOrd="0" parTransId="{17D85F60-4A55-446A-B024-D3246A40F914}" sibTransId="{0525B4AA-F973-4AF8-81D4-AEE8A79C78A5}"/>
    <dgm:cxn modelId="{3FBD9A56-40F3-4D06-B7EA-196248BDA586}" type="presOf" srcId="{6AF6B6B8-2523-4D64-B75A-57F19E120FE6}" destId="{CBC37DC4-3578-4E38-B861-A13C84F16DCC}" srcOrd="0" destOrd="2" presId="urn:microsoft.com/office/officeart/2005/8/layout/hList1"/>
    <dgm:cxn modelId="{6935415C-1548-44A7-8F67-62DAE7596491}" srcId="{02AF920E-22D5-428F-A21B-1B4AF044A0AE}" destId="{F430C08E-A94A-4E78-9A02-F5D8CC804798}" srcOrd="3" destOrd="0" parTransId="{246326B1-0407-42F1-9D3D-111C3D2FDF75}" sibTransId="{0745556F-E475-4043-9131-62AAB3752AFE}"/>
    <dgm:cxn modelId="{3D79A263-EED8-4C66-97F1-F742F8824D88}" type="presOf" srcId="{5742F3CC-33EF-4EED-BE64-1814429F6B70}" destId="{CBC37DC4-3578-4E38-B861-A13C84F16DCC}" srcOrd="0" destOrd="3" presId="urn:microsoft.com/office/officeart/2005/8/layout/hList1"/>
    <dgm:cxn modelId="{B5FD2568-2FD1-4FF0-88C4-51CEE1CF0315}" srcId="{BCEF9E4A-5AF9-4C52-B30D-5C13621EC77E}" destId="{5742F3CC-33EF-4EED-BE64-1814429F6B70}" srcOrd="3" destOrd="0" parTransId="{5CF45515-B243-40D1-9166-8D8B511917BB}" sibTransId="{3D13C460-ABCF-468E-9658-57778626C4BA}"/>
    <dgm:cxn modelId="{53656875-FAC9-4A80-9FAC-1A9DD8DAB9DA}" type="presOf" srcId="{2BA4775E-83DE-4DA2-988A-604B2F81D7B2}" destId="{F9BFB20E-3FDC-4653-9AF7-33D40B1F4A02}" srcOrd="0" destOrd="1" presId="urn:microsoft.com/office/officeart/2005/8/layout/hList1"/>
    <dgm:cxn modelId="{09CE7879-EAA8-4888-8089-65C7A67E88FB}" type="presOf" srcId="{28EB340B-F698-44A4-AFCE-D7C82EF5A262}" destId="{0FF87609-6D5E-4798-A5F4-08D1C8FBEC9F}" srcOrd="0" destOrd="0" presId="urn:microsoft.com/office/officeart/2005/8/layout/hList1"/>
    <dgm:cxn modelId="{9BFF847D-B0A5-4165-9A83-49798A5EB931}" type="presOf" srcId="{16FC9E1B-6F6F-4B4B-B994-32CFB2D83036}" destId="{31A9B01D-3F94-41ED-8700-918BD6F87FDC}" srcOrd="0" destOrd="0" presId="urn:microsoft.com/office/officeart/2005/8/layout/hList1"/>
    <dgm:cxn modelId="{AF50248B-FBA0-42A3-B4BC-7912CC48D8FF}" srcId="{28EB340B-F698-44A4-AFCE-D7C82EF5A262}" destId="{AB47775B-DEDE-409A-BF7D-47FFB7025193}" srcOrd="3" destOrd="0" parTransId="{92AB0C35-7386-42EA-B6E1-E5CF8FC97F31}" sibTransId="{EE0350A5-0E0B-46B2-A59C-6589F728E93D}"/>
    <dgm:cxn modelId="{0C56E68C-8690-4829-8F63-C0B52CD336A1}" srcId="{AAAB47D6-B81C-4F9E-9133-A154F6D030DD}" destId="{02AF920E-22D5-428F-A21B-1B4AF044A0AE}" srcOrd="0" destOrd="0" parTransId="{D6927A9A-1DF4-4EDF-954A-3DE1F26E4645}" sibTransId="{0F025E9C-DA52-4600-928A-E29B907CA168}"/>
    <dgm:cxn modelId="{D4FB36A4-45D1-467B-9686-5D0AA3868A9D}" type="presOf" srcId="{F71AB8A9-43D4-4981-8F42-C86CAAC4C3A4}" destId="{CBC37DC4-3578-4E38-B861-A13C84F16DCC}" srcOrd="0" destOrd="0" presId="urn:microsoft.com/office/officeart/2005/8/layout/hList1"/>
    <dgm:cxn modelId="{C5438FAB-8888-47F7-9ABD-DBAC7A76CD30}" type="presOf" srcId="{02AF920E-22D5-428F-A21B-1B4AF044A0AE}" destId="{38028995-CB82-4A18-A430-FA38B193551C}" srcOrd="0" destOrd="0" presId="urn:microsoft.com/office/officeart/2005/8/layout/hList1"/>
    <dgm:cxn modelId="{E18D67AC-9644-4C1C-B03B-025ECCB0D190}" srcId="{28EB340B-F698-44A4-AFCE-D7C82EF5A262}" destId="{5DC77CB8-8B13-4003-BF06-81160A1B526F}" srcOrd="0" destOrd="0" parTransId="{EEEA7ADB-7A49-4DA5-AF5B-A0E1D8692F5E}" sibTransId="{573119C6-3E6B-4AED-9F1D-67ADF7518038}"/>
    <dgm:cxn modelId="{D7AEA8AC-6EB4-4BE2-9A4B-AB9C6C6D9A08}" srcId="{02AF920E-22D5-428F-A21B-1B4AF044A0AE}" destId="{AF9981CB-E468-4ED1-9B45-294633466A8C}" srcOrd="2" destOrd="0" parTransId="{9F9348AE-F085-43E9-B0FC-01386C6891ED}" sibTransId="{7E25A829-2855-4857-BB58-95F7B25D014A}"/>
    <dgm:cxn modelId="{18B75AD2-36A8-445E-B499-977DD22C0C2E}" srcId="{02AF920E-22D5-428F-A21B-1B4AF044A0AE}" destId="{16FC9E1B-6F6F-4B4B-B994-32CFB2D83036}" srcOrd="0" destOrd="0" parTransId="{62211C9E-1103-4D8F-9371-06D84C99A0B8}" sibTransId="{3031F883-CA1E-4CA8-BC49-6041BB9DA3A7}"/>
    <dgm:cxn modelId="{624095D4-7E05-4107-AE92-74DE30468900}" type="presOf" srcId="{30826A05-49C1-4C73-A62A-B25DB08FE742}" destId="{31A9B01D-3F94-41ED-8700-918BD6F87FDC}" srcOrd="0" destOrd="1" presId="urn:microsoft.com/office/officeart/2005/8/layout/hList1"/>
    <dgm:cxn modelId="{8EB91FE2-DE43-4E0E-B4C2-4A0CB08AD85E}" type="presOf" srcId="{AAAB47D6-B81C-4F9E-9133-A154F6D030DD}" destId="{61AF4C54-0573-46E7-8104-3003693128BC}" srcOrd="0" destOrd="0" presId="urn:microsoft.com/office/officeart/2005/8/layout/hList1"/>
    <dgm:cxn modelId="{6C2AF7EC-8F74-49BE-B8D3-98005F748E49}" srcId="{02AF920E-22D5-428F-A21B-1B4AF044A0AE}" destId="{30826A05-49C1-4C73-A62A-B25DB08FE742}" srcOrd="1" destOrd="0" parTransId="{AFF7D941-A725-4FD9-9BCA-7C5050E9BBDB}" sibTransId="{D5C3B2CE-D687-4B21-9F0A-5035AF50EEF6}"/>
    <dgm:cxn modelId="{ACF2BCF2-D271-40B8-B386-BCD5F900081D}" srcId="{AAAB47D6-B81C-4F9E-9133-A154F6D030DD}" destId="{28EB340B-F698-44A4-AFCE-D7C82EF5A262}" srcOrd="1" destOrd="0" parTransId="{97839253-3BEA-4D37-A17A-6FF42BE9E6FC}" sibTransId="{29D7F939-9B80-449C-9CB9-3F4AED256A4A}"/>
    <dgm:cxn modelId="{F61AA4F9-31E4-495F-BD8F-F545F2748449}" srcId="{28EB340B-F698-44A4-AFCE-D7C82EF5A262}" destId="{2BA4775E-83DE-4DA2-988A-604B2F81D7B2}" srcOrd="1" destOrd="0" parTransId="{F6B7EA85-98E4-4444-BB23-329580DA6463}" sibTransId="{34D1242E-E774-4530-ACAD-01E962B9C155}"/>
    <dgm:cxn modelId="{E19513C2-70A0-4FD4-9D09-6EF41DB66E00}" type="presParOf" srcId="{61AF4C54-0573-46E7-8104-3003693128BC}" destId="{E15DC01C-6F4F-4EA8-B77E-4DA8D13185F5}" srcOrd="0" destOrd="0" presId="urn:microsoft.com/office/officeart/2005/8/layout/hList1"/>
    <dgm:cxn modelId="{40785B2D-EFBF-4DC6-B3A1-E7412CF2F16A}" type="presParOf" srcId="{E15DC01C-6F4F-4EA8-B77E-4DA8D13185F5}" destId="{38028995-CB82-4A18-A430-FA38B193551C}" srcOrd="0" destOrd="0" presId="urn:microsoft.com/office/officeart/2005/8/layout/hList1"/>
    <dgm:cxn modelId="{B1B0B844-9062-4DE9-A368-2C73E1F8AE8C}" type="presParOf" srcId="{E15DC01C-6F4F-4EA8-B77E-4DA8D13185F5}" destId="{31A9B01D-3F94-41ED-8700-918BD6F87FDC}" srcOrd="1" destOrd="0" presId="urn:microsoft.com/office/officeart/2005/8/layout/hList1"/>
    <dgm:cxn modelId="{F9B5B443-9E5F-46F2-8F90-5F3AF48EB384}" type="presParOf" srcId="{61AF4C54-0573-46E7-8104-3003693128BC}" destId="{94392F7F-7637-4270-A160-4C21F6F945E1}" srcOrd="1" destOrd="0" presId="urn:microsoft.com/office/officeart/2005/8/layout/hList1"/>
    <dgm:cxn modelId="{6304FB69-2A87-49D7-9384-AB8067AF5E3A}" type="presParOf" srcId="{61AF4C54-0573-46E7-8104-3003693128BC}" destId="{442B6666-A1DC-487F-AA95-9734C2A08F0E}" srcOrd="2" destOrd="0" presId="urn:microsoft.com/office/officeart/2005/8/layout/hList1"/>
    <dgm:cxn modelId="{4329A91E-FD69-47CF-8417-1C85C68AE3F5}" type="presParOf" srcId="{442B6666-A1DC-487F-AA95-9734C2A08F0E}" destId="{0FF87609-6D5E-4798-A5F4-08D1C8FBEC9F}" srcOrd="0" destOrd="0" presId="urn:microsoft.com/office/officeart/2005/8/layout/hList1"/>
    <dgm:cxn modelId="{45C9C3CB-1047-4BED-A607-AF575BB8E7A9}" type="presParOf" srcId="{442B6666-A1DC-487F-AA95-9734C2A08F0E}" destId="{F9BFB20E-3FDC-4653-9AF7-33D40B1F4A02}" srcOrd="1" destOrd="0" presId="urn:microsoft.com/office/officeart/2005/8/layout/hList1"/>
    <dgm:cxn modelId="{E6A40361-A7D2-4415-A0E2-F2D6B9A611E1}" type="presParOf" srcId="{61AF4C54-0573-46E7-8104-3003693128BC}" destId="{4109F058-778E-4C1A-A3FA-A7ECFB5EFF71}" srcOrd="3" destOrd="0" presId="urn:microsoft.com/office/officeart/2005/8/layout/hList1"/>
    <dgm:cxn modelId="{DE5C02AC-BD6A-4DB4-BB67-F984495D879C}" type="presParOf" srcId="{61AF4C54-0573-46E7-8104-3003693128BC}" destId="{0C140667-EB2D-404B-982C-CEF6CE1062D3}" srcOrd="4" destOrd="0" presId="urn:microsoft.com/office/officeart/2005/8/layout/hList1"/>
    <dgm:cxn modelId="{664F7F53-01E3-4771-AD90-454F25473F2D}" type="presParOf" srcId="{0C140667-EB2D-404B-982C-CEF6CE1062D3}" destId="{3BA68B4E-7417-4B7D-8EDC-CBE95A77C76F}" srcOrd="0" destOrd="0" presId="urn:microsoft.com/office/officeart/2005/8/layout/hList1"/>
    <dgm:cxn modelId="{07DDEB18-35FD-4160-A7FE-66642D93E451}" type="presParOf" srcId="{0C140667-EB2D-404B-982C-CEF6CE1062D3}" destId="{CBC37DC4-3578-4E38-B861-A13C84F16DC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403696-27AC-4739-AD0D-C18A86558FD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ED07593-E371-432A-B62A-B8836470731E}">
      <dgm:prSet custT="1"/>
      <dgm:spPr/>
      <dgm:t>
        <a:bodyPr/>
        <a:lstStyle/>
        <a:p>
          <a:r>
            <a:rPr lang="en-US" sz="1200" b="1" dirty="0"/>
            <a:t>Responding to Noncompliance with Laws and Regulations (NOCLAR)</a:t>
          </a:r>
        </a:p>
      </dgm:t>
    </dgm:pt>
    <dgm:pt modelId="{5B1087CA-7645-4662-A87D-217715A07A41}" type="parTrans" cxnId="{7982405D-B077-4325-9EC8-690AD01091BA}">
      <dgm:prSet/>
      <dgm:spPr/>
      <dgm:t>
        <a:bodyPr/>
        <a:lstStyle/>
        <a:p>
          <a:endParaRPr lang="en-US"/>
        </a:p>
      </dgm:t>
    </dgm:pt>
    <dgm:pt modelId="{C2E37242-33FA-4325-8439-96099C43FA8F}" type="sibTrans" cxnId="{7982405D-B077-4325-9EC8-690AD01091BA}">
      <dgm:prSet/>
      <dgm:spPr/>
      <dgm:t>
        <a:bodyPr/>
        <a:lstStyle/>
        <a:p>
          <a:endParaRPr lang="en-US"/>
        </a:p>
      </dgm:t>
    </dgm:pt>
    <dgm:pt modelId="{1DBBD861-2963-41BE-8714-1536C9D01DA4}">
      <dgm:prSet phldrT="[Text]" custT="1"/>
      <dgm:spPr/>
      <dgm:t>
        <a:bodyPr/>
        <a:lstStyle/>
        <a:p>
          <a:r>
            <a:rPr lang="en-US" sz="1100" dirty="0"/>
            <a:t>ET 1.295.145</a:t>
          </a:r>
        </a:p>
      </dgm:t>
    </dgm:pt>
    <dgm:pt modelId="{F2ABF912-3213-4ACF-863D-880A3337D35B}" type="parTrans" cxnId="{5D7B2378-8CEC-4C8D-9396-0E421EF77A8E}">
      <dgm:prSet/>
      <dgm:spPr/>
      <dgm:t>
        <a:bodyPr/>
        <a:lstStyle/>
        <a:p>
          <a:endParaRPr lang="en-US"/>
        </a:p>
      </dgm:t>
    </dgm:pt>
    <dgm:pt modelId="{15FC2DF4-725B-41E5-B66D-552A673F52BA}" type="sibTrans" cxnId="{5D7B2378-8CEC-4C8D-9396-0E421EF77A8E}">
      <dgm:prSet/>
      <dgm:spPr/>
      <dgm:t>
        <a:bodyPr/>
        <a:lstStyle/>
        <a:p>
          <a:endParaRPr lang="en-US"/>
        </a:p>
      </dgm:t>
    </dgm:pt>
    <dgm:pt modelId="{BBDC64CE-7B55-4645-87ED-0133F2F7F6A0}">
      <dgm:prSet phldrT="[Text]" custT="1"/>
      <dgm:spPr/>
      <dgm:t>
        <a:bodyPr/>
        <a:lstStyle/>
        <a:p>
          <a:r>
            <a:rPr lang="en-US" sz="1100" dirty="0">
              <a:hlinkClick xmlns:r="http://schemas.openxmlformats.org/officeDocument/2006/relationships" r:id="rId1"/>
            </a:rPr>
            <a:t>Official release</a:t>
          </a:r>
          <a:endParaRPr lang="en-US" sz="1100" dirty="0"/>
        </a:p>
      </dgm:t>
    </dgm:pt>
    <dgm:pt modelId="{482C0867-FA59-46AB-8B57-4170FDE6F305}" type="parTrans" cxnId="{A250CFA4-50C6-4E96-9928-DBEDE8E61D2F}">
      <dgm:prSet/>
      <dgm:spPr/>
      <dgm:t>
        <a:bodyPr/>
        <a:lstStyle/>
        <a:p>
          <a:endParaRPr lang="en-US"/>
        </a:p>
      </dgm:t>
    </dgm:pt>
    <dgm:pt modelId="{9A219187-0E5C-4AC5-B272-78025994FD0B}" type="sibTrans" cxnId="{A250CFA4-50C6-4E96-9928-DBEDE8E61D2F}">
      <dgm:prSet/>
      <dgm:spPr/>
      <dgm:t>
        <a:bodyPr/>
        <a:lstStyle/>
        <a:p>
          <a:endParaRPr lang="en-US"/>
        </a:p>
      </dgm:t>
    </dgm:pt>
    <dgm:pt modelId="{7AF49613-D57D-4B1E-9817-151382AF3A18}">
      <dgm:prSet custT="1"/>
      <dgm:spPr/>
      <dgm:t>
        <a:bodyPr/>
        <a:lstStyle/>
        <a:p>
          <a:r>
            <a:rPr lang="en-US" sz="1100" dirty="0"/>
            <a:t>Effective June 30, 2023</a:t>
          </a:r>
        </a:p>
      </dgm:t>
    </dgm:pt>
    <dgm:pt modelId="{2D599857-6D8F-411D-B619-775D790406D0}" type="parTrans" cxnId="{809FAD6B-30B6-4263-8A5B-17C6C027BC65}">
      <dgm:prSet/>
      <dgm:spPr/>
      <dgm:t>
        <a:bodyPr/>
        <a:lstStyle/>
        <a:p>
          <a:endParaRPr lang="en-US"/>
        </a:p>
      </dgm:t>
    </dgm:pt>
    <dgm:pt modelId="{6820622F-9D4D-43A2-8316-096D214BA541}" type="sibTrans" cxnId="{809FAD6B-30B6-4263-8A5B-17C6C027BC65}">
      <dgm:prSet/>
      <dgm:spPr/>
      <dgm:t>
        <a:bodyPr/>
        <a:lstStyle/>
        <a:p>
          <a:endParaRPr lang="en-US"/>
        </a:p>
      </dgm:t>
    </dgm:pt>
    <dgm:pt modelId="{3EB111B6-F0FD-4333-A24F-4C9343B7ECF6}">
      <dgm:prSet custT="1"/>
      <dgm:spPr/>
      <dgm:t>
        <a:bodyPr/>
        <a:lstStyle/>
        <a:p>
          <a:r>
            <a:rPr lang="en-US" sz="1100" dirty="0">
              <a:hlinkClick xmlns:r="http://schemas.openxmlformats.org/officeDocument/2006/relationships" r:id="rId2"/>
            </a:rPr>
            <a:t>Official release</a:t>
          </a:r>
          <a:endParaRPr lang="en-US" sz="1100" dirty="0"/>
        </a:p>
      </dgm:t>
    </dgm:pt>
    <dgm:pt modelId="{E9852B25-596D-4A0E-BC2A-39EFFE546301}" type="parTrans" cxnId="{FB81EF23-453C-4798-A5D5-35072025C633}">
      <dgm:prSet/>
      <dgm:spPr/>
      <dgm:t>
        <a:bodyPr/>
        <a:lstStyle/>
        <a:p>
          <a:endParaRPr lang="en-US"/>
        </a:p>
      </dgm:t>
    </dgm:pt>
    <dgm:pt modelId="{B51616E2-6BCC-4259-A809-2DC8507EBDB1}" type="sibTrans" cxnId="{FB81EF23-453C-4798-A5D5-35072025C633}">
      <dgm:prSet/>
      <dgm:spPr/>
      <dgm:t>
        <a:bodyPr/>
        <a:lstStyle/>
        <a:p>
          <a:endParaRPr lang="en-US"/>
        </a:p>
      </dgm:t>
    </dgm:pt>
    <dgm:pt modelId="{370CA2E5-2AC7-4280-9F6D-5B22447CE39A}">
      <dgm:prSet custT="1"/>
      <dgm:spPr/>
      <dgm:t>
        <a:bodyPr/>
        <a:lstStyle/>
        <a:p>
          <a:r>
            <a:rPr lang="en-US" sz="1100" dirty="0">
              <a:hlinkClick xmlns:r="http://schemas.openxmlformats.org/officeDocument/2006/relationships" r:id="rId3"/>
            </a:rPr>
            <a:t>JofA article</a:t>
          </a:r>
          <a:endParaRPr lang="en-US" sz="1100" dirty="0"/>
        </a:p>
      </dgm:t>
    </dgm:pt>
    <dgm:pt modelId="{C8C9C965-F056-4A97-846A-0B098374C4A7}" type="parTrans" cxnId="{FFDB22D3-B02F-4DB5-AF05-BE9A27E8ABBD}">
      <dgm:prSet/>
      <dgm:spPr/>
      <dgm:t>
        <a:bodyPr/>
        <a:lstStyle/>
        <a:p>
          <a:endParaRPr lang="en-US"/>
        </a:p>
      </dgm:t>
    </dgm:pt>
    <dgm:pt modelId="{0D3F9F64-F7D2-4289-9F11-90E8DDEC6D6A}" type="sibTrans" cxnId="{FFDB22D3-B02F-4DB5-AF05-BE9A27E8ABBD}">
      <dgm:prSet/>
      <dgm:spPr/>
      <dgm:t>
        <a:bodyPr/>
        <a:lstStyle/>
        <a:p>
          <a:endParaRPr lang="en-US"/>
        </a:p>
      </dgm:t>
    </dgm:pt>
    <dgm:pt modelId="{65A55C94-072C-43D3-BEFD-BF9DAFF8D797}">
      <dgm:prSet custT="1"/>
      <dgm:spPr/>
      <dgm:t>
        <a:bodyPr/>
        <a:lstStyle/>
        <a:p>
          <a:r>
            <a:rPr lang="en-US" sz="1200" b="1" dirty="0"/>
            <a:t>Information System Services</a:t>
          </a:r>
        </a:p>
      </dgm:t>
    </dgm:pt>
    <dgm:pt modelId="{CC1AB4F4-D5CD-4E78-8BC5-473DD9642F25}" type="parTrans" cxnId="{07DCA0F5-2541-4E06-ADC5-5F8C7743DCD3}">
      <dgm:prSet/>
      <dgm:spPr/>
      <dgm:t>
        <a:bodyPr/>
        <a:lstStyle/>
        <a:p>
          <a:endParaRPr lang="en-US"/>
        </a:p>
      </dgm:t>
    </dgm:pt>
    <dgm:pt modelId="{09CE8A29-B162-4B18-8D66-6B50C2D15F15}" type="sibTrans" cxnId="{07DCA0F5-2541-4E06-ADC5-5F8C7743DCD3}">
      <dgm:prSet/>
      <dgm:spPr/>
      <dgm:t>
        <a:bodyPr/>
        <a:lstStyle/>
        <a:p>
          <a:endParaRPr lang="en-US"/>
        </a:p>
      </dgm:t>
    </dgm:pt>
    <dgm:pt modelId="{ABE3B758-D739-404D-8FB4-CBEE8A9BAD1A}">
      <dgm:prSet custT="1"/>
      <dgm:spPr/>
      <dgm:t>
        <a:bodyPr/>
        <a:lstStyle/>
        <a:p>
          <a:r>
            <a:rPr lang="en-US" sz="1100" dirty="0"/>
            <a:t>ET 1.180.010, 2.180.010, 1.000.020, 2.000.020</a:t>
          </a:r>
        </a:p>
      </dgm:t>
    </dgm:pt>
    <dgm:pt modelId="{1C9921FC-D7E3-4C92-B02C-CB6218EF47B6}" type="parTrans" cxnId="{0F7812AB-58F0-45AC-B6D5-CB6131974877}">
      <dgm:prSet/>
      <dgm:spPr/>
      <dgm:t>
        <a:bodyPr/>
        <a:lstStyle/>
        <a:p>
          <a:endParaRPr lang="en-US"/>
        </a:p>
      </dgm:t>
    </dgm:pt>
    <dgm:pt modelId="{A9980D6F-C170-4E7C-8112-CB90EF4ACECA}" type="sibTrans" cxnId="{0F7812AB-58F0-45AC-B6D5-CB6131974877}">
      <dgm:prSet/>
      <dgm:spPr/>
      <dgm:t>
        <a:bodyPr/>
        <a:lstStyle/>
        <a:p>
          <a:endParaRPr lang="en-US"/>
        </a:p>
      </dgm:t>
    </dgm:pt>
    <dgm:pt modelId="{19AC37C2-7D1B-452C-81FE-823E7C29C7F3}">
      <dgm:prSet phldrT="[Text]" custT="1"/>
      <dgm:spPr/>
      <dgm:t>
        <a:bodyPr/>
        <a:lstStyle/>
        <a:p>
          <a:r>
            <a:rPr lang="en-US" sz="1100" dirty="0"/>
            <a:t>Effective January 1, 2023</a:t>
          </a:r>
        </a:p>
      </dgm:t>
    </dgm:pt>
    <dgm:pt modelId="{F65154D1-0EE5-4FB1-BBA9-D8102D5C1C5F}" type="parTrans" cxnId="{0B70F8AB-612C-4EDF-8FB3-9D0EE215557F}">
      <dgm:prSet/>
      <dgm:spPr/>
      <dgm:t>
        <a:bodyPr/>
        <a:lstStyle/>
        <a:p>
          <a:endParaRPr lang="en-US"/>
        </a:p>
      </dgm:t>
    </dgm:pt>
    <dgm:pt modelId="{0052BC0D-C2FE-41F2-956D-1856A7F239D2}" type="sibTrans" cxnId="{0B70F8AB-612C-4EDF-8FB3-9D0EE215557F}">
      <dgm:prSet/>
      <dgm:spPr/>
      <dgm:t>
        <a:bodyPr/>
        <a:lstStyle/>
        <a:p>
          <a:endParaRPr lang="en-US"/>
        </a:p>
      </dgm:t>
    </dgm:pt>
    <dgm:pt modelId="{189194B2-2B5F-41F2-930F-DD56429F32FC}">
      <dgm:prSet phldrT="[Text]" custT="1"/>
      <dgm:spPr/>
      <dgm:t>
        <a:bodyPr/>
        <a:lstStyle/>
        <a:p>
          <a:r>
            <a:rPr lang="en-US" sz="1100" dirty="0">
              <a:hlinkClick xmlns:r="http://schemas.openxmlformats.org/officeDocument/2006/relationships" r:id="rId4"/>
            </a:rPr>
            <a:t>JofA article</a:t>
          </a:r>
          <a:endParaRPr lang="en-US" sz="1100" dirty="0"/>
        </a:p>
      </dgm:t>
    </dgm:pt>
    <dgm:pt modelId="{6899EFEB-CBFC-4BFB-BC28-2166BB5AFA96}" type="parTrans" cxnId="{8CB72AD9-4C83-436D-AFD9-8ED733DB65B7}">
      <dgm:prSet/>
      <dgm:spPr/>
      <dgm:t>
        <a:bodyPr/>
        <a:lstStyle/>
        <a:p>
          <a:endParaRPr lang="en-US"/>
        </a:p>
      </dgm:t>
    </dgm:pt>
    <dgm:pt modelId="{76B43C6D-495A-4E82-A022-B987C7176E74}" type="sibTrans" cxnId="{8CB72AD9-4C83-436D-AFD9-8ED733DB65B7}">
      <dgm:prSet/>
      <dgm:spPr/>
      <dgm:t>
        <a:bodyPr/>
        <a:lstStyle/>
        <a:p>
          <a:endParaRPr lang="en-US"/>
        </a:p>
      </dgm:t>
    </dgm:pt>
    <dgm:pt modelId="{6A3A29A0-B716-482E-BA9C-C422D412327C}">
      <dgm:prSet phldrT="[Text]" custT="1"/>
      <dgm:spPr/>
      <dgm:t>
        <a:bodyPr/>
        <a:lstStyle/>
        <a:p>
          <a:r>
            <a:rPr lang="en-US" sz="1200" b="1" dirty="0"/>
            <a:t>Compliance Audits</a:t>
          </a:r>
        </a:p>
      </dgm:t>
    </dgm:pt>
    <dgm:pt modelId="{67D8EBA9-361E-432C-847D-2777BB461B74}" type="parTrans" cxnId="{3585EE38-1D15-42AA-A4AD-FA5A5850E19C}">
      <dgm:prSet/>
      <dgm:spPr/>
      <dgm:t>
        <a:bodyPr/>
        <a:lstStyle/>
        <a:p>
          <a:endParaRPr lang="en-US"/>
        </a:p>
      </dgm:t>
    </dgm:pt>
    <dgm:pt modelId="{3138F488-9B24-4729-9F73-D613B190F321}" type="sibTrans" cxnId="{3585EE38-1D15-42AA-A4AD-FA5A5850E19C}">
      <dgm:prSet/>
      <dgm:spPr/>
      <dgm:t>
        <a:bodyPr/>
        <a:lstStyle/>
        <a:p>
          <a:endParaRPr lang="en-US"/>
        </a:p>
      </dgm:t>
    </dgm:pt>
    <dgm:pt modelId="{7B1DA6DA-2A3C-4D3B-B632-4FFF64B394EA}">
      <dgm:prSet phldrT="[Text]" custT="1"/>
      <dgm:spPr/>
      <dgm:t>
        <a:bodyPr/>
        <a:lstStyle/>
        <a:p>
          <a:r>
            <a:rPr lang="en-US" sz="1100" b="0" dirty="0"/>
            <a:t>ET 0.400</a:t>
          </a:r>
        </a:p>
      </dgm:t>
    </dgm:pt>
    <dgm:pt modelId="{78BF72B5-A02D-4CED-BABA-7669461540A5}" type="parTrans" cxnId="{B7E5FA4C-DB7B-41FA-B78C-E02C1A01592D}">
      <dgm:prSet/>
      <dgm:spPr/>
      <dgm:t>
        <a:bodyPr/>
        <a:lstStyle/>
        <a:p>
          <a:endParaRPr lang="en-US"/>
        </a:p>
      </dgm:t>
    </dgm:pt>
    <dgm:pt modelId="{C38C97BE-B1D1-4FE4-84A2-AE696351EE5A}" type="sibTrans" cxnId="{B7E5FA4C-DB7B-41FA-B78C-E02C1A01592D}">
      <dgm:prSet/>
      <dgm:spPr/>
      <dgm:t>
        <a:bodyPr/>
        <a:lstStyle/>
        <a:p>
          <a:endParaRPr lang="en-US"/>
        </a:p>
      </dgm:t>
    </dgm:pt>
    <dgm:pt modelId="{648C8952-C729-4E17-80C3-30C98823684D}">
      <dgm:prSet phldrT="[Text]" custT="1"/>
      <dgm:spPr/>
      <dgm:t>
        <a:bodyPr/>
        <a:lstStyle/>
        <a:p>
          <a:r>
            <a:rPr lang="en-US" sz="1100" b="0" dirty="0"/>
            <a:t>Effective June 15, 2023</a:t>
          </a:r>
        </a:p>
      </dgm:t>
    </dgm:pt>
    <dgm:pt modelId="{5A6D8CF4-4CDD-46CB-969F-E4A7D8917232}" type="parTrans" cxnId="{F2A47375-4237-4D99-95EB-7891F05F39D7}">
      <dgm:prSet/>
      <dgm:spPr/>
      <dgm:t>
        <a:bodyPr/>
        <a:lstStyle/>
        <a:p>
          <a:endParaRPr lang="en-US"/>
        </a:p>
      </dgm:t>
    </dgm:pt>
    <dgm:pt modelId="{BFFA9381-34BF-4AAA-AEB7-EB5C48B86838}" type="sibTrans" cxnId="{F2A47375-4237-4D99-95EB-7891F05F39D7}">
      <dgm:prSet/>
      <dgm:spPr/>
      <dgm:t>
        <a:bodyPr/>
        <a:lstStyle/>
        <a:p>
          <a:endParaRPr lang="en-US"/>
        </a:p>
      </dgm:t>
    </dgm:pt>
    <dgm:pt modelId="{0046C159-CDFE-4B40-9D18-BDC529E761D6}">
      <dgm:prSet phldrT="[Text]" custT="1"/>
      <dgm:spPr/>
      <dgm:t>
        <a:bodyPr/>
        <a:lstStyle/>
        <a:p>
          <a:r>
            <a:rPr lang="en-US" sz="1100" b="0" dirty="0">
              <a:hlinkClick xmlns:r="http://schemas.openxmlformats.org/officeDocument/2006/relationships" r:id="rId5"/>
            </a:rPr>
            <a:t>Official release</a:t>
          </a:r>
          <a:endParaRPr lang="en-US" sz="1100" b="0" dirty="0"/>
        </a:p>
      </dgm:t>
    </dgm:pt>
    <dgm:pt modelId="{837236A7-5AFE-4A3F-ABE2-A8FC810C78D6}" type="parTrans" cxnId="{68384995-6183-4CDD-8707-76996AC33313}">
      <dgm:prSet/>
      <dgm:spPr/>
      <dgm:t>
        <a:bodyPr/>
        <a:lstStyle/>
        <a:p>
          <a:endParaRPr lang="en-US"/>
        </a:p>
      </dgm:t>
    </dgm:pt>
    <dgm:pt modelId="{2E7B69E8-C45D-4828-8CCD-484720BBE155}" type="sibTrans" cxnId="{68384995-6183-4CDD-8707-76996AC33313}">
      <dgm:prSet/>
      <dgm:spPr/>
      <dgm:t>
        <a:bodyPr/>
        <a:lstStyle/>
        <a:p>
          <a:endParaRPr lang="en-US"/>
        </a:p>
      </dgm:t>
    </dgm:pt>
    <dgm:pt modelId="{17DBA95A-7E72-4249-A05E-6A112C2D3B9A}">
      <dgm:prSet phldrT="[Text]" custT="1"/>
      <dgm:spPr/>
      <dgm:t>
        <a:bodyPr/>
        <a:lstStyle/>
        <a:p>
          <a:r>
            <a:rPr lang="en-US" sz="1100" b="0" dirty="0">
              <a:hlinkClick xmlns:r="http://schemas.openxmlformats.org/officeDocument/2006/relationships" r:id="rId6"/>
            </a:rPr>
            <a:t>JofA article</a:t>
          </a:r>
          <a:endParaRPr lang="en-US" sz="1100" b="0" dirty="0"/>
        </a:p>
      </dgm:t>
    </dgm:pt>
    <dgm:pt modelId="{5B1B81BA-20FA-4CE6-AE47-9DB72DC880AE}" type="parTrans" cxnId="{0B7AF82D-9C61-49EC-8CDB-11A3ECBE04A7}">
      <dgm:prSet/>
      <dgm:spPr/>
      <dgm:t>
        <a:bodyPr/>
        <a:lstStyle/>
        <a:p>
          <a:endParaRPr lang="en-US"/>
        </a:p>
      </dgm:t>
    </dgm:pt>
    <dgm:pt modelId="{9C5093DF-4E48-4D09-B05E-625381976DAA}" type="sibTrans" cxnId="{0B7AF82D-9C61-49EC-8CDB-11A3ECBE04A7}">
      <dgm:prSet/>
      <dgm:spPr/>
      <dgm:t>
        <a:bodyPr/>
        <a:lstStyle/>
        <a:p>
          <a:endParaRPr lang="en-US"/>
        </a:p>
      </dgm:t>
    </dgm:pt>
    <dgm:pt modelId="{83F4E83F-8215-4C88-BCBC-D373F2F12CA4}" type="pres">
      <dgm:prSet presAssocID="{6F403696-27AC-4739-AD0D-C18A86558FDF}" presName="Name0" presStyleCnt="0">
        <dgm:presLayoutVars>
          <dgm:dir/>
          <dgm:animLvl val="lvl"/>
          <dgm:resizeHandles val="exact"/>
        </dgm:presLayoutVars>
      </dgm:prSet>
      <dgm:spPr/>
    </dgm:pt>
    <dgm:pt modelId="{BC4BBCBE-CCC9-4654-8E4B-1245F533A603}" type="pres">
      <dgm:prSet presAssocID="{6ED07593-E371-432A-B62A-B8836470731E}" presName="composite" presStyleCnt="0"/>
      <dgm:spPr/>
    </dgm:pt>
    <dgm:pt modelId="{39E5FF05-4E00-4C0D-B377-C6854533E0DE}" type="pres">
      <dgm:prSet presAssocID="{6ED07593-E371-432A-B62A-B8836470731E}" presName="parTx" presStyleLbl="alignNode1" presStyleIdx="0" presStyleCnt="3">
        <dgm:presLayoutVars>
          <dgm:chMax val="0"/>
          <dgm:chPref val="0"/>
          <dgm:bulletEnabled val="1"/>
        </dgm:presLayoutVars>
      </dgm:prSet>
      <dgm:spPr/>
    </dgm:pt>
    <dgm:pt modelId="{489372C3-B277-478E-84DC-B884EA02944F}" type="pres">
      <dgm:prSet presAssocID="{6ED07593-E371-432A-B62A-B8836470731E}" presName="desTx" presStyleLbl="alignAccFollowNode1" presStyleIdx="0" presStyleCnt="3">
        <dgm:presLayoutVars>
          <dgm:bulletEnabled val="1"/>
        </dgm:presLayoutVars>
      </dgm:prSet>
      <dgm:spPr/>
    </dgm:pt>
    <dgm:pt modelId="{A17E6C65-5957-4A2E-85C9-1DA4A5152B23}" type="pres">
      <dgm:prSet presAssocID="{C2E37242-33FA-4325-8439-96099C43FA8F}" presName="space" presStyleCnt="0"/>
      <dgm:spPr/>
    </dgm:pt>
    <dgm:pt modelId="{242DABCD-C3DD-4850-BF2C-5EC6CCE98B2F}" type="pres">
      <dgm:prSet presAssocID="{65A55C94-072C-43D3-BEFD-BF9DAFF8D797}" presName="composite" presStyleCnt="0"/>
      <dgm:spPr/>
    </dgm:pt>
    <dgm:pt modelId="{63964168-E49F-41AB-89D8-8CB8BB1F97AE}" type="pres">
      <dgm:prSet presAssocID="{65A55C94-072C-43D3-BEFD-BF9DAFF8D797}" presName="parTx" presStyleLbl="alignNode1" presStyleIdx="1" presStyleCnt="3">
        <dgm:presLayoutVars>
          <dgm:chMax val="0"/>
          <dgm:chPref val="0"/>
          <dgm:bulletEnabled val="1"/>
        </dgm:presLayoutVars>
      </dgm:prSet>
      <dgm:spPr/>
    </dgm:pt>
    <dgm:pt modelId="{A73383A1-8595-4C0D-80F1-639C09D3D330}" type="pres">
      <dgm:prSet presAssocID="{65A55C94-072C-43D3-BEFD-BF9DAFF8D797}" presName="desTx" presStyleLbl="alignAccFollowNode1" presStyleIdx="1" presStyleCnt="3">
        <dgm:presLayoutVars>
          <dgm:bulletEnabled val="1"/>
        </dgm:presLayoutVars>
      </dgm:prSet>
      <dgm:spPr/>
    </dgm:pt>
    <dgm:pt modelId="{1FB31C3C-DFF0-4A04-B81B-5F526CD6EFC5}" type="pres">
      <dgm:prSet presAssocID="{09CE8A29-B162-4B18-8D66-6B50C2D15F15}" presName="space" presStyleCnt="0"/>
      <dgm:spPr/>
    </dgm:pt>
    <dgm:pt modelId="{5129728A-2558-4A8A-A18E-4A0AEB121542}" type="pres">
      <dgm:prSet presAssocID="{6A3A29A0-B716-482E-BA9C-C422D412327C}" presName="composite" presStyleCnt="0"/>
      <dgm:spPr/>
    </dgm:pt>
    <dgm:pt modelId="{357E0C02-EC4F-4213-98FF-658FEF47267A}" type="pres">
      <dgm:prSet presAssocID="{6A3A29A0-B716-482E-BA9C-C422D412327C}" presName="parTx" presStyleLbl="alignNode1" presStyleIdx="2" presStyleCnt="3">
        <dgm:presLayoutVars>
          <dgm:chMax val="0"/>
          <dgm:chPref val="0"/>
          <dgm:bulletEnabled val="1"/>
        </dgm:presLayoutVars>
      </dgm:prSet>
      <dgm:spPr/>
    </dgm:pt>
    <dgm:pt modelId="{1FD9CD6B-E3C1-4BF4-BD16-71834D985918}" type="pres">
      <dgm:prSet presAssocID="{6A3A29A0-B716-482E-BA9C-C422D412327C}" presName="desTx" presStyleLbl="alignAccFollowNode1" presStyleIdx="2" presStyleCnt="3">
        <dgm:presLayoutVars>
          <dgm:bulletEnabled val="1"/>
        </dgm:presLayoutVars>
      </dgm:prSet>
      <dgm:spPr/>
    </dgm:pt>
  </dgm:ptLst>
  <dgm:cxnLst>
    <dgm:cxn modelId="{1A78151B-C6C2-42AE-963B-A96EC3A27B6F}" type="presOf" srcId="{6A3A29A0-B716-482E-BA9C-C422D412327C}" destId="{357E0C02-EC4F-4213-98FF-658FEF47267A}" srcOrd="0" destOrd="0" presId="urn:microsoft.com/office/officeart/2005/8/layout/hList1"/>
    <dgm:cxn modelId="{FB81EF23-453C-4798-A5D5-35072025C633}" srcId="{6ED07593-E371-432A-B62A-B8836470731E}" destId="{3EB111B6-F0FD-4333-A24F-4C9343B7ECF6}" srcOrd="2" destOrd="0" parTransId="{E9852B25-596D-4A0E-BC2A-39EFFE546301}" sibTransId="{B51616E2-6BCC-4259-A809-2DC8507EBDB1}"/>
    <dgm:cxn modelId="{9ECE3225-9233-49CD-9759-3F1D05A401BF}" type="presOf" srcId="{0046C159-CDFE-4B40-9D18-BDC529E761D6}" destId="{1FD9CD6B-E3C1-4BF4-BD16-71834D985918}" srcOrd="0" destOrd="2" presId="urn:microsoft.com/office/officeart/2005/8/layout/hList1"/>
    <dgm:cxn modelId="{83E5EE25-0630-48B5-86D6-180F55E1C2A6}" type="presOf" srcId="{7B1DA6DA-2A3C-4D3B-B632-4FFF64B394EA}" destId="{1FD9CD6B-E3C1-4BF4-BD16-71834D985918}" srcOrd="0" destOrd="0" presId="urn:microsoft.com/office/officeart/2005/8/layout/hList1"/>
    <dgm:cxn modelId="{D1ABBC28-020C-4BF5-9F35-FF04D790D98D}" type="presOf" srcId="{6ED07593-E371-432A-B62A-B8836470731E}" destId="{39E5FF05-4E00-4C0D-B377-C6854533E0DE}" srcOrd="0" destOrd="0" presId="urn:microsoft.com/office/officeart/2005/8/layout/hList1"/>
    <dgm:cxn modelId="{0B7AF82D-9C61-49EC-8CDB-11A3ECBE04A7}" srcId="{6A3A29A0-B716-482E-BA9C-C422D412327C}" destId="{17DBA95A-7E72-4249-A05E-6A112C2D3B9A}" srcOrd="3" destOrd="0" parTransId="{5B1B81BA-20FA-4CE6-AE47-9DB72DC880AE}" sibTransId="{9C5093DF-4E48-4D09-B05E-625381976DAA}"/>
    <dgm:cxn modelId="{0CF43130-EB03-43BE-B637-E50AE6AAE744}" type="presOf" srcId="{65A55C94-072C-43D3-BEFD-BF9DAFF8D797}" destId="{63964168-E49F-41AB-89D8-8CB8BB1F97AE}" srcOrd="0" destOrd="0" presId="urn:microsoft.com/office/officeart/2005/8/layout/hList1"/>
    <dgm:cxn modelId="{3585EE38-1D15-42AA-A4AD-FA5A5850E19C}" srcId="{6F403696-27AC-4739-AD0D-C18A86558FDF}" destId="{6A3A29A0-B716-482E-BA9C-C422D412327C}" srcOrd="2" destOrd="0" parTransId="{67D8EBA9-361E-432C-847D-2777BB461B74}" sibTransId="{3138F488-9B24-4729-9F73-D613B190F321}"/>
    <dgm:cxn modelId="{70EF8343-90CC-474F-92A3-489A37CA5E57}" type="presOf" srcId="{3EB111B6-F0FD-4333-A24F-4C9343B7ECF6}" destId="{489372C3-B277-478E-84DC-B884EA02944F}" srcOrd="0" destOrd="2" presId="urn:microsoft.com/office/officeart/2005/8/layout/hList1"/>
    <dgm:cxn modelId="{B7E5FA4C-DB7B-41FA-B78C-E02C1A01592D}" srcId="{6A3A29A0-B716-482E-BA9C-C422D412327C}" destId="{7B1DA6DA-2A3C-4D3B-B632-4FFF64B394EA}" srcOrd="0" destOrd="0" parTransId="{78BF72B5-A02D-4CED-BABA-7669461540A5}" sibTransId="{C38C97BE-B1D1-4FE4-84A2-AE696351EE5A}"/>
    <dgm:cxn modelId="{65D47A5A-9312-4981-AA88-64DC5CFCFC3A}" type="presOf" srcId="{7AF49613-D57D-4B1E-9817-151382AF3A18}" destId="{489372C3-B277-478E-84DC-B884EA02944F}" srcOrd="0" destOrd="1" presId="urn:microsoft.com/office/officeart/2005/8/layout/hList1"/>
    <dgm:cxn modelId="{7982405D-B077-4325-9EC8-690AD01091BA}" srcId="{6F403696-27AC-4739-AD0D-C18A86558FDF}" destId="{6ED07593-E371-432A-B62A-B8836470731E}" srcOrd="0" destOrd="0" parTransId="{5B1087CA-7645-4662-A87D-217715A07A41}" sibTransId="{C2E37242-33FA-4325-8439-96099C43FA8F}"/>
    <dgm:cxn modelId="{809FAD6B-30B6-4263-8A5B-17C6C027BC65}" srcId="{6ED07593-E371-432A-B62A-B8836470731E}" destId="{7AF49613-D57D-4B1E-9817-151382AF3A18}" srcOrd="1" destOrd="0" parTransId="{2D599857-6D8F-411D-B619-775D790406D0}" sibTransId="{6820622F-9D4D-43A2-8316-096D214BA541}"/>
    <dgm:cxn modelId="{F2A47375-4237-4D99-95EB-7891F05F39D7}" srcId="{6A3A29A0-B716-482E-BA9C-C422D412327C}" destId="{648C8952-C729-4E17-80C3-30C98823684D}" srcOrd="1" destOrd="0" parTransId="{5A6D8CF4-4CDD-46CB-969F-E4A7D8917232}" sibTransId="{BFFA9381-34BF-4AAA-AEB7-EB5C48B86838}"/>
    <dgm:cxn modelId="{5D7B2378-8CEC-4C8D-9396-0E421EF77A8E}" srcId="{65A55C94-072C-43D3-BEFD-BF9DAFF8D797}" destId="{1DBBD861-2963-41BE-8714-1536C9D01DA4}" srcOrd="0" destOrd="0" parTransId="{F2ABF912-3213-4ACF-863D-880A3337D35B}" sibTransId="{15FC2DF4-725B-41E5-B66D-552A673F52BA}"/>
    <dgm:cxn modelId="{F0086686-B3D0-4AE8-9CF0-AF06725300D1}" type="presOf" srcId="{648C8952-C729-4E17-80C3-30C98823684D}" destId="{1FD9CD6B-E3C1-4BF4-BD16-71834D985918}" srcOrd="0" destOrd="1" presId="urn:microsoft.com/office/officeart/2005/8/layout/hList1"/>
    <dgm:cxn modelId="{F76C2787-E854-4599-837A-C7A0D44E37CA}" type="presOf" srcId="{1DBBD861-2963-41BE-8714-1536C9D01DA4}" destId="{A73383A1-8595-4C0D-80F1-639C09D3D330}" srcOrd="0" destOrd="0" presId="urn:microsoft.com/office/officeart/2005/8/layout/hList1"/>
    <dgm:cxn modelId="{2AADD089-894B-4682-9E17-CC0F6F352718}" type="presOf" srcId="{17DBA95A-7E72-4249-A05E-6A112C2D3B9A}" destId="{1FD9CD6B-E3C1-4BF4-BD16-71834D985918}" srcOrd="0" destOrd="3" presId="urn:microsoft.com/office/officeart/2005/8/layout/hList1"/>
    <dgm:cxn modelId="{68384995-6183-4CDD-8707-76996AC33313}" srcId="{6A3A29A0-B716-482E-BA9C-C422D412327C}" destId="{0046C159-CDFE-4B40-9D18-BDC529E761D6}" srcOrd="2" destOrd="0" parTransId="{837236A7-5AFE-4A3F-ABE2-A8FC810C78D6}" sibTransId="{2E7B69E8-C45D-4828-8CCD-484720BBE155}"/>
    <dgm:cxn modelId="{A250CFA4-50C6-4E96-9928-DBEDE8E61D2F}" srcId="{65A55C94-072C-43D3-BEFD-BF9DAFF8D797}" destId="{BBDC64CE-7B55-4645-87ED-0133F2F7F6A0}" srcOrd="2" destOrd="0" parTransId="{482C0867-FA59-46AB-8B57-4170FDE6F305}" sibTransId="{9A219187-0E5C-4AC5-B272-78025994FD0B}"/>
    <dgm:cxn modelId="{0F7812AB-58F0-45AC-B6D5-CB6131974877}" srcId="{6ED07593-E371-432A-B62A-B8836470731E}" destId="{ABE3B758-D739-404D-8FB4-CBEE8A9BAD1A}" srcOrd="0" destOrd="0" parTransId="{1C9921FC-D7E3-4C92-B02C-CB6218EF47B6}" sibTransId="{A9980D6F-C170-4E7C-8112-CB90EF4ACECA}"/>
    <dgm:cxn modelId="{0B70F8AB-612C-4EDF-8FB3-9D0EE215557F}" srcId="{65A55C94-072C-43D3-BEFD-BF9DAFF8D797}" destId="{19AC37C2-7D1B-452C-81FE-823E7C29C7F3}" srcOrd="1" destOrd="0" parTransId="{F65154D1-0EE5-4FB1-BBA9-D8102D5C1C5F}" sibTransId="{0052BC0D-C2FE-41F2-956D-1856A7F239D2}"/>
    <dgm:cxn modelId="{424469B6-F310-4629-A165-82C0CC2B99B8}" type="presOf" srcId="{19AC37C2-7D1B-452C-81FE-823E7C29C7F3}" destId="{A73383A1-8595-4C0D-80F1-639C09D3D330}" srcOrd="0" destOrd="1" presId="urn:microsoft.com/office/officeart/2005/8/layout/hList1"/>
    <dgm:cxn modelId="{FFDB22D3-B02F-4DB5-AF05-BE9A27E8ABBD}" srcId="{6ED07593-E371-432A-B62A-B8836470731E}" destId="{370CA2E5-2AC7-4280-9F6D-5B22447CE39A}" srcOrd="3" destOrd="0" parTransId="{C8C9C965-F056-4A97-846A-0B098374C4A7}" sibTransId="{0D3F9F64-F7D2-4289-9F11-90E8DDEC6D6A}"/>
    <dgm:cxn modelId="{8CB72AD9-4C83-436D-AFD9-8ED733DB65B7}" srcId="{65A55C94-072C-43D3-BEFD-BF9DAFF8D797}" destId="{189194B2-2B5F-41F2-930F-DD56429F32FC}" srcOrd="3" destOrd="0" parTransId="{6899EFEB-CBFC-4BFB-BC28-2166BB5AFA96}" sibTransId="{76B43C6D-495A-4E82-A022-B987C7176E74}"/>
    <dgm:cxn modelId="{DA95DADE-781C-421C-85A1-082AE2BF50B1}" type="presOf" srcId="{BBDC64CE-7B55-4645-87ED-0133F2F7F6A0}" destId="{A73383A1-8595-4C0D-80F1-639C09D3D330}" srcOrd="0" destOrd="2" presId="urn:microsoft.com/office/officeart/2005/8/layout/hList1"/>
    <dgm:cxn modelId="{99E63DF2-5010-4901-B047-EA1932D55B3F}" type="presOf" srcId="{189194B2-2B5F-41F2-930F-DD56429F32FC}" destId="{A73383A1-8595-4C0D-80F1-639C09D3D330}" srcOrd="0" destOrd="3" presId="urn:microsoft.com/office/officeart/2005/8/layout/hList1"/>
    <dgm:cxn modelId="{07DCA0F5-2541-4E06-ADC5-5F8C7743DCD3}" srcId="{6F403696-27AC-4739-AD0D-C18A86558FDF}" destId="{65A55C94-072C-43D3-BEFD-BF9DAFF8D797}" srcOrd="1" destOrd="0" parTransId="{CC1AB4F4-D5CD-4E78-8BC5-473DD9642F25}" sibTransId="{09CE8A29-B162-4B18-8D66-6B50C2D15F15}"/>
    <dgm:cxn modelId="{993AAEF6-3C78-4078-94CA-D942ABBD2512}" type="presOf" srcId="{6F403696-27AC-4739-AD0D-C18A86558FDF}" destId="{83F4E83F-8215-4C88-BCBC-D373F2F12CA4}" srcOrd="0" destOrd="0" presId="urn:microsoft.com/office/officeart/2005/8/layout/hList1"/>
    <dgm:cxn modelId="{0E21ECFD-22A3-4D3B-9C1D-CBCC23D4D620}" type="presOf" srcId="{370CA2E5-2AC7-4280-9F6D-5B22447CE39A}" destId="{489372C3-B277-478E-84DC-B884EA02944F}" srcOrd="0" destOrd="3" presId="urn:microsoft.com/office/officeart/2005/8/layout/hList1"/>
    <dgm:cxn modelId="{CADEEAFE-1FF4-44C6-8299-371CDB847992}" type="presOf" srcId="{ABE3B758-D739-404D-8FB4-CBEE8A9BAD1A}" destId="{489372C3-B277-478E-84DC-B884EA02944F}" srcOrd="0" destOrd="0" presId="urn:microsoft.com/office/officeart/2005/8/layout/hList1"/>
    <dgm:cxn modelId="{924B3593-A463-4E99-84ED-001EB41F60A0}" type="presParOf" srcId="{83F4E83F-8215-4C88-BCBC-D373F2F12CA4}" destId="{BC4BBCBE-CCC9-4654-8E4B-1245F533A603}" srcOrd="0" destOrd="0" presId="urn:microsoft.com/office/officeart/2005/8/layout/hList1"/>
    <dgm:cxn modelId="{1131296B-2EF1-4CE3-9CEE-D966F3879506}" type="presParOf" srcId="{BC4BBCBE-CCC9-4654-8E4B-1245F533A603}" destId="{39E5FF05-4E00-4C0D-B377-C6854533E0DE}" srcOrd="0" destOrd="0" presId="urn:microsoft.com/office/officeart/2005/8/layout/hList1"/>
    <dgm:cxn modelId="{5A82AC11-47A0-48A1-9211-24977D65FC4D}" type="presParOf" srcId="{BC4BBCBE-CCC9-4654-8E4B-1245F533A603}" destId="{489372C3-B277-478E-84DC-B884EA02944F}" srcOrd="1" destOrd="0" presId="urn:microsoft.com/office/officeart/2005/8/layout/hList1"/>
    <dgm:cxn modelId="{FC41B72D-17B0-481E-8CEC-CB41048671D4}" type="presParOf" srcId="{83F4E83F-8215-4C88-BCBC-D373F2F12CA4}" destId="{A17E6C65-5957-4A2E-85C9-1DA4A5152B23}" srcOrd="1" destOrd="0" presId="urn:microsoft.com/office/officeart/2005/8/layout/hList1"/>
    <dgm:cxn modelId="{D3D16EF4-4378-4917-BEF8-42BA34766BD2}" type="presParOf" srcId="{83F4E83F-8215-4C88-BCBC-D373F2F12CA4}" destId="{242DABCD-C3DD-4850-BF2C-5EC6CCE98B2F}" srcOrd="2" destOrd="0" presId="urn:microsoft.com/office/officeart/2005/8/layout/hList1"/>
    <dgm:cxn modelId="{4B75B1CD-FF67-4F06-88C6-9F04BE4E5359}" type="presParOf" srcId="{242DABCD-C3DD-4850-BF2C-5EC6CCE98B2F}" destId="{63964168-E49F-41AB-89D8-8CB8BB1F97AE}" srcOrd="0" destOrd="0" presId="urn:microsoft.com/office/officeart/2005/8/layout/hList1"/>
    <dgm:cxn modelId="{341D56E9-DA40-458D-9C3C-A31A3B43109E}" type="presParOf" srcId="{242DABCD-C3DD-4850-BF2C-5EC6CCE98B2F}" destId="{A73383A1-8595-4C0D-80F1-639C09D3D330}" srcOrd="1" destOrd="0" presId="urn:microsoft.com/office/officeart/2005/8/layout/hList1"/>
    <dgm:cxn modelId="{4FBC851B-677B-426B-9462-8E4A7200E2B0}" type="presParOf" srcId="{83F4E83F-8215-4C88-BCBC-D373F2F12CA4}" destId="{1FB31C3C-DFF0-4A04-B81B-5F526CD6EFC5}" srcOrd="3" destOrd="0" presId="urn:microsoft.com/office/officeart/2005/8/layout/hList1"/>
    <dgm:cxn modelId="{1F04CEDC-C5C6-4346-B8CE-C56347AE9372}" type="presParOf" srcId="{83F4E83F-8215-4C88-BCBC-D373F2F12CA4}" destId="{5129728A-2558-4A8A-A18E-4A0AEB121542}" srcOrd="4" destOrd="0" presId="urn:microsoft.com/office/officeart/2005/8/layout/hList1"/>
    <dgm:cxn modelId="{8CD3BB5F-0934-4B10-8BED-A39F0CB65759}" type="presParOf" srcId="{5129728A-2558-4A8A-A18E-4A0AEB121542}" destId="{357E0C02-EC4F-4213-98FF-658FEF47267A}" srcOrd="0" destOrd="0" presId="urn:microsoft.com/office/officeart/2005/8/layout/hList1"/>
    <dgm:cxn modelId="{9F42E5B9-B22C-48E6-B458-CE9C06B46A8A}" type="presParOf" srcId="{5129728A-2558-4A8A-A18E-4A0AEB121542}" destId="{1FD9CD6B-E3C1-4BF4-BD16-71834D985918}"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AE22F1-C3CA-4223-9053-A69AB23619D6}"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493EC1CA-1476-4006-A5BF-4C1CD5ECAFF0}">
      <dgm:prSet phldrT="[Text]" custT="1"/>
      <dgm:spPr/>
      <dgm:t>
        <a:bodyPr/>
        <a:lstStyle/>
        <a:p>
          <a:r>
            <a:rPr lang="en-US" sz="1200" b="1" dirty="0">
              <a:solidFill>
                <a:schemeClr val="tx1"/>
              </a:solidFill>
            </a:rPr>
            <a:t>Requirements</a:t>
          </a:r>
        </a:p>
      </dgm:t>
    </dgm:pt>
    <dgm:pt modelId="{BD1C6CFE-AF77-4089-A1CE-A01407FBD04F}" type="parTrans" cxnId="{3B1AB538-A964-447B-9122-B4FB147B4430}">
      <dgm:prSet/>
      <dgm:spPr/>
      <dgm:t>
        <a:bodyPr/>
        <a:lstStyle/>
        <a:p>
          <a:endParaRPr lang="en-US"/>
        </a:p>
      </dgm:t>
    </dgm:pt>
    <dgm:pt modelId="{95BB3CC1-9B2D-4EAC-98F8-D99D86F334A8}" type="sibTrans" cxnId="{3B1AB538-A964-447B-9122-B4FB147B4430}">
      <dgm:prSet/>
      <dgm:spPr/>
      <dgm:t>
        <a:bodyPr/>
        <a:lstStyle/>
        <a:p>
          <a:endParaRPr lang="en-US"/>
        </a:p>
      </dgm:t>
    </dgm:pt>
    <dgm:pt modelId="{4736ABDB-AC56-4C83-B2E4-87ABF27C2F76}">
      <dgm:prSet phldrT="[Text]" custT="1"/>
      <dgm:spPr/>
      <dgm:t>
        <a:bodyPr/>
        <a:lstStyle/>
        <a:p>
          <a:r>
            <a:rPr lang="en-US" sz="1200" b="1" dirty="0">
              <a:solidFill>
                <a:schemeClr val="tx1"/>
              </a:solidFill>
            </a:rPr>
            <a:t>Other resources</a:t>
          </a:r>
        </a:p>
      </dgm:t>
    </dgm:pt>
    <dgm:pt modelId="{550389D0-95A1-44BB-BEFC-FB965CD68223}" type="parTrans" cxnId="{47BF684A-1C1D-4A1B-AF9F-0FA3B901234C}">
      <dgm:prSet/>
      <dgm:spPr/>
      <dgm:t>
        <a:bodyPr/>
        <a:lstStyle/>
        <a:p>
          <a:endParaRPr lang="en-US"/>
        </a:p>
      </dgm:t>
    </dgm:pt>
    <dgm:pt modelId="{9C7CF9DC-A016-4AA9-8335-09F7C579997B}" type="sibTrans" cxnId="{47BF684A-1C1D-4A1B-AF9F-0FA3B901234C}">
      <dgm:prSet/>
      <dgm:spPr/>
      <dgm:t>
        <a:bodyPr/>
        <a:lstStyle/>
        <a:p>
          <a:endParaRPr lang="en-US"/>
        </a:p>
      </dgm:t>
    </dgm:pt>
    <dgm:pt modelId="{14F273E3-463F-41EC-B17D-FA2FED8E2486}">
      <dgm:prSet phldrT="[Text]" custT="1"/>
      <dgm:spPr/>
      <dgm:t>
        <a:bodyPr/>
        <a:lstStyle/>
        <a:p>
          <a:r>
            <a:rPr lang="en-US" sz="1200" b="0" dirty="0"/>
            <a:t>Ethics Questions and Answers</a:t>
          </a:r>
        </a:p>
      </dgm:t>
    </dgm:pt>
    <dgm:pt modelId="{E8CF07EF-B178-457D-9C7B-D72574F0E83E}" type="parTrans" cxnId="{B218B5C6-194D-4777-A5D4-07F608EA6F28}">
      <dgm:prSet/>
      <dgm:spPr/>
      <dgm:t>
        <a:bodyPr/>
        <a:lstStyle/>
        <a:p>
          <a:endParaRPr lang="en-US"/>
        </a:p>
      </dgm:t>
    </dgm:pt>
    <dgm:pt modelId="{D5ED25A5-43D3-45C2-A1C6-AB8AB7F549E5}" type="sibTrans" cxnId="{B218B5C6-194D-4777-A5D4-07F608EA6F28}">
      <dgm:prSet/>
      <dgm:spPr/>
      <dgm:t>
        <a:bodyPr/>
        <a:lstStyle/>
        <a:p>
          <a:endParaRPr lang="en-US"/>
        </a:p>
      </dgm:t>
    </dgm:pt>
    <dgm:pt modelId="{DF37665A-59B9-41B7-835D-45EF7454EE1F}">
      <dgm:prSet phldrT="[Text]" custT="1"/>
      <dgm:spPr/>
      <dgm:t>
        <a:bodyPr/>
        <a:lstStyle/>
        <a:p>
          <a:r>
            <a:rPr lang="en-US" sz="1200" b="0" dirty="0"/>
            <a:t>Access the AICPA </a:t>
          </a:r>
          <a:r>
            <a:rPr lang="en-US" sz="1200" b="0" dirty="0">
              <a:hlinkClick xmlns:r="http://schemas.openxmlformats.org/officeDocument/2006/relationships" r:id="rId1"/>
            </a:rPr>
            <a:t>Professional Code of Conduct</a:t>
          </a:r>
          <a:endParaRPr lang="en-US" sz="1200" b="0" dirty="0"/>
        </a:p>
      </dgm:t>
    </dgm:pt>
    <dgm:pt modelId="{55CB580B-F833-46C6-90E5-762F92020C28}" type="parTrans" cxnId="{034AE534-64AA-43FC-80E6-5450392B6B70}">
      <dgm:prSet/>
      <dgm:spPr/>
      <dgm:t>
        <a:bodyPr/>
        <a:lstStyle/>
        <a:p>
          <a:endParaRPr lang="en-US"/>
        </a:p>
      </dgm:t>
    </dgm:pt>
    <dgm:pt modelId="{DDEC67E4-68F2-49D6-92DF-D181978F7602}" type="sibTrans" cxnId="{034AE534-64AA-43FC-80E6-5450392B6B70}">
      <dgm:prSet/>
      <dgm:spPr/>
      <dgm:t>
        <a:bodyPr/>
        <a:lstStyle/>
        <a:p>
          <a:endParaRPr lang="en-US"/>
        </a:p>
      </dgm:t>
    </dgm:pt>
    <dgm:pt modelId="{CF1EB4F6-F529-4686-8226-A69A92D4EE24}">
      <dgm:prSet phldrT="[Text]" custT="1"/>
      <dgm:spPr/>
      <dgm:t>
        <a:bodyPr/>
        <a:lstStyle/>
        <a:p>
          <a:r>
            <a:rPr lang="en-US" sz="1200" b="1" dirty="0">
              <a:solidFill>
                <a:schemeClr val="tx1"/>
              </a:solidFill>
            </a:rPr>
            <a:t>FAQs</a:t>
          </a:r>
        </a:p>
      </dgm:t>
    </dgm:pt>
    <dgm:pt modelId="{59462EF6-9BE0-4C51-A8C1-E68B9E9FD7C5}" type="parTrans" cxnId="{F780D8B9-9421-4E81-85CF-4EC159A35EC3}">
      <dgm:prSet/>
      <dgm:spPr/>
      <dgm:t>
        <a:bodyPr/>
        <a:lstStyle/>
        <a:p>
          <a:endParaRPr lang="en-US"/>
        </a:p>
      </dgm:t>
    </dgm:pt>
    <dgm:pt modelId="{BECD5556-6731-414E-BC2D-FD361861CFCF}" type="sibTrans" cxnId="{F780D8B9-9421-4E81-85CF-4EC159A35EC3}">
      <dgm:prSet/>
      <dgm:spPr/>
      <dgm:t>
        <a:bodyPr/>
        <a:lstStyle/>
        <a:p>
          <a:endParaRPr lang="en-US"/>
        </a:p>
      </dgm:t>
    </dgm:pt>
    <dgm:pt modelId="{75EA6200-40E2-4F03-9807-DF03B256AFD7}">
      <dgm:prSet phldrT="[Text]" custT="1"/>
      <dgm:spPr/>
      <dgm:t>
        <a:bodyPr/>
        <a:lstStyle/>
        <a:p>
          <a:r>
            <a:rPr lang="en-US" sz="1200" b="1" dirty="0"/>
            <a:t>“</a:t>
          </a:r>
          <a:r>
            <a:rPr lang="en-US" sz="1200" b="0" dirty="0"/>
            <a:t>Ethically Speaking” Podcasts - Check out recent podcasts on auditing government entities; independence and nonattest services; and more - </a:t>
          </a:r>
          <a:r>
            <a:rPr lang="en-US" sz="1200" b="0" dirty="0">
              <a:hlinkClick xmlns:r="http://schemas.openxmlformats.org/officeDocument/2006/relationships" r:id="rId2"/>
            </a:rPr>
            <a:t>Access podcasts</a:t>
          </a:r>
          <a:endParaRPr lang="en-US" sz="1200" b="0" dirty="0"/>
        </a:p>
      </dgm:t>
    </dgm:pt>
    <dgm:pt modelId="{FB81870C-467A-4E0D-8FF7-1AB4B2E656E6}" type="parTrans" cxnId="{C7F4C789-9AD9-4571-A5C7-9FC933D13D15}">
      <dgm:prSet/>
      <dgm:spPr/>
      <dgm:t>
        <a:bodyPr/>
        <a:lstStyle/>
        <a:p>
          <a:endParaRPr lang="en-US"/>
        </a:p>
      </dgm:t>
    </dgm:pt>
    <dgm:pt modelId="{282145E9-9D9A-401C-8A7E-AE0B595A3593}" type="sibTrans" cxnId="{C7F4C789-9AD9-4571-A5C7-9FC933D13D15}">
      <dgm:prSet/>
      <dgm:spPr/>
      <dgm:t>
        <a:bodyPr/>
        <a:lstStyle/>
        <a:p>
          <a:endParaRPr lang="en-US"/>
        </a:p>
      </dgm:t>
    </dgm:pt>
    <dgm:pt modelId="{82F91E9D-0C35-4D14-94C2-713E1FA062ED}">
      <dgm:prSet phldrT="[Text]" custT="1"/>
      <dgm:spPr/>
      <dgm:t>
        <a:bodyPr/>
        <a:lstStyle/>
        <a:p>
          <a:r>
            <a:rPr lang="en-US" sz="1200" b="0" dirty="0"/>
            <a:t> Practice Aid </a:t>
          </a:r>
          <a:r>
            <a:rPr lang="en-US" sz="1200" b="0" dirty="0">
              <a:hlinkClick xmlns:r="http://schemas.openxmlformats.org/officeDocument/2006/relationships" r:id="rId3"/>
            </a:rPr>
            <a:t>– Independence Considerations for Information Services Practice Aid</a:t>
          </a:r>
          <a:endParaRPr lang="en-US" sz="1200" b="0" dirty="0"/>
        </a:p>
      </dgm:t>
    </dgm:pt>
    <dgm:pt modelId="{EEDB997F-7FF8-4797-A866-DEA9BDBDC11B}" type="parTrans" cxnId="{D21F4735-4205-4469-846E-A722DF297BF8}">
      <dgm:prSet/>
      <dgm:spPr/>
      <dgm:t>
        <a:bodyPr/>
        <a:lstStyle/>
        <a:p>
          <a:endParaRPr lang="en-US"/>
        </a:p>
      </dgm:t>
    </dgm:pt>
    <dgm:pt modelId="{3EABB07E-4D3C-4702-92CA-98B1F2388945}" type="sibTrans" cxnId="{D21F4735-4205-4469-846E-A722DF297BF8}">
      <dgm:prSet/>
      <dgm:spPr/>
      <dgm:t>
        <a:bodyPr/>
        <a:lstStyle/>
        <a:p>
          <a:endParaRPr lang="en-US"/>
        </a:p>
      </dgm:t>
    </dgm:pt>
    <dgm:pt modelId="{4D773D80-A8E8-4B86-9169-B00731A03DE4}">
      <dgm:prSet phldrT="[Text]" custT="1"/>
      <dgm:spPr/>
      <dgm:t>
        <a:bodyPr/>
        <a:lstStyle/>
        <a:p>
          <a:pPr>
            <a:buFontTx/>
            <a:buChar char="‒"/>
          </a:pPr>
          <a:r>
            <a:rPr lang="en-US" sz="1200" b="0" dirty="0"/>
            <a:t>Answers to common member inquiries provided by AICPA Ethics team</a:t>
          </a:r>
        </a:p>
      </dgm:t>
    </dgm:pt>
    <dgm:pt modelId="{A84E3CBF-9CE8-4B49-8353-56C4356C0744}" type="parTrans" cxnId="{C6F24E74-E8EF-4AAE-8CB4-E820BE9A7E5A}">
      <dgm:prSet/>
      <dgm:spPr/>
      <dgm:t>
        <a:bodyPr/>
        <a:lstStyle/>
        <a:p>
          <a:endParaRPr lang="en-US"/>
        </a:p>
      </dgm:t>
    </dgm:pt>
    <dgm:pt modelId="{8D9ED9AE-4B38-4C54-B41C-707B1935A344}" type="sibTrans" cxnId="{C6F24E74-E8EF-4AAE-8CB4-E820BE9A7E5A}">
      <dgm:prSet/>
      <dgm:spPr/>
      <dgm:t>
        <a:bodyPr/>
        <a:lstStyle/>
        <a:p>
          <a:endParaRPr lang="en-US"/>
        </a:p>
      </dgm:t>
    </dgm:pt>
    <dgm:pt modelId="{70320EF5-3673-42EC-9D8C-EE7B29652262}">
      <dgm:prSet phldrT="[Text]" custT="1"/>
      <dgm:spPr/>
      <dgm:t>
        <a:bodyPr/>
        <a:lstStyle/>
        <a:p>
          <a:pPr>
            <a:buFontTx/>
            <a:buChar char="‒"/>
          </a:pPr>
          <a:r>
            <a:rPr lang="en-US" sz="1200" b="0" dirty="0"/>
            <a:t>Relocated to an </a:t>
          </a:r>
          <a:r>
            <a:rPr lang="en-US" sz="1200" b="0" dirty="0">
              <a:hlinkClick xmlns:r="http://schemas.openxmlformats.org/officeDocument/2006/relationships" r:id="rId4"/>
            </a:rPr>
            <a:t>Online Ethics Library</a:t>
          </a:r>
          <a:endParaRPr lang="en-US" sz="1200" b="0" dirty="0"/>
        </a:p>
      </dgm:t>
    </dgm:pt>
    <dgm:pt modelId="{F716D029-8D97-4749-A7AB-0E9ECC52E999}" type="parTrans" cxnId="{3932FA9D-423A-483B-98FF-2BCBAEADC27C}">
      <dgm:prSet/>
      <dgm:spPr/>
      <dgm:t>
        <a:bodyPr/>
        <a:lstStyle/>
        <a:p>
          <a:endParaRPr lang="en-US"/>
        </a:p>
      </dgm:t>
    </dgm:pt>
    <dgm:pt modelId="{BE8A5CD1-B90A-43DD-B2D7-542BA377A472}" type="sibTrans" cxnId="{3932FA9D-423A-483B-98FF-2BCBAEADC27C}">
      <dgm:prSet/>
      <dgm:spPr/>
      <dgm:t>
        <a:bodyPr/>
        <a:lstStyle/>
        <a:p>
          <a:endParaRPr lang="en-US"/>
        </a:p>
      </dgm:t>
    </dgm:pt>
    <dgm:pt modelId="{7ED8555A-4CE0-4294-9942-4DA89902D621}">
      <dgm:prSet phldrT="[Text]" custT="1"/>
      <dgm:spPr/>
      <dgm:t>
        <a:bodyPr/>
        <a:lstStyle/>
        <a:p>
          <a:r>
            <a:rPr lang="en-US" sz="1200" b="0" i="0" dirty="0"/>
            <a:t>New Q&amp;As on</a:t>
          </a:r>
          <a:endParaRPr lang="en-US" sz="1200" b="0" dirty="0"/>
        </a:p>
      </dgm:t>
    </dgm:pt>
    <dgm:pt modelId="{83C62BFB-A57A-432F-884E-1670D83038A2}" type="parTrans" cxnId="{41604D24-345E-418F-9FD1-55AFF1798272}">
      <dgm:prSet/>
      <dgm:spPr/>
      <dgm:t>
        <a:bodyPr/>
        <a:lstStyle/>
        <a:p>
          <a:endParaRPr lang="en-US"/>
        </a:p>
      </dgm:t>
    </dgm:pt>
    <dgm:pt modelId="{ED82826F-437C-4CBB-8A21-9E5883B13A62}" type="sibTrans" cxnId="{41604D24-345E-418F-9FD1-55AFF1798272}">
      <dgm:prSet/>
      <dgm:spPr/>
      <dgm:t>
        <a:bodyPr/>
        <a:lstStyle/>
        <a:p>
          <a:endParaRPr lang="en-US"/>
        </a:p>
      </dgm:t>
    </dgm:pt>
    <dgm:pt modelId="{5716CEB4-3926-4E3F-8EC1-518E2C69405C}">
      <dgm:prSet custT="1"/>
      <dgm:spPr/>
      <dgm:t>
        <a:bodyPr/>
        <a:lstStyle/>
        <a:p>
          <a:pPr>
            <a:buFontTx/>
            <a:buChar char="‒"/>
          </a:pPr>
          <a:r>
            <a:rPr lang="en-US" sz="1200" b="0" i="0" dirty="0">
              <a:hlinkClick xmlns:r="http://schemas.openxmlformats.org/officeDocument/2006/relationships" r:id="rId5"/>
            </a:rPr>
            <a:t>Assisting Attest Clients </a:t>
          </a:r>
          <a:r>
            <a:rPr lang="en-US" sz="1200" b="0" i="0" dirty="0"/>
            <a:t>(December 2022)</a:t>
          </a:r>
        </a:p>
      </dgm:t>
    </dgm:pt>
    <dgm:pt modelId="{73905FB7-09B6-459E-B272-F71A7C94F811}" type="parTrans" cxnId="{A21C14A1-A0FD-45F3-BDCA-2D3071E91E3E}">
      <dgm:prSet/>
      <dgm:spPr/>
      <dgm:t>
        <a:bodyPr/>
        <a:lstStyle/>
        <a:p>
          <a:endParaRPr lang="en-US"/>
        </a:p>
      </dgm:t>
    </dgm:pt>
    <dgm:pt modelId="{6CE47878-CBC0-4C3E-BE9A-9B2CD65E00FE}" type="sibTrans" cxnId="{A21C14A1-A0FD-45F3-BDCA-2D3071E91E3E}">
      <dgm:prSet/>
      <dgm:spPr/>
      <dgm:t>
        <a:bodyPr/>
        <a:lstStyle/>
        <a:p>
          <a:endParaRPr lang="en-US"/>
        </a:p>
      </dgm:t>
    </dgm:pt>
    <dgm:pt modelId="{D97F564A-B1AC-4A8B-9549-CD6194BCDEEC}">
      <dgm:prSet phldrT="[Text]" custT="1"/>
      <dgm:spPr/>
      <dgm:t>
        <a:bodyPr/>
        <a:lstStyle/>
        <a:p>
          <a:pPr>
            <a:buFontTx/>
            <a:buChar char="‒"/>
          </a:pPr>
          <a:r>
            <a:rPr lang="en-US" sz="1200" b="0" i="0" dirty="0">
              <a:hlinkClick xmlns:r="http://schemas.openxmlformats.org/officeDocument/2006/relationships" r:id="rId6"/>
            </a:rPr>
            <a:t>Noncompliance with Laws and Regulations </a:t>
          </a:r>
          <a:r>
            <a:rPr lang="en-US" sz="1200" b="0" i="0" dirty="0"/>
            <a:t>(December 2022)</a:t>
          </a:r>
          <a:endParaRPr lang="en-US" sz="1200" b="0" dirty="0"/>
        </a:p>
      </dgm:t>
    </dgm:pt>
    <dgm:pt modelId="{3FFE97C9-A00C-4705-B2C7-D9C5B8EA07D0}" type="sibTrans" cxnId="{10AC318A-0ED2-4D39-AE51-67CC416E5BE7}">
      <dgm:prSet/>
      <dgm:spPr/>
      <dgm:t>
        <a:bodyPr/>
        <a:lstStyle/>
        <a:p>
          <a:endParaRPr lang="en-US"/>
        </a:p>
      </dgm:t>
    </dgm:pt>
    <dgm:pt modelId="{B541C225-DEBD-4041-A746-3604703F2675}" type="parTrans" cxnId="{10AC318A-0ED2-4D39-AE51-67CC416E5BE7}">
      <dgm:prSet/>
      <dgm:spPr/>
      <dgm:t>
        <a:bodyPr/>
        <a:lstStyle/>
        <a:p>
          <a:endParaRPr lang="en-US"/>
        </a:p>
      </dgm:t>
    </dgm:pt>
    <dgm:pt modelId="{2F90EF18-3309-4ABD-B44D-6BC681E83805}">
      <dgm:prSet phldrT="[Text]" custT="1"/>
      <dgm:spPr/>
      <dgm:t>
        <a:bodyPr/>
        <a:lstStyle/>
        <a:p>
          <a:pPr>
            <a:buFontTx/>
            <a:buChar char="‒"/>
          </a:pPr>
          <a:r>
            <a:rPr lang="en-US" sz="1200" b="0" i="0" dirty="0">
              <a:hlinkClick xmlns:r="http://schemas.openxmlformats.org/officeDocument/2006/relationships" r:id="rId7"/>
            </a:rPr>
            <a:t>Compliance Audits</a:t>
          </a:r>
          <a:r>
            <a:rPr lang="en-US" sz="1200" b="0" i="0" dirty="0"/>
            <a:t> (December 2022)</a:t>
          </a:r>
          <a:endParaRPr lang="en-US" sz="1200" b="0" dirty="0"/>
        </a:p>
      </dgm:t>
    </dgm:pt>
    <dgm:pt modelId="{5EB1111E-4703-497D-95DB-ECF0C5A76CFB}" type="sibTrans" cxnId="{71E7BE2C-6441-42F3-A625-48EC7DE700D8}">
      <dgm:prSet/>
      <dgm:spPr/>
      <dgm:t>
        <a:bodyPr/>
        <a:lstStyle/>
        <a:p>
          <a:endParaRPr lang="en-US"/>
        </a:p>
      </dgm:t>
    </dgm:pt>
    <dgm:pt modelId="{6D8DBD4B-CE7F-42C9-B552-2937569FD1C2}" type="parTrans" cxnId="{71E7BE2C-6441-42F3-A625-48EC7DE700D8}">
      <dgm:prSet/>
      <dgm:spPr/>
      <dgm:t>
        <a:bodyPr/>
        <a:lstStyle/>
        <a:p>
          <a:endParaRPr lang="en-US"/>
        </a:p>
      </dgm:t>
    </dgm:pt>
    <dgm:pt modelId="{C021FB0C-F80D-49BD-9427-724340F9C068}">
      <dgm:prSet phldrT="[Text]" custT="1"/>
      <dgm:spPr/>
      <dgm:t>
        <a:bodyPr/>
        <a:lstStyle/>
        <a:p>
          <a:r>
            <a:rPr lang="en-US" sz="1200" b="0" dirty="0"/>
            <a:t> Interactive Decision Tree – </a:t>
          </a:r>
          <a:r>
            <a:rPr lang="en-US" sz="1200" b="0" i="0" dirty="0">
              <a:hlinkClick xmlns:r="http://schemas.openxmlformats.org/officeDocument/2006/relationships" r:id="rId8"/>
            </a:rPr>
            <a:t>Responding to Noncompliance with Laws and Regulations</a:t>
          </a:r>
          <a:endParaRPr lang="en-US" sz="1200" b="0" dirty="0"/>
        </a:p>
      </dgm:t>
    </dgm:pt>
    <dgm:pt modelId="{2A48190C-C528-4725-8E8B-BF366FFBD592}" type="parTrans" cxnId="{A330E2D9-F97A-4B56-93EF-00ED0CC849D9}">
      <dgm:prSet/>
      <dgm:spPr/>
      <dgm:t>
        <a:bodyPr/>
        <a:lstStyle/>
        <a:p>
          <a:endParaRPr lang="en-US"/>
        </a:p>
      </dgm:t>
    </dgm:pt>
    <dgm:pt modelId="{73A313AB-8FEF-4BA0-9580-0C1F9AF86C3E}" type="sibTrans" cxnId="{A330E2D9-F97A-4B56-93EF-00ED0CC849D9}">
      <dgm:prSet/>
      <dgm:spPr/>
      <dgm:t>
        <a:bodyPr/>
        <a:lstStyle/>
        <a:p>
          <a:endParaRPr lang="en-US"/>
        </a:p>
      </dgm:t>
    </dgm:pt>
    <dgm:pt modelId="{78B88011-E7EC-42FB-8F36-AAD38343F092}">
      <dgm:prSet phldrT="[Text]" custT="1"/>
      <dgm:spPr/>
      <dgm:t>
        <a:bodyPr/>
        <a:lstStyle/>
        <a:p>
          <a:r>
            <a:rPr lang="en-US" sz="1200" b="0" dirty="0"/>
            <a:t> Tool – </a:t>
          </a:r>
          <a:r>
            <a:rPr lang="en-US" sz="1200" b="0" i="0" dirty="0">
              <a:hlinkClick xmlns:r="http://schemas.openxmlformats.org/officeDocument/2006/relationships" r:id="rId9"/>
            </a:rPr>
            <a:t>Independence rules comparison: AICPA and </a:t>
          </a:r>
          <a:r>
            <a:rPr lang="en-US" sz="1200" b="0" i="1" dirty="0">
              <a:hlinkClick xmlns:r="http://schemas.openxmlformats.org/officeDocument/2006/relationships" r:id="rId9"/>
            </a:rPr>
            <a:t>Government Auditing Standards</a:t>
          </a:r>
          <a:endParaRPr lang="en-US" sz="1200" b="0" dirty="0"/>
        </a:p>
      </dgm:t>
    </dgm:pt>
    <dgm:pt modelId="{CCDF5642-347B-426B-9A46-53F7D74BF701}" type="parTrans" cxnId="{32D2341B-B2CA-4D1E-A7F9-E87883A18CE3}">
      <dgm:prSet/>
      <dgm:spPr/>
      <dgm:t>
        <a:bodyPr/>
        <a:lstStyle/>
        <a:p>
          <a:endParaRPr lang="en-US"/>
        </a:p>
      </dgm:t>
    </dgm:pt>
    <dgm:pt modelId="{30C6CA06-EBE8-470E-836B-3F36A0B9352C}" type="sibTrans" cxnId="{32D2341B-B2CA-4D1E-A7F9-E87883A18CE3}">
      <dgm:prSet/>
      <dgm:spPr/>
      <dgm:t>
        <a:bodyPr/>
        <a:lstStyle/>
        <a:p>
          <a:endParaRPr lang="en-US"/>
        </a:p>
      </dgm:t>
    </dgm:pt>
    <dgm:pt modelId="{928E71AC-4C81-42C4-8F3B-B0C6105103D2}" type="pres">
      <dgm:prSet presAssocID="{27AE22F1-C3CA-4223-9053-A69AB23619D6}" presName="linear" presStyleCnt="0">
        <dgm:presLayoutVars>
          <dgm:dir/>
          <dgm:animLvl val="lvl"/>
          <dgm:resizeHandles val="exact"/>
        </dgm:presLayoutVars>
      </dgm:prSet>
      <dgm:spPr/>
    </dgm:pt>
    <dgm:pt modelId="{6F9847CA-2594-47ED-A31A-3EC9AB91B5DD}" type="pres">
      <dgm:prSet presAssocID="{493EC1CA-1476-4006-A5BF-4C1CD5ECAFF0}" presName="parentLin" presStyleCnt="0"/>
      <dgm:spPr/>
    </dgm:pt>
    <dgm:pt modelId="{40DF8B5A-EC78-446A-A36D-178E55DA36BB}" type="pres">
      <dgm:prSet presAssocID="{493EC1CA-1476-4006-A5BF-4C1CD5ECAFF0}" presName="parentLeftMargin" presStyleLbl="node1" presStyleIdx="0" presStyleCnt="3"/>
      <dgm:spPr/>
    </dgm:pt>
    <dgm:pt modelId="{3532E9A7-398D-469B-B4D5-587C81297BE1}" type="pres">
      <dgm:prSet presAssocID="{493EC1CA-1476-4006-A5BF-4C1CD5ECAFF0}" presName="parentText" presStyleLbl="node1" presStyleIdx="0" presStyleCnt="3">
        <dgm:presLayoutVars>
          <dgm:chMax val="0"/>
          <dgm:bulletEnabled val="1"/>
        </dgm:presLayoutVars>
      </dgm:prSet>
      <dgm:spPr/>
    </dgm:pt>
    <dgm:pt modelId="{DCFF027B-F41F-4FA2-9136-A7F87296507A}" type="pres">
      <dgm:prSet presAssocID="{493EC1CA-1476-4006-A5BF-4C1CD5ECAFF0}" presName="negativeSpace" presStyleCnt="0"/>
      <dgm:spPr/>
    </dgm:pt>
    <dgm:pt modelId="{E2CD88DC-761B-4EC0-86DC-53B793F50FD3}" type="pres">
      <dgm:prSet presAssocID="{493EC1CA-1476-4006-A5BF-4C1CD5ECAFF0}" presName="childText" presStyleLbl="conFgAcc1" presStyleIdx="0" presStyleCnt="3">
        <dgm:presLayoutVars>
          <dgm:bulletEnabled val="1"/>
        </dgm:presLayoutVars>
      </dgm:prSet>
      <dgm:spPr/>
    </dgm:pt>
    <dgm:pt modelId="{0BF10CFF-4616-4B22-8987-58464DA2052B}" type="pres">
      <dgm:prSet presAssocID="{95BB3CC1-9B2D-4EAC-98F8-D99D86F334A8}" presName="spaceBetweenRectangles" presStyleCnt="0"/>
      <dgm:spPr/>
    </dgm:pt>
    <dgm:pt modelId="{22EB545F-5DDB-43EB-B578-AD03668251F0}" type="pres">
      <dgm:prSet presAssocID="{CF1EB4F6-F529-4686-8226-A69A92D4EE24}" presName="parentLin" presStyleCnt="0"/>
      <dgm:spPr/>
    </dgm:pt>
    <dgm:pt modelId="{0DE64B33-FA88-408B-B6CB-41B50D092146}" type="pres">
      <dgm:prSet presAssocID="{CF1EB4F6-F529-4686-8226-A69A92D4EE24}" presName="parentLeftMargin" presStyleLbl="node1" presStyleIdx="0" presStyleCnt="3"/>
      <dgm:spPr/>
    </dgm:pt>
    <dgm:pt modelId="{ADBBDEB6-5060-4295-BBCD-831B1E0442B7}" type="pres">
      <dgm:prSet presAssocID="{CF1EB4F6-F529-4686-8226-A69A92D4EE24}" presName="parentText" presStyleLbl="node1" presStyleIdx="1" presStyleCnt="3">
        <dgm:presLayoutVars>
          <dgm:chMax val="0"/>
          <dgm:bulletEnabled val="1"/>
        </dgm:presLayoutVars>
      </dgm:prSet>
      <dgm:spPr/>
    </dgm:pt>
    <dgm:pt modelId="{1E746006-6BCA-411E-8894-80E96F6B36DE}" type="pres">
      <dgm:prSet presAssocID="{CF1EB4F6-F529-4686-8226-A69A92D4EE24}" presName="negativeSpace" presStyleCnt="0"/>
      <dgm:spPr/>
    </dgm:pt>
    <dgm:pt modelId="{400B2B5D-C5B9-4290-8CF9-046E693EDE41}" type="pres">
      <dgm:prSet presAssocID="{CF1EB4F6-F529-4686-8226-A69A92D4EE24}" presName="childText" presStyleLbl="conFgAcc1" presStyleIdx="1" presStyleCnt="3">
        <dgm:presLayoutVars>
          <dgm:bulletEnabled val="1"/>
        </dgm:presLayoutVars>
      </dgm:prSet>
      <dgm:spPr/>
    </dgm:pt>
    <dgm:pt modelId="{01369C5E-0668-4F51-938E-FE78F5F206EB}" type="pres">
      <dgm:prSet presAssocID="{BECD5556-6731-414E-BC2D-FD361861CFCF}" presName="spaceBetweenRectangles" presStyleCnt="0"/>
      <dgm:spPr/>
    </dgm:pt>
    <dgm:pt modelId="{B8C8562D-09F7-4AA9-BD6F-24B918D27CD8}" type="pres">
      <dgm:prSet presAssocID="{4736ABDB-AC56-4C83-B2E4-87ABF27C2F76}" presName="parentLin" presStyleCnt="0"/>
      <dgm:spPr/>
    </dgm:pt>
    <dgm:pt modelId="{6556D43A-547E-47AF-BDFD-B80330C41D23}" type="pres">
      <dgm:prSet presAssocID="{4736ABDB-AC56-4C83-B2E4-87ABF27C2F76}" presName="parentLeftMargin" presStyleLbl="node1" presStyleIdx="1" presStyleCnt="3"/>
      <dgm:spPr/>
    </dgm:pt>
    <dgm:pt modelId="{FE64F50D-7591-4D66-AF4E-0783076601DB}" type="pres">
      <dgm:prSet presAssocID="{4736ABDB-AC56-4C83-B2E4-87ABF27C2F76}" presName="parentText" presStyleLbl="node1" presStyleIdx="2" presStyleCnt="3">
        <dgm:presLayoutVars>
          <dgm:chMax val="0"/>
          <dgm:bulletEnabled val="1"/>
        </dgm:presLayoutVars>
      </dgm:prSet>
      <dgm:spPr/>
    </dgm:pt>
    <dgm:pt modelId="{118EB5C6-0BF5-45BF-9BE7-7C863F472B4B}" type="pres">
      <dgm:prSet presAssocID="{4736ABDB-AC56-4C83-B2E4-87ABF27C2F76}" presName="negativeSpace" presStyleCnt="0"/>
      <dgm:spPr/>
    </dgm:pt>
    <dgm:pt modelId="{56D8BC7C-5B8F-462F-AA66-8C59E61119EE}" type="pres">
      <dgm:prSet presAssocID="{4736ABDB-AC56-4C83-B2E4-87ABF27C2F76}" presName="childText" presStyleLbl="conFgAcc1" presStyleIdx="2" presStyleCnt="3">
        <dgm:presLayoutVars>
          <dgm:bulletEnabled val="1"/>
        </dgm:presLayoutVars>
      </dgm:prSet>
      <dgm:spPr/>
    </dgm:pt>
  </dgm:ptLst>
  <dgm:cxnLst>
    <dgm:cxn modelId="{408C0C06-946D-48AF-8A3E-8C06FAAFF382}" type="presOf" srcId="{14F273E3-463F-41EC-B17D-FA2FED8E2486}" destId="{400B2B5D-C5B9-4290-8CF9-046E693EDE41}" srcOrd="0" destOrd="0" presId="urn:microsoft.com/office/officeart/2005/8/layout/list1"/>
    <dgm:cxn modelId="{B7AE5006-F3C3-4372-B4D8-C6E708DCD9FB}" type="presOf" srcId="{4736ABDB-AC56-4C83-B2E4-87ABF27C2F76}" destId="{FE64F50D-7591-4D66-AF4E-0783076601DB}" srcOrd="1" destOrd="0" presId="urn:microsoft.com/office/officeart/2005/8/layout/list1"/>
    <dgm:cxn modelId="{76DE5A0D-34CB-403D-A656-FB150AC760F8}" type="presOf" srcId="{5716CEB4-3926-4E3F-8EC1-518E2C69405C}" destId="{400B2B5D-C5B9-4290-8CF9-046E693EDE41}" srcOrd="0" destOrd="6" presId="urn:microsoft.com/office/officeart/2005/8/layout/list1"/>
    <dgm:cxn modelId="{2E38AF14-AB2C-4AFD-A23A-A3F0E40D9FD3}" type="presOf" srcId="{70320EF5-3673-42EC-9D8C-EE7B29652262}" destId="{400B2B5D-C5B9-4290-8CF9-046E693EDE41}" srcOrd="0" destOrd="1" presId="urn:microsoft.com/office/officeart/2005/8/layout/list1"/>
    <dgm:cxn modelId="{32D2341B-B2CA-4D1E-A7F9-E87883A18CE3}" srcId="{4736ABDB-AC56-4C83-B2E4-87ABF27C2F76}" destId="{78B88011-E7EC-42FB-8F36-AAD38343F092}" srcOrd="2" destOrd="0" parTransId="{CCDF5642-347B-426B-9A46-53F7D74BF701}" sibTransId="{30C6CA06-EBE8-470E-836B-3F36A0B9352C}"/>
    <dgm:cxn modelId="{41604D24-345E-418F-9FD1-55AFF1798272}" srcId="{CF1EB4F6-F529-4686-8226-A69A92D4EE24}" destId="{7ED8555A-4CE0-4294-9942-4DA89902D621}" srcOrd="1" destOrd="0" parTransId="{83C62BFB-A57A-432F-884E-1670D83038A2}" sibTransId="{ED82826F-437C-4CBB-8A21-9E5883B13A62}"/>
    <dgm:cxn modelId="{E45BC025-0C29-472F-B2C3-419DE02443A5}" type="presOf" srcId="{2F90EF18-3309-4ABD-B44D-6BC681E83805}" destId="{400B2B5D-C5B9-4290-8CF9-046E693EDE41}" srcOrd="0" destOrd="5" presId="urn:microsoft.com/office/officeart/2005/8/layout/list1"/>
    <dgm:cxn modelId="{71E7BE2C-6441-42F3-A625-48EC7DE700D8}" srcId="{7ED8555A-4CE0-4294-9942-4DA89902D621}" destId="{2F90EF18-3309-4ABD-B44D-6BC681E83805}" srcOrd="1" destOrd="0" parTransId="{6D8DBD4B-CE7F-42C9-B552-2937569FD1C2}" sibTransId="{5EB1111E-4703-497D-95DB-ECF0C5A76CFB}"/>
    <dgm:cxn modelId="{26EBED2E-FC14-4D19-A80F-D23F13771D7C}" type="presOf" srcId="{C021FB0C-F80D-49BD-9427-724340F9C068}" destId="{56D8BC7C-5B8F-462F-AA66-8C59E61119EE}" srcOrd="0" destOrd="3" presId="urn:microsoft.com/office/officeart/2005/8/layout/list1"/>
    <dgm:cxn modelId="{D0DF562F-796A-4BD2-A2E6-C4B0832FE306}" type="presOf" srcId="{493EC1CA-1476-4006-A5BF-4C1CD5ECAFF0}" destId="{40DF8B5A-EC78-446A-A36D-178E55DA36BB}" srcOrd="0" destOrd="0" presId="urn:microsoft.com/office/officeart/2005/8/layout/list1"/>
    <dgm:cxn modelId="{034AE534-64AA-43FC-80E6-5450392B6B70}" srcId="{493EC1CA-1476-4006-A5BF-4C1CD5ECAFF0}" destId="{DF37665A-59B9-41B7-835D-45EF7454EE1F}" srcOrd="0" destOrd="0" parTransId="{55CB580B-F833-46C6-90E5-762F92020C28}" sibTransId="{DDEC67E4-68F2-49D6-92DF-D181978F7602}"/>
    <dgm:cxn modelId="{E867EF34-2510-44B6-92C4-0B3CFD9FC252}" type="presOf" srcId="{4D773D80-A8E8-4B86-9169-B00731A03DE4}" destId="{400B2B5D-C5B9-4290-8CF9-046E693EDE41}" srcOrd="0" destOrd="2" presId="urn:microsoft.com/office/officeart/2005/8/layout/list1"/>
    <dgm:cxn modelId="{D21F4735-4205-4469-846E-A722DF297BF8}" srcId="{4736ABDB-AC56-4C83-B2E4-87ABF27C2F76}" destId="{82F91E9D-0C35-4D14-94C2-713E1FA062ED}" srcOrd="1" destOrd="0" parTransId="{EEDB997F-7FF8-4797-A866-DEA9BDBDC11B}" sibTransId="{3EABB07E-4D3C-4702-92CA-98B1F2388945}"/>
    <dgm:cxn modelId="{3B1AB538-A964-447B-9122-B4FB147B4430}" srcId="{27AE22F1-C3CA-4223-9053-A69AB23619D6}" destId="{493EC1CA-1476-4006-A5BF-4C1CD5ECAFF0}" srcOrd="0" destOrd="0" parTransId="{BD1C6CFE-AF77-4089-A1CE-A01407FBD04F}" sibTransId="{95BB3CC1-9B2D-4EAC-98F8-D99D86F334A8}"/>
    <dgm:cxn modelId="{D586333B-696A-4B86-8904-7196B5DEF2F4}" type="presOf" srcId="{DF37665A-59B9-41B7-835D-45EF7454EE1F}" destId="{E2CD88DC-761B-4EC0-86DC-53B793F50FD3}" srcOrd="0" destOrd="0" presId="urn:microsoft.com/office/officeart/2005/8/layout/list1"/>
    <dgm:cxn modelId="{972C8242-16F6-43BA-A36E-9BC445767934}" type="presOf" srcId="{27AE22F1-C3CA-4223-9053-A69AB23619D6}" destId="{928E71AC-4C81-42C4-8F3B-B0C6105103D2}" srcOrd="0" destOrd="0" presId="urn:microsoft.com/office/officeart/2005/8/layout/list1"/>
    <dgm:cxn modelId="{F1DA214A-6D41-47C5-B1C0-FCE91A61DD40}" type="presOf" srcId="{78B88011-E7EC-42FB-8F36-AAD38343F092}" destId="{56D8BC7C-5B8F-462F-AA66-8C59E61119EE}" srcOrd="0" destOrd="2" presId="urn:microsoft.com/office/officeart/2005/8/layout/list1"/>
    <dgm:cxn modelId="{47BF684A-1C1D-4A1B-AF9F-0FA3B901234C}" srcId="{27AE22F1-C3CA-4223-9053-A69AB23619D6}" destId="{4736ABDB-AC56-4C83-B2E4-87ABF27C2F76}" srcOrd="2" destOrd="0" parTransId="{550389D0-95A1-44BB-BEFC-FB965CD68223}" sibTransId="{9C7CF9DC-A016-4AA9-8335-09F7C579997B}"/>
    <dgm:cxn modelId="{B201D070-6852-4FD6-AF9A-F22CBEDF3A13}" type="presOf" srcId="{CF1EB4F6-F529-4686-8226-A69A92D4EE24}" destId="{ADBBDEB6-5060-4295-BBCD-831B1E0442B7}" srcOrd="1" destOrd="0" presId="urn:microsoft.com/office/officeart/2005/8/layout/list1"/>
    <dgm:cxn modelId="{C6F24E74-E8EF-4AAE-8CB4-E820BE9A7E5A}" srcId="{14F273E3-463F-41EC-B17D-FA2FED8E2486}" destId="{4D773D80-A8E8-4B86-9169-B00731A03DE4}" srcOrd="1" destOrd="0" parTransId="{A84E3CBF-9CE8-4B49-8353-56C4356C0744}" sibTransId="{8D9ED9AE-4B38-4C54-B41C-707B1935A344}"/>
    <dgm:cxn modelId="{7C83B374-A55A-4E98-9CC4-DF61B6EE65DF}" type="presOf" srcId="{4736ABDB-AC56-4C83-B2E4-87ABF27C2F76}" destId="{6556D43A-547E-47AF-BDFD-B80330C41D23}" srcOrd="0" destOrd="0" presId="urn:microsoft.com/office/officeart/2005/8/layout/list1"/>
    <dgm:cxn modelId="{C7F4C789-9AD9-4571-A5C7-9FC933D13D15}" srcId="{4736ABDB-AC56-4C83-B2E4-87ABF27C2F76}" destId="{75EA6200-40E2-4F03-9807-DF03B256AFD7}" srcOrd="0" destOrd="0" parTransId="{FB81870C-467A-4E0D-8FF7-1AB4B2E656E6}" sibTransId="{282145E9-9D9A-401C-8A7E-AE0B595A3593}"/>
    <dgm:cxn modelId="{10AC318A-0ED2-4D39-AE51-67CC416E5BE7}" srcId="{7ED8555A-4CE0-4294-9942-4DA89902D621}" destId="{D97F564A-B1AC-4A8B-9549-CD6194BCDEEC}" srcOrd="0" destOrd="0" parTransId="{B541C225-DEBD-4041-A746-3604703F2675}" sibTransId="{3FFE97C9-A00C-4705-B2C7-D9C5B8EA07D0}"/>
    <dgm:cxn modelId="{65DD7D9B-3BEA-4A47-BA1F-01A729DDFA99}" type="presOf" srcId="{CF1EB4F6-F529-4686-8226-A69A92D4EE24}" destId="{0DE64B33-FA88-408B-B6CB-41B50D092146}" srcOrd="0" destOrd="0" presId="urn:microsoft.com/office/officeart/2005/8/layout/list1"/>
    <dgm:cxn modelId="{3932FA9D-423A-483B-98FF-2BCBAEADC27C}" srcId="{14F273E3-463F-41EC-B17D-FA2FED8E2486}" destId="{70320EF5-3673-42EC-9D8C-EE7B29652262}" srcOrd="0" destOrd="0" parTransId="{F716D029-8D97-4749-A7AB-0E9ECC52E999}" sibTransId="{BE8A5CD1-B90A-43DD-B2D7-542BA377A472}"/>
    <dgm:cxn modelId="{A21C14A1-A0FD-45F3-BDCA-2D3071E91E3E}" srcId="{7ED8555A-4CE0-4294-9942-4DA89902D621}" destId="{5716CEB4-3926-4E3F-8EC1-518E2C69405C}" srcOrd="2" destOrd="0" parTransId="{73905FB7-09B6-459E-B272-F71A7C94F811}" sibTransId="{6CE47878-CBC0-4C3E-BE9A-9B2CD65E00FE}"/>
    <dgm:cxn modelId="{76FEA0A2-7D27-4D9F-BC57-2ACC092A934E}" type="presOf" srcId="{7ED8555A-4CE0-4294-9942-4DA89902D621}" destId="{400B2B5D-C5B9-4290-8CF9-046E693EDE41}" srcOrd="0" destOrd="3" presId="urn:microsoft.com/office/officeart/2005/8/layout/list1"/>
    <dgm:cxn modelId="{1666D4B8-2CBB-4926-8888-EFC43D37DFC1}" type="presOf" srcId="{82F91E9D-0C35-4D14-94C2-713E1FA062ED}" destId="{56D8BC7C-5B8F-462F-AA66-8C59E61119EE}" srcOrd="0" destOrd="1" presId="urn:microsoft.com/office/officeart/2005/8/layout/list1"/>
    <dgm:cxn modelId="{F780D8B9-9421-4E81-85CF-4EC159A35EC3}" srcId="{27AE22F1-C3CA-4223-9053-A69AB23619D6}" destId="{CF1EB4F6-F529-4686-8226-A69A92D4EE24}" srcOrd="1" destOrd="0" parTransId="{59462EF6-9BE0-4C51-A8C1-E68B9E9FD7C5}" sibTransId="{BECD5556-6731-414E-BC2D-FD361861CFCF}"/>
    <dgm:cxn modelId="{2C7177C5-74AF-4324-A996-9747680912AE}" type="presOf" srcId="{D97F564A-B1AC-4A8B-9549-CD6194BCDEEC}" destId="{400B2B5D-C5B9-4290-8CF9-046E693EDE41}" srcOrd="0" destOrd="4" presId="urn:microsoft.com/office/officeart/2005/8/layout/list1"/>
    <dgm:cxn modelId="{B218B5C6-194D-4777-A5D4-07F608EA6F28}" srcId="{CF1EB4F6-F529-4686-8226-A69A92D4EE24}" destId="{14F273E3-463F-41EC-B17D-FA2FED8E2486}" srcOrd="0" destOrd="0" parTransId="{E8CF07EF-B178-457D-9C7B-D72574F0E83E}" sibTransId="{D5ED25A5-43D3-45C2-A1C6-AB8AB7F549E5}"/>
    <dgm:cxn modelId="{034397D4-774D-4846-8D1B-E804A3FE59B7}" type="presOf" srcId="{493EC1CA-1476-4006-A5BF-4C1CD5ECAFF0}" destId="{3532E9A7-398D-469B-B4D5-587C81297BE1}" srcOrd="1" destOrd="0" presId="urn:microsoft.com/office/officeart/2005/8/layout/list1"/>
    <dgm:cxn modelId="{A330E2D9-F97A-4B56-93EF-00ED0CC849D9}" srcId="{4736ABDB-AC56-4C83-B2E4-87ABF27C2F76}" destId="{C021FB0C-F80D-49BD-9427-724340F9C068}" srcOrd="3" destOrd="0" parTransId="{2A48190C-C528-4725-8E8B-BF366FFBD592}" sibTransId="{73A313AB-8FEF-4BA0-9580-0C1F9AF86C3E}"/>
    <dgm:cxn modelId="{A9E83DDC-6268-45AB-B0D8-A819E9E75267}" type="presOf" srcId="{75EA6200-40E2-4F03-9807-DF03B256AFD7}" destId="{56D8BC7C-5B8F-462F-AA66-8C59E61119EE}" srcOrd="0" destOrd="0" presId="urn:microsoft.com/office/officeart/2005/8/layout/list1"/>
    <dgm:cxn modelId="{C899E1CB-224A-4E3A-959B-9417FFA68279}" type="presParOf" srcId="{928E71AC-4C81-42C4-8F3B-B0C6105103D2}" destId="{6F9847CA-2594-47ED-A31A-3EC9AB91B5DD}" srcOrd="0" destOrd="0" presId="urn:microsoft.com/office/officeart/2005/8/layout/list1"/>
    <dgm:cxn modelId="{DA926662-354B-407C-B7C2-30A896EEB809}" type="presParOf" srcId="{6F9847CA-2594-47ED-A31A-3EC9AB91B5DD}" destId="{40DF8B5A-EC78-446A-A36D-178E55DA36BB}" srcOrd="0" destOrd="0" presId="urn:microsoft.com/office/officeart/2005/8/layout/list1"/>
    <dgm:cxn modelId="{A9DB27E6-4613-4791-AAC6-2E7972C3CEB2}" type="presParOf" srcId="{6F9847CA-2594-47ED-A31A-3EC9AB91B5DD}" destId="{3532E9A7-398D-469B-B4D5-587C81297BE1}" srcOrd="1" destOrd="0" presId="urn:microsoft.com/office/officeart/2005/8/layout/list1"/>
    <dgm:cxn modelId="{B4468C48-1D4E-45A7-BAC5-E123F23E466D}" type="presParOf" srcId="{928E71AC-4C81-42C4-8F3B-B0C6105103D2}" destId="{DCFF027B-F41F-4FA2-9136-A7F87296507A}" srcOrd="1" destOrd="0" presId="urn:microsoft.com/office/officeart/2005/8/layout/list1"/>
    <dgm:cxn modelId="{6680FFBE-AFC5-4A10-A1B6-78751018EAE8}" type="presParOf" srcId="{928E71AC-4C81-42C4-8F3B-B0C6105103D2}" destId="{E2CD88DC-761B-4EC0-86DC-53B793F50FD3}" srcOrd="2" destOrd="0" presId="urn:microsoft.com/office/officeart/2005/8/layout/list1"/>
    <dgm:cxn modelId="{19D7B374-DB44-44F4-9442-1CD86D1A4AC7}" type="presParOf" srcId="{928E71AC-4C81-42C4-8F3B-B0C6105103D2}" destId="{0BF10CFF-4616-4B22-8987-58464DA2052B}" srcOrd="3" destOrd="0" presId="urn:microsoft.com/office/officeart/2005/8/layout/list1"/>
    <dgm:cxn modelId="{71AA9FE6-D106-45BB-89CA-AD59710F1D96}" type="presParOf" srcId="{928E71AC-4C81-42C4-8F3B-B0C6105103D2}" destId="{22EB545F-5DDB-43EB-B578-AD03668251F0}" srcOrd="4" destOrd="0" presId="urn:microsoft.com/office/officeart/2005/8/layout/list1"/>
    <dgm:cxn modelId="{54CB4CB2-FD7C-4C99-8C34-0E04B67AFC72}" type="presParOf" srcId="{22EB545F-5DDB-43EB-B578-AD03668251F0}" destId="{0DE64B33-FA88-408B-B6CB-41B50D092146}" srcOrd="0" destOrd="0" presId="urn:microsoft.com/office/officeart/2005/8/layout/list1"/>
    <dgm:cxn modelId="{3D58297A-E3AE-4ABB-B5F3-438EEA071417}" type="presParOf" srcId="{22EB545F-5DDB-43EB-B578-AD03668251F0}" destId="{ADBBDEB6-5060-4295-BBCD-831B1E0442B7}" srcOrd="1" destOrd="0" presId="urn:microsoft.com/office/officeart/2005/8/layout/list1"/>
    <dgm:cxn modelId="{E5CE337C-199E-4767-80A8-3384C629D5C2}" type="presParOf" srcId="{928E71AC-4C81-42C4-8F3B-B0C6105103D2}" destId="{1E746006-6BCA-411E-8894-80E96F6B36DE}" srcOrd="5" destOrd="0" presId="urn:microsoft.com/office/officeart/2005/8/layout/list1"/>
    <dgm:cxn modelId="{32399782-B113-4FD0-AEFE-6BEADB3E5E82}" type="presParOf" srcId="{928E71AC-4C81-42C4-8F3B-B0C6105103D2}" destId="{400B2B5D-C5B9-4290-8CF9-046E693EDE41}" srcOrd="6" destOrd="0" presId="urn:microsoft.com/office/officeart/2005/8/layout/list1"/>
    <dgm:cxn modelId="{312D3AC8-A753-4DD1-A956-7AB2A1707840}" type="presParOf" srcId="{928E71AC-4C81-42C4-8F3B-B0C6105103D2}" destId="{01369C5E-0668-4F51-938E-FE78F5F206EB}" srcOrd="7" destOrd="0" presId="urn:microsoft.com/office/officeart/2005/8/layout/list1"/>
    <dgm:cxn modelId="{8CB2BDAD-4059-4CCB-81AA-290E7D7D4407}" type="presParOf" srcId="{928E71AC-4C81-42C4-8F3B-B0C6105103D2}" destId="{B8C8562D-09F7-4AA9-BD6F-24B918D27CD8}" srcOrd="8" destOrd="0" presId="urn:microsoft.com/office/officeart/2005/8/layout/list1"/>
    <dgm:cxn modelId="{3D9BD8CB-BFD9-4987-8B08-05A2055ACF05}" type="presParOf" srcId="{B8C8562D-09F7-4AA9-BD6F-24B918D27CD8}" destId="{6556D43A-547E-47AF-BDFD-B80330C41D23}" srcOrd="0" destOrd="0" presId="urn:microsoft.com/office/officeart/2005/8/layout/list1"/>
    <dgm:cxn modelId="{81745F4E-D806-4FFA-A217-ABF3063DD8FE}" type="presParOf" srcId="{B8C8562D-09F7-4AA9-BD6F-24B918D27CD8}" destId="{FE64F50D-7591-4D66-AF4E-0783076601DB}" srcOrd="1" destOrd="0" presId="urn:microsoft.com/office/officeart/2005/8/layout/list1"/>
    <dgm:cxn modelId="{FDA9ABE8-883A-486B-90C8-1400A17D00D2}" type="presParOf" srcId="{928E71AC-4C81-42C4-8F3B-B0C6105103D2}" destId="{118EB5C6-0BF5-45BF-9BE7-7C863F472B4B}" srcOrd="9" destOrd="0" presId="urn:microsoft.com/office/officeart/2005/8/layout/list1"/>
    <dgm:cxn modelId="{573338C9-A78A-4BC0-BD5A-1E78F1EB2D1B}" type="presParOf" srcId="{928E71AC-4C81-42C4-8F3B-B0C6105103D2}" destId="{56D8BC7C-5B8F-462F-AA66-8C59E61119E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5D7158-4B9A-7D4B-8508-F33A85554F4D}"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B3B9F2FE-E8E1-B64C-A5C3-2560614435FC}">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000" b="1" dirty="0">
              <a:solidFill>
                <a:srgbClr val="FF0000"/>
              </a:solidFill>
            </a:rPr>
            <a:t>Establish the fraud risk assessment team, considering:</a:t>
          </a:r>
        </a:p>
        <a:p>
          <a:pPr algn="l"/>
          <a:r>
            <a:rPr lang="en-US" sz="1000" b="1" dirty="0">
              <a:solidFill>
                <a:srgbClr val="FF0000"/>
              </a:solidFill>
            </a:rPr>
            <a:t>- Appropriate management levels</a:t>
          </a:r>
        </a:p>
        <a:p>
          <a:pPr algn="l"/>
          <a:r>
            <a:rPr lang="en-US" sz="1000" b="1" dirty="0">
              <a:solidFill>
                <a:srgbClr val="FF0000"/>
              </a:solidFill>
            </a:rPr>
            <a:t>- All organizational components</a:t>
          </a:r>
        </a:p>
        <a:p>
          <a:pPr algn="ctr"/>
          <a:endParaRPr lang="en-US" sz="1200" b="1" dirty="0">
            <a:solidFill>
              <a:srgbClr val="FF0000"/>
            </a:solidFill>
          </a:endParaRPr>
        </a:p>
      </dgm:t>
    </dgm:pt>
    <dgm:pt modelId="{718E7B10-0BA1-8045-8E35-E4434C2EF72C}" type="parTrans" cxnId="{FD29AFF1-D223-DF4D-AD4B-2137F66E5989}">
      <dgm:prSet/>
      <dgm:spPr/>
      <dgm:t>
        <a:bodyPr/>
        <a:lstStyle/>
        <a:p>
          <a:endParaRPr lang="en-US"/>
        </a:p>
      </dgm:t>
    </dgm:pt>
    <dgm:pt modelId="{3AEE59DD-5AFA-D14F-A6A6-9CCD0229B8E8}" type="sibTrans" cxnId="{FD29AFF1-D223-DF4D-AD4B-2137F66E5989}">
      <dgm:prSet/>
      <dgm:spPr>
        <a:ln>
          <a:solidFill>
            <a:srgbClr val="FF6600"/>
          </a:solidFill>
        </a:ln>
        <a:scene3d>
          <a:camera prst="orthographicFront"/>
          <a:lightRig rig="threePt" dir="t"/>
        </a:scene3d>
        <a:sp3d>
          <a:bevelT w="114300" prst="artDeco"/>
          <a:bevelB w="114300" prst="artDeco"/>
        </a:sp3d>
      </dgm:spPr>
      <dgm:t>
        <a:bodyPr/>
        <a:lstStyle/>
        <a:p>
          <a:endParaRPr lang="en-US">
            <a:solidFill>
              <a:schemeClr val="tx1"/>
            </a:solidFill>
          </a:endParaRPr>
        </a:p>
      </dgm:t>
    </dgm:pt>
    <dgm:pt modelId="{31D5CBD7-94F9-A44E-9DE4-06AA4025E028}">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000" b="1" dirty="0">
              <a:solidFill>
                <a:srgbClr val="FF0000"/>
              </a:solidFill>
            </a:rPr>
            <a:t>Identify all fraud schemes and fraud risks, considering:</a:t>
          </a:r>
        </a:p>
        <a:p>
          <a:pPr algn="l"/>
          <a:r>
            <a:rPr lang="en-US" sz="1000" b="1" dirty="0">
              <a:solidFill>
                <a:srgbClr val="FF0000"/>
              </a:solidFill>
            </a:rPr>
            <a:t>- Internal and external factors</a:t>
          </a:r>
        </a:p>
        <a:p>
          <a:pPr algn="l"/>
          <a:r>
            <a:rPr lang="en-US" sz="1000" b="1" dirty="0">
              <a:solidFill>
                <a:srgbClr val="FF0000"/>
              </a:solidFill>
            </a:rPr>
            <a:t>- Various types of fraud</a:t>
          </a:r>
        </a:p>
        <a:p>
          <a:pPr algn="l"/>
          <a:r>
            <a:rPr lang="en-US" sz="1000" b="1" dirty="0">
              <a:solidFill>
                <a:srgbClr val="FF0000"/>
              </a:solidFill>
            </a:rPr>
            <a:t>- Risk of management </a:t>
          </a:r>
          <a:r>
            <a:rPr lang="en-US" sz="1200" b="1" dirty="0">
              <a:solidFill>
                <a:srgbClr val="FF0000"/>
              </a:solidFill>
            </a:rPr>
            <a:t>override</a:t>
          </a:r>
        </a:p>
      </dgm:t>
    </dgm:pt>
    <dgm:pt modelId="{19268ECB-43A0-644B-8452-EC95176767F7}" type="parTrans" cxnId="{9EB1F30B-4885-7043-BAE4-95D4661B1CFB}">
      <dgm:prSet/>
      <dgm:spPr/>
      <dgm:t>
        <a:bodyPr/>
        <a:lstStyle/>
        <a:p>
          <a:endParaRPr lang="en-US"/>
        </a:p>
      </dgm:t>
    </dgm:pt>
    <dgm:pt modelId="{1498CE8F-6348-204C-9961-3F54502E4709}" type="sibTrans" cxnId="{9EB1F30B-4885-7043-BAE4-95D4661B1CFB}">
      <dgm:prSet/>
      <dgm:spPr/>
      <dgm:t>
        <a:bodyPr/>
        <a:lstStyle/>
        <a:p>
          <a:endParaRPr lang="en-US"/>
        </a:p>
      </dgm:t>
    </dgm:pt>
    <dgm:pt modelId="{7AF95CEF-6961-1947-9B6A-27A0D831B026}">
      <dgm:prSet phldrT="[Text]" custT="1"/>
      <dgm:spPr>
        <a:solidFill>
          <a:srgbClr val="FFFF00"/>
        </a:solidFill>
        <a:scene3d>
          <a:camera prst="orthographicFront"/>
          <a:lightRig rig="threePt" dir="t"/>
        </a:scene3d>
        <a:sp3d>
          <a:bevelT w="114300" prst="artDeco"/>
          <a:bevelB w="114300" prst="artDeco"/>
        </a:sp3d>
      </dgm:spPr>
      <dgm:t>
        <a:bodyPr/>
        <a:lstStyle/>
        <a:p>
          <a:r>
            <a:rPr lang="en-US" sz="1200" b="1" dirty="0">
              <a:solidFill>
                <a:srgbClr val="FF0000"/>
              </a:solidFill>
            </a:rPr>
            <a:t>Estimate likelihood and significance of each fraud scheme and risk</a:t>
          </a:r>
        </a:p>
      </dgm:t>
    </dgm:pt>
    <dgm:pt modelId="{9D9FB85F-9DCD-6C41-A559-EF1C302A5531}" type="parTrans" cxnId="{5C68BE50-2D1D-4E45-921C-1F1BFF38741B}">
      <dgm:prSet/>
      <dgm:spPr/>
      <dgm:t>
        <a:bodyPr/>
        <a:lstStyle/>
        <a:p>
          <a:endParaRPr lang="en-US"/>
        </a:p>
      </dgm:t>
    </dgm:pt>
    <dgm:pt modelId="{E67238BB-E702-FF41-9944-A311B235B075}" type="sibTrans" cxnId="{5C68BE50-2D1D-4E45-921C-1F1BFF38741B}">
      <dgm:prSet/>
      <dgm:spPr/>
      <dgm:t>
        <a:bodyPr/>
        <a:lstStyle/>
        <a:p>
          <a:endParaRPr lang="en-US"/>
        </a:p>
      </dgm:t>
    </dgm:pt>
    <dgm:pt modelId="{609F3440-9E33-D648-9747-C34B419AB9F5}">
      <dgm:prSet phldrT="[Text]" custT="1"/>
      <dgm:spPr>
        <a:solidFill>
          <a:srgbClr val="FFFF00"/>
        </a:solidFill>
        <a:scene3d>
          <a:camera prst="orthographicFront"/>
          <a:lightRig rig="threePt" dir="t"/>
        </a:scene3d>
        <a:sp3d>
          <a:bevelT w="114300" prst="artDeco"/>
          <a:bevelB w="114300" prst="artDeco"/>
        </a:sp3d>
      </dgm:spPr>
      <dgm:t>
        <a:bodyPr/>
        <a:lstStyle/>
        <a:p>
          <a:r>
            <a:rPr lang="en-US" sz="1200" b="1" dirty="0">
              <a:solidFill>
                <a:srgbClr val="FF0000"/>
              </a:solidFill>
            </a:rPr>
            <a:t>Identify existing controls and assess their effectiveness</a:t>
          </a:r>
        </a:p>
      </dgm:t>
    </dgm:pt>
    <dgm:pt modelId="{CB260E7C-14C3-DC43-8D5D-396AA07D5DB6}" type="parTrans" cxnId="{C147527F-2429-B143-A7B4-18530CBDE159}">
      <dgm:prSet/>
      <dgm:spPr/>
      <dgm:t>
        <a:bodyPr/>
        <a:lstStyle/>
        <a:p>
          <a:endParaRPr lang="en-US"/>
        </a:p>
      </dgm:t>
    </dgm:pt>
    <dgm:pt modelId="{9F235AF1-16DB-234B-9496-C0630A675486}" type="sibTrans" cxnId="{C147527F-2429-B143-A7B4-18530CBDE159}">
      <dgm:prSet/>
      <dgm:spPr/>
      <dgm:t>
        <a:bodyPr/>
        <a:lstStyle/>
        <a:p>
          <a:endParaRPr lang="en-US"/>
        </a:p>
      </dgm:t>
    </dgm:pt>
    <dgm:pt modelId="{93C3EF17-3096-A845-8B9F-0630D0B3B91F}">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000" b="1" dirty="0">
              <a:solidFill>
                <a:srgbClr val="FF0000"/>
              </a:solidFill>
            </a:rPr>
            <a:t>Reassess risk periodically, considering changes:</a:t>
          </a:r>
        </a:p>
        <a:p>
          <a:pPr algn="l"/>
          <a:r>
            <a:rPr lang="en-US" sz="1000" b="1" dirty="0">
              <a:solidFill>
                <a:srgbClr val="FF0000"/>
              </a:solidFill>
            </a:rPr>
            <a:t>- External to the organization</a:t>
          </a:r>
        </a:p>
        <a:p>
          <a:pPr algn="l"/>
          <a:r>
            <a:rPr lang="en-US" sz="1000" b="1" dirty="0">
              <a:solidFill>
                <a:srgbClr val="FF0000"/>
              </a:solidFill>
            </a:rPr>
            <a:t>- Operational</a:t>
          </a:r>
        </a:p>
        <a:p>
          <a:pPr algn="l"/>
          <a:r>
            <a:rPr lang="en-US" sz="1000" b="1" dirty="0">
              <a:solidFill>
                <a:srgbClr val="FF0000"/>
              </a:solidFill>
            </a:rPr>
            <a:t>- Leadership</a:t>
          </a:r>
        </a:p>
      </dgm:t>
    </dgm:pt>
    <dgm:pt modelId="{8F928222-B947-FA49-8528-C6E86488BDD8}" type="parTrans" cxnId="{D278BF39-EC94-974A-9179-446F5E0154DD}">
      <dgm:prSet/>
      <dgm:spPr/>
      <dgm:t>
        <a:bodyPr/>
        <a:lstStyle/>
        <a:p>
          <a:endParaRPr lang="en-US"/>
        </a:p>
      </dgm:t>
    </dgm:pt>
    <dgm:pt modelId="{E10AA1AD-3AEA-2447-ABBB-D92AF9CA54CF}" type="sibTrans" cxnId="{D278BF39-EC94-974A-9179-446F5E0154DD}">
      <dgm:prSet/>
      <dgm:spPr/>
      <dgm:t>
        <a:bodyPr/>
        <a:lstStyle/>
        <a:p>
          <a:endParaRPr lang="en-US"/>
        </a:p>
      </dgm:t>
    </dgm:pt>
    <dgm:pt modelId="{017EE668-1FF0-B540-9C77-C2760D6D12DF}">
      <dgm:prSet phldrT="[Text]" custT="1"/>
      <dgm:spPr>
        <a:solidFill>
          <a:srgbClr val="FFFF00"/>
        </a:solidFill>
        <a:scene3d>
          <a:camera prst="orthographicFront"/>
          <a:lightRig rig="threePt" dir="t"/>
        </a:scene3d>
        <a:sp3d>
          <a:bevelT w="114300" prst="artDeco"/>
          <a:bevelB w="114300" prst="artDeco"/>
        </a:sp3d>
      </dgm:spPr>
      <dgm:t>
        <a:bodyPr/>
        <a:lstStyle/>
        <a:p>
          <a:r>
            <a:rPr lang="en-US" sz="1200" b="1" dirty="0">
              <a:solidFill>
                <a:srgbClr val="FF0000"/>
              </a:solidFill>
            </a:rPr>
            <a:t>Determine all personnel and departments potentially involved considering the fraud triangle</a:t>
          </a:r>
        </a:p>
      </dgm:t>
    </dgm:pt>
    <dgm:pt modelId="{EAFE7948-5382-3C45-BA26-E874D7C9BF06}" type="parTrans" cxnId="{62B9B230-3A27-7747-92AB-C9DC70297768}">
      <dgm:prSet/>
      <dgm:spPr/>
      <dgm:t>
        <a:bodyPr/>
        <a:lstStyle/>
        <a:p>
          <a:endParaRPr lang="en-US"/>
        </a:p>
      </dgm:t>
    </dgm:pt>
    <dgm:pt modelId="{385410A3-C410-CC4B-8EEC-A171A5561279}" type="sibTrans" cxnId="{62B9B230-3A27-7747-92AB-C9DC70297768}">
      <dgm:prSet/>
      <dgm:spPr/>
      <dgm:t>
        <a:bodyPr/>
        <a:lstStyle/>
        <a:p>
          <a:endParaRPr lang="en-US"/>
        </a:p>
      </dgm:t>
    </dgm:pt>
    <dgm:pt modelId="{DFAED3C8-621F-7E43-BB3A-9C55602E32A7}">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000" b="1" dirty="0">
              <a:solidFill>
                <a:srgbClr val="FF0000"/>
              </a:solidFill>
            </a:rPr>
            <a:t>Assess and respond to residual risks that need to be mitigated:</a:t>
          </a:r>
        </a:p>
        <a:p>
          <a:pPr marL="53975" indent="-53975" algn="l"/>
          <a:r>
            <a:rPr lang="en-US" sz="1000" b="1" dirty="0">
              <a:solidFill>
                <a:srgbClr val="FF0000"/>
              </a:solidFill>
            </a:rPr>
            <a:t>-Strengthen existing control activities</a:t>
          </a:r>
        </a:p>
        <a:p>
          <a:pPr algn="l"/>
          <a:r>
            <a:rPr lang="en-US" sz="1000" b="1" dirty="0">
              <a:solidFill>
                <a:srgbClr val="FF0000"/>
              </a:solidFill>
            </a:rPr>
            <a:t>-Add control activities</a:t>
          </a:r>
        </a:p>
        <a:p>
          <a:pPr algn="l"/>
          <a:r>
            <a:rPr lang="en-US" sz="1000" b="1" dirty="0">
              <a:solidFill>
                <a:srgbClr val="FF0000"/>
              </a:solidFill>
            </a:rPr>
            <a:t>-Consider data analytic</a:t>
          </a:r>
          <a:r>
            <a:rPr lang="en-US" sz="1200" b="1" dirty="0">
              <a:solidFill>
                <a:srgbClr val="FF0000"/>
              </a:solidFill>
            </a:rPr>
            <a:t>s</a:t>
          </a:r>
        </a:p>
      </dgm:t>
    </dgm:pt>
    <dgm:pt modelId="{DEA4792D-EF2E-0349-AAA4-57FE86FFC463}" type="parTrans" cxnId="{8059753E-D4D5-9A43-ADA2-ABB2B8A478A2}">
      <dgm:prSet/>
      <dgm:spPr/>
      <dgm:t>
        <a:bodyPr/>
        <a:lstStyle/>
        <a:p>
          <a:endParaRPr lang="en-US"/>
        </a:p>
      </dgm:t>
    </dgm:pt>
    <dgm:pt modelId="{3D9C0619-6A95-4445-8CC9-CF344FD7424F}" type="sibTrans" cxnId="{8059753E-D4D5-9A43-ADA2-ABB2B8A478A2}">
      <dgm:prSet/>
      <dgm:spPr/>
      <dgm:t>
        <a:bodyPr/>
        <a:lstStyle/>
        <a:p>
          <a:endParaRPr lang="en-US"/>
        </a:p>
      </dgm:t>
    </dgm:pt>
    <dgm:pt modelId="{4FC73849-4343-E649-B75E-A9DCD9661728}">
      <dgm:prSet phldrT="[Text]" custT="1"/>
      <dgm:spPr>
        <a:solidFill>
          <a:srgbClr val="FFFF00"/>
        </a:solidFill>
        <a:scene3d>
          <a:camera prst="orthographicFront"/>
          <a:lightRig rig="threePt" dir="t"/>
        </a:scene3d>
        <a:sp3d>
          <a:bevelT w="114300" prst="artDeco"/>
          <a:bevelB w="114300" prst="artDeco"/>
        </a:sp3d>
      </dgm:spPr>
      <dgm:t>
        <a:bodyPr/>
        <a:lstStyle/>
        <a:p>
          <a:r>
            <a:rPr lang="en-US" sz="1200" b="1" dirty="0">
              <a:solidFill>
                <a:srgbClr val="FF0000"/>
              </a:solidFill>
            </a:rPr>
            <a:t>Document the risk assessment</a:t>
          </a:r>
        </a:p>
      </dgm:t>
    </dgm:pt>
    <dgm:pt modelId="{E52B8DDD-026D-EA48-92ED-E5D7CC1F4E20}" type="parTrans" cxnId="{2557D045-5620-1A4D-AB4C-5D7EAAE8978D}">
      <dgm:prSet/>
      <dgm:spPr/>
      <dgm:t>
        <a:bodyPr/>
        <a:lstStyle/>
        <a:p>
          <a:endParaRPr lang="en-US"/>
        </a:p>
      </dgm:t>
    </dgm:pt>
    <dgm:pt modelId="{85429414-CE8E-3544-A218-4D69C3D63788}" type="sibTrans" cxnId="{2557D045-5620-1A4D-AB4C-5D7EAAE8978D}">
      <dgm:prSet/>
      <dgm:spPr/>
      <dgm:t>
        <a:bodyPr/>
        <a:lstStyle/>
        <a:p>
          <a:endParaRPr lang="en-US"/>
        </a:p>
      </dgm:t>
    </dgm:pt>
    <dgm:pt modelId="{E482C003-1E2F-1C4D-97E0-0EF2BB0F2E91}" type="pres">
      <dgm:prSet presAssocID="{2E5D7158-4B9A-7D4B-8508-F33A85554F4D}" presName="Name0" presStyleCnt="0">
        <dgm:presLayoutVars>
          <dgm:dir/>
          <dgm:resizeHandles val="exact"/>
        </dgm:presLayoutVars>
      </dgm:prSet>
      <dgm:spPr/>
    </dgm:pt>
    <dgm:pt modelId="{F7E74B76-18E5-FE44-865C-FBAC28809F46}" type="pres">
      <dgm:prSet presAssocID="{2E5D7158-4B9A-7D4B-8508-F33A85554F4D}" presName="cycle" presStyleCnt="0"/>
      <dgm:spPr>
        <a:scene3d>
          <a:camera prst="orthographicFront"/>
          <a:lightRig rig="threePt" dir="t"/>
        </a:scene3d>
        <a:sp3d>
          <a:bevelT w="114300" prst="artDeco"/>
          <a:bevelB w="114300" prst="artDeco"/>
        </a:sp3d>
      </dgm:spPr>
    </dgm:pt>
    <dgm:pt modelId="{901CAED8-B06B-B443-B237-A77C06F137C5}" type="pres">
      <dgm:prSet presAssocID="{B3B9F2FE-E8E1-B64C-A5C3-2560614435FC}" presName="nodeFirstNode" presStyleLbl="node1" presStyleIdx="0" presStyleCnt="8" custScaleX="137050" custScaleY="147566" custRadScaleRad="88467" custRadScaleInc="-1955">
        <dgm:presLayoutVars>
          <dgm:bulletEnabled val="1"/>
        </dgm:presLayoutVars>
      </dgm:prSet>
      <dgm:spPr/>
    </dgm:pt>
    <dgm:pt modelId="{D1C141DA-E97D-1A46-8118-47DEB27601E7}" type="pres">
      <dgm:prSet presAssocID="{3AEE59DD-5AFA-D14F-A6A6-9CCD0229B8E8}" presName="sibTransFirstNode" presStyleLbl="bgShp" presStyleIdx="0" presStyleCnt="1"/>
      <dgm:spPr/>
    </dgm:pt>
    <dgm:pt modelId="{6EE05BA6-5236-DB4A-ACE0-AFB24D875E6D}" type="pres">
      <dgm:prSet presAssocID="{31D5CBD7-94F9-A44E-9DE4-06AA4025E028}" presName="nodeFollowingNodes" presStyleLbl="node1" presStyleIdx="1" presStyleCnt="8" custScaleX="139155" custScaleY="139135" custRadScaleRad="126936" custRadScaleInc="63412">
        <dgm:presLayoutVars>
          <dgm:bulletEnabled val="1"/>
        </dgm:presLayoutVars>
      </dgm:prSet>
      <dgm:spPr/>
    </dgm:pt>
    <dgm:pt modelId="{7490053A-802D-BD46-85DA-80F34DBF5C54}" type="pres">
      <dgm:prSet presAssocID="{7AF95CEF-6961-1947-9B6A-27A0D831B026}" presName="nodeFollowingNodes" presStyleLbl="node1" presStyleIdx="2" presStyleCnt="8" custScaleX="114974" custScaleY="128937" custRadScaleRad="133232" custRadScaleInc="9100">
        <dgm:presLayoutVars>
          <dgm:bulletEnabled val="1"/>
        </dgm:presLayoutVars>
      </dgm:prSet>
      <dgm:spPr/>
    </dgm:pt>
    <dgm:pt modelId="{664307B5-7B6B-3944-BDF7-CCD0C3433856}" type="pres">
      <dgm:prSet presAssocID="{017EE668-1FF0-B540-9C77-C2760D6D12DF}" presName="nodeFollowingNodes" presStyleLbl="node1" presStyleIdx="3" presStyleCnt="8" custScaleX="139679" custScaleY="128531" custRadScaleRad="147819" custRadScaleInc="-44467">
        <dgm:presLayoutVars>
          <dgm:bulletEnabled val="1"/>
        </dgm:presLayoutVars>
      </dgm:prSet>
      <dgm:spPr/>
    </dgm:pt>
    <dgm:pt modelId="{2381BBF6-C21B-F549-8FF9-69CEA75199BF}" type="pres">
      <dgm:prSet presAssocID="{609F3440-9E33-D648-9747-C34B419AB9F5}" presName="nodeFollowingNodes" presStyleLbl="node1" presStyleIdx="4" presStyleCnt="8" custScaleX="140095" custScaleY="152738" custRadScaleRad="101670" custRadScaleInc="-13761">
        <dgm:presLayoutVars>
          <dgm:bulletEnabled val="1"/>
        </dgm:presLayoutVars>
      </dgm:prSet>
      <dgm:spPr/>
    </dgm:pt>
    <dgm:pt modelId="{27DF7714-4794-E449-932F-30B669396634}" type="pres">
      <dgm:prSet presAssocID="{DFAED3C8-621F-7E43-BB3A-9C55602E32A7}" presName="nodeFollowingNodes" presStyleLbl="node1" presStyleIdx="5" presStyleCnt="8" custScaleX="135778" custScaleY="158471" custRadScaleRad="145132" custRadScaleInc="49166">
        <dgm:presLayoutVars>
          <dgm:bulletEnabled val="1"/>
        </dgm:presLayoutVars>
      </dgm:prSet>
      <dgm:spPr/>
    </dgm:pt>
    <dgm:pt modelId="{65F19121-7D03-0D41-BF21-CED6F28361EF}" type="pres">
      <dgm:prSet presAssocID="{4FC73849-4343-E649-B75E-A9DCD9661728}" presName="nodeFollowingNodes" presStyleLbl="node1" presStyleIdx="6" presStyleCnt="8" custScaleX="112071" custScaleY="125674" custRadScaleRad="142174" custRadScaleInc="-1285">
        <dgm:presLayoutVars>
          <dgm:bulletEnabled val="1"/>
        </dgm:presLayoutVars>
      </dgm:prSet>
      <dgm:spPr/>
    </dgm:pt>
    <dgm:pt modelId="{F02237BB-D997-4845-A16A-26478EA8F98B}" type="pres">
      <dgm:prSet presAssocID="{93C3EF17-3096-A845-8B9F-0630D0B3B91F}" presName="nodeFollowingNodes" presStyleLbl="node1" presStyleIdx="7" presStyleCnt="8" custScaleX="135262" custScaleY="141228" custRadScaleRad="132455" custRadScaleInc="-51774">
        <dgm:presLayoutVars>
          <dgm:bulletEnabled val="1"/>
        </dgm:presLayoutVars>
      </dgm:prSet>
      <dgm:spPr/>
    </dgm:pt>
  </dgm:ptLst>
  <dgm:cxnLst>
    <dgm:cxn modelId="{603F3304-84A4-402D-9629-158C9FFD4A17}" type="presOf" srcId="{B3B9F2FE-E8E1-B64C-A5C3-2560614435FC}" destId="{901CAED8-B06B-B443-B237-A77C06F137C5}" srcOrd="0" destOrd="0" presId="urn:microsoft.com/office/officeart/2005/8/layout/cycle3"/>
    <dgm:cxn modelId="{9EB1F30B-4885-7043-BAE4-95D4661B1CFB}" srcId="{2E5D7158-4B9A-7D4B-8508-F33A85554F4D}" destId="{31D5CBD7-94F9-A44E-9DE4-06AA4025E028}" srcOrd="1" destOrd="0" parTransId="{19268ECB-43A0-644B-8452-EC95176767F7}" sibTransId="{1498CE8F-6348-204C-9961-3F54502E4709}"/>
    <dgm:cxn modelId="{4E5E6D18-EF33-46FA-87A1-C2741D1F6FB5}" type="presOf" srcId="{609F3440-9E33-D648-9747-C34B419AB9F5}" destId="{2381BBF6-C21B-F549-8FF9-69CEA75199BF}" srcOrd="0" destOrd="0" presId="urn:microsoft.com/office/officeart/2005/8/layout/cycle3"/>
    <dgm:cxn modelId="{0F6CFC1A-DBF6-4FF5-8B06-FFB9459E94F2}" type="presOf" srcId="{31D5CBD7-94F9-A44E-9DE4-06AA4025E028}" destId="{6EE05BA6-5236-DB4A-ACE0-AFB24D875E6D}" srcOrd="0" destOrd="0" presId="urn:microsoft.com/office/officeart/2005/8/layout/cycle3"/>
    <dgm:cxn modelId="{62B9B230-3A27-7747-92AB-C9DC70297768}" srcId="{2E5D7158-4B9A-7D4B-8508-F33A85554F4D}" destId="{017EE668-1FF0-B540-9C77-C2760D6D12DF}" srcOrd="3" destOrd="0" parTransId="{EAFE7948-5382-3C45-BA26-E874D7C9BF06}" sibTransId="{385410A3-C410-CC4B-8EEC-A171A5561279}"/>
    <dgm:cxn modelId="{D278BF39-EC94-974A-9179-446F5E0154DD}" srcId="{2E5D7158-4B9A-7D4B-8508-F33A85554F4D}" destId="{93C3EF17-3096-A845-8B9F-0630D0B3B91F}" srcOrd="7" destOrd="0" parTransId="{8F928222-B947-FA49-8528-C6E86488BDD8}" sibTransId="{E10AA1AD-3AEA-2447-ABBB-D92AF9CA54CF}"/>
    <dgm:cxn modelId="{8059753E-D4D5-9A43-ADA2-ABB2B8A478A2}" srcId="{2E5D7158-4B9A-7D4B-8508-F33A85554F4D}" destId="{DFAED3C8-621F-7E43-BB3A-9C55602E32A7}" srcOrd="5" destOrd="0" parTransId="{DEA4792D-EF2E-0349-AAA4-57FE86FFC463}" sibTransId="{3D9C0619-6A95-4445-8CC9-CF344FD7424F}"/>
    <dgm:cxn modelId="{2557D045-5620-1A4D-AB4C-5D7EAAE8978D}" srcId="{2E5D7158-4B9A-7D4B-8508-F33A85554F4D}" destId="{4FC73849-4343-E649-B75E-A9DCD9661728}" srcOrd="6" destOrd="0" parTransId="{E52B8DDD-026D-EA48-92ED-E5D7CC1F4E20}" sibTransId="{85429414-CE8E-3544-A218-4D69C3D63788}"/>
    <dgm:cxn modelId="{5C68BE50-2D1D-4E45-921C-1F1BFF38741B}" srcId="{2E5D7158-4B9A-7D4B-8508-F33A85554F4D}" destId="{7AF95CEF-6961-1947-9B6A-27A0D831B026}" srcOrd="2" destOrd="0" parTransId="{9D9FB85F-9DCD-6C41-A559-EF1C302A5531}" sibTransId="{E67238BB-E702-FF41-9944-A311B235B075}"/>
    <dgm:cxn modelId="{1FABF254-2469-4797-A01E-41D026E33531}" type="presOf" srcId="{7AF95CEF-6961-1947-9B6A-27A0D831B026}" destId="{7490053A-802D-BD46-85DA-80F34DBF5C54}" srcOrd="0" destOrd="0" presId="urn:microsoft.com/office/officeart/2005/8/layout/cycle3"/>
    <dgm:cxn modelId="{32EF8C56-4CF8-4726-8575-7CC17D1270B7}" type="presOf" srcId="{3AEE59DD-5AFA-D14F-A6A6-9CCD0229B8E8}" destId="{D1C141DA-E97D-1A46-8118-47DEB27601E7}" srcOrd="0" destOrd="0" presId="urn:microsoft.com/office/officeart/2005/8/layout/cycle3"/>
    <dgm:cxn modelId="{EFFC9F7E-BDC5-4C9B-93B6-82FD804252D5}" type="presOf" srcId="{93C3EF17-3096-A845-8B9F-0630D0B3B91F}" destId="{F02237BB-D997-4845-A16A-26478EA8F98B}" srcOrd="0" destOrd="0" presId="urn:microsoft.com/office/officeart/2005/8/layout/cycle3"/>
    <dgm:cxn modelId="{C147527F-2429-B143-A7B4-18530CBDE159}" srcId="{2E5D7158-4B9A-7D4B-8508-F33A85554F4D}" destId="{609F3440-9E33-D648-9747-C34B419AB9F5}" srcOrd="4" destOrd="0" parTransId="{CB260E7C-14C3-DC43-8D5D-396AA07D5DB6}" sibTransId="{9F235AF1-16DB-234B-9496-C0630A675486}"/>
    <dgm:cxn modelId="{041760A3-A25A-40BE-BA19-1ECF98E10EF1}" type="presOf" srcId="{017EE668-1FF0-B540-9C77-C2760D6D12DF}" destId="{664307B5-7B6B-3944-BDF7-CCD0C3433856}" srcOrd="0" destOrd="0" presId="urn:microsoft.com/office/officeart/2005/8/layout/cycle3"/>
    <dgm:cxn modelId="{8DAA43C3-6D85-406A-81E2-E36EC786EF07}" type="presOf" srcId="{4FC73849-4343-E649-B75E-A9DCD9661728}" destId="{65F19121-7D03-0D41-BF21-CED6F28361EF}" srcOrd="0" destOrd="0" presId="urn:microsoft.com/office/officeart/2005/8/layout/cycle3"/>
    <dgm:cxn modelId="{22497BD2-4F68-4270-A947-71FCFC3655F3}" type="presOf" srcId="{2E5D7158-4B9A-7D4B-8508-F33A85554F4D}" destId="{E482C003-1E2F-1C4D-97E0-0EF2BB0F2E91}" srcOrd="0" destOrd="0" presId="urn:microsoft.com/office/officeart/2005/8/layout/cycle3"/>
    <dgm:cxn modelId="{3AF693F0-B155-4FD0-872B-90A2C537FC14}" type="presOf" srcId="{DFAED3C8-621F-7E43-BB3A-9C55602E32A7}" destId="{27DF7714-4794-E449-932F-30B669396634}" srcOrd="0" destOrd="0" presId="urn:microsoft.com/office/officeart/2005/8/layout/cycle3"/>
    <dgm:cxn modelId="{FD29AFF1-D223-DF4D-AD4B-2137F66E5989}" srcId="{2E5D7158-4B9A-7D4B-8508-F33A85554F4D}" destId="{B3B9F2FE-E8E1-B64C-A5C3-2560614435FC}" srcOrd="0" destOrd="0" parTransId="{718E7B10-0BA1-8045-8E35-E4434C2EF72C}" sibTransId="{3AEE59DD-5AFA-D14F-A6A6-9CCD0229B8E8}"/>
    <dgm:cxn modelId="{C88BE9BD-AF22-4B68-8E1C-8EE6B5EAB60D}" type="presParOf" srcId="{E482C003-1E2F-1C4D-97E0-0EF2BB0F2E91}" destId="{F7E74B76-18E5-FE44-865C-FBAC28809F46}" srcOrd="0" destOrd="0" presId="urn:microsoft.com/office/officeart/2005/8/layout/cycle3"/>
    <dgm:cxn modelId="{065CD7BC-1F91-4688-B20B-1E52354C7FF7}" type="presParOf" srcId="{F7E74B76-18E5-FE44-865C-FBAC28809F46}" destId="{901CAED8-B06B-B443-B237-A77C06F137C5}" srcOrd="0" destOrd="0" presId="urn:microsoft.com/office/officeart/2005/8/layout/cycle3"/>
    <dgm:cxn modelId="{B68CBED2-5482-496F-84FF-44CC56AE51F9}" type="presParOf" srcId="{F7E74B76-18E5-FE44-865C-FBAC28809F46}" destId="{D1C141DA-E97D-1A46-8118-47DEB27601E7}" srcOrd="1" destOrd="0" presId="urn:microsoft.com/office/officeart/2005/8/layout/cycle3"/>
    <dgm:cxn modelId="{A9F170D7-9517-4975-9115-38691F2E0F4D}" type="presParOf" srcId="{F7E74B76-18E5-FE44-865C-FBAC28809F46}" destId="{6EE05BA6-5236-DB4A-ACE0-AFB24D875E6D}" srcOrd="2" destOrd="0" presId="urn:microsoft.com/office/officeart/2005/8/layout/cycle3"/>
    <dgm:cxn modelId="{D3F3AB3F-F60D-479C-BCC8-7BC366D86374}" type="presParOf" srcId="{F7E74B76-18E5-FE44-865C-FBAC28809F46}" destId="{7490053A-802D-BD46-85DA-80F34DBF5C54}" srcOrd="3" destOrd="0" presId="urn:microsoft.com/office/officeart/2005/8/layout/cycle3"/>
    <dgm:cxn modelId="{3725458E-8228-4235-87F7-0A1B987AED36}" type="presParOf" srcId="{F7E74B76-18E5-FE44-865C-FBAC28809F46}" destId="{664307B5-7B6B-3944-BDF7-CCD0C3433856}" srcOrd="4" destOrd="0" presId="urn:microsoft.com/office/officeart/2005/8/layout/cycle3"/>
    <dgm:cxn modelId="{0031186C-4749-4415-B787-42A2CC98E81B}" type="presParOf" srcId="{F7E74B76-18E5-FE44-865C-FBAC28809F46}" destId="{2381BBF6-C21B-F549-8FF9-69CEA75199BF}" srcOrd="5" destOrd="0" presId="urn:microsoft.com/office/officeart/2005/8/layout/cycle3"/>
    <dgm:cxn modelId="{1DF3EAD0-7C80-4D3D-8245-42AB4B0E73BD}" type="presParOf" srcId="{F7E74B76-18E5-FE44-865C-FBAC28809F46}" destId="{27DF7714-4794-E449-932F-30B669396634}" srcOrd="6" destOrd="0" presId="urn:microsoft.com/office/officeart/2005/8/layout/cycle3"/>
    <dgm:cxn modelId="{C097FD76-9D8A-4CC7-990E-B4B96F8898C7}" type="presParOf" srcId="{F7E74B76-18E5-FE44-865C-FBAC28809F46}" destId="{65F19121-7D03-0D41-BF21-CED6F28361EF}" srcOrd="7" destOrd="0" presId="urn:microsoft.com/office/officeart/2005/8/layout/cycle3"/>
    <dgm:cxn modelId="{2A73671E-107D-4774-8B23-290E93200F3B}" type="presParOf" srcId="{F7E74B76-18E5-FE44-865C-FBAC28809F46}" destId="{F02237BB-D997-4845-A16A-26478EA8F98B}" srcOrd="8" destOrd="0" presId="urn:microsoft.com/office/officeart/2005/8/layout/cycle3"/>
  </dgm:cxnLst>
  <dgm:bg>
    <a:solidFill>
      <a:srgbClr val="3366FF">
        <a:alpha val="48000"/>
      </a:srgbClr>
    </a:solidFill>
    <a:effectLst>
      <a:glow rad="101600">
        <a:srgbClr val="0000FF">
          <a:alpha val="75000"/>
        </a:srgbClr>
      </a:glow>
      <a:outerShdw blurRad="50800" dist="38100" dir="2400000" algn="tl" rotWithShape="0">
        <a:schemeClr val="tx1">
          <a:alpha val="43000"/>
        </a:schemeClr>
      </a:outerShdw>
    </a:effectLst>
  </dgm:bg>
  <dgm:whole>
    <a:ln>
      <a:gradFill flip="none" rotWithShape="1">
        <a:gsLst>
          <a:gs pos="0">
            <a:srgbClr val="008000"/>
          </a:gs>
          <a:gs pos="100000">
            <a:srgbClr val="FFFFFF"/>
          </a:gs>
        </a:gsLst>
        <a:lin ang="0" scaled="1"/>
        <a:tileRect/>
      </a:gra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E5D7158-4B9A-7D4B-8508-F33A85554F4D}"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B3B9F2FE-E8E1-B64C-A5C3-2560614435FC}">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100" b="1" dirty="0">
              <a:solidFill>
                <a:srgbClr val="FF0000"/>
              </a:solidFill>
            </a:rPr>
            <a:t>Establish the fraud risk assessment team, considering:</a:t>
          </a:r>
        </a:p>
        <a:p>
          <a:pPr algn="l"/>
          <a:r>
            <a:rPr lang="en-US" sz="1100" b="1" dirty="0">
              <a:solidFill>
                <a:srgbClr val="FF0000"/>
              </a:solidFill>
            </a:rPr>
            <a:t>- Appropriate management levels</a:t>
          </a:r>
        </a:p>
        <a:p>
          <a:pPr algn="l"/>
          <a:r>
            <a:rPr lang="en-US" sz="1100" b="1" dirty="0">
              <a:solidFill>
                <a:srgbClr val="FF0000"/>
              </a:solidFill>
            </a:rPr>
            <a:t>- All organizational components</a:t>
          </a:r>
        </a:p>
        <a:p>
          <a:pPr algn="ctr"/>
          <a:endParaRPr lang="en-US" sz="1400" b="1" dirty="0">
            <a:solidFill>
              <a:srgbClr val="FF0000"/>
            </a:solidFill>
          </a:endParaRPr>
        </a:p>
      </dgm:t>
    </dgm:pt>
    <dgm:pt modelId="{718E7B10-0BA1-8045-8E35-E4434C2EF72C}" type="parTrans" cxnId="{FD29AFF1-D223-DF4D-AD4B-2137F66E5989}">
      <dgm:prSet/>
      <dgm:spPr/>
      <dgm:t>
        <a:bodyPr/>
        <a:lstStyle/>
        <a:p>
          <a:endParaRPr lang="en-US"/>
        </a:p>
      </dgm:t>
    </dgm:pt>
    <dgm:pt modelId="{3AEE59DD-5AFA-D14F-A6A6-9CCD0229B8E8}" type="sibTrans" cxnId="{FD29AFF1-D223-DF4D-AD4B-2137F66E5989}">
      <dgm:prSet/>
      <dgm:spPr>
        <a:ln>
          <a:solidFill>
            <a:srgbClr val="FF6600"/>
          </a:solidFill>
        </a:ln>
        <a:scene3d>
          <a:camera prst="orthographicFront"/>
          <a:lightRig rig="threePt" dir="t"/>
        </a:scene3d>
        <a:sp3d>
          <a:bevelT w="114300" prst="artDeco"/>
          <a:bevelB w="114300" prst="artDeco"/>
        </a:sp3d>
      </dgm:spPr>
      <dgm:t>
        <a:bodyPr/>
        <a:lstStyle/>
        <a:p>
          <a:endParaRPr lang="en-US">
            <a:solidFill>
              <a:schemeClr val="tx1"/>
            </a:solidFill>
          </a:endParaRPr>
        </a:p>
      </dgm:t>
    </dgm:pt>
    <dgm:pt modelId="{31D5CBD7-94F9-A44E-9DE4-06AA4025E028}">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100" b="1" dirty="0">
              <a:solidFill>
                <a:srgbClr val="FF0000"/>
              </a:solidFill>
            </a:rPr>
            <a:t>Identify all fraud schemes and fraud risks, considering:</a:t>
          </a:r>
        </a:p>
        <a:p>
          <a:pPr algn="l"/>
          <a:r>
            <a:rPr lang="en-US" sz="1100" b="1" dirty="0">
              <a:solidFill>
                <a:srgbClr val="FF0000"/>
              </a:solidFill>
            </a:rPr>
            <a:t>- Internal and external factors</a:t>
          </a:r>
        </a:p>
        <a:p>
          <a:pPr algn="l"/>
          <a:r>
            <a:rPr lang="en-US" sz="1100" b="1" dirty="0">
              <a:solidFill>
                <a:srgbClr val="FF0000"/>
              </a:solidFill>
            </a:rPr>
            <a:t>- Various types of fraud</a:t>
          </a:r>
        </a:p>
        <a:p>
          <a:pPr algn="l"/>
          <a:r>
            <a:rPr lang="en-US" sz="1100" b="1" dirty="0">
              <a:solidFill>
                <a:srgbClr val="FF0000"/>
              </a:solidFill>
            </a:rPr>
            <a:t>- Risk of management override</a:t>
          </a:r>
        </a:p>
      </dgm:t>
    </dgm:pt>
    <dgm:pt modelId="{19268ECB-43A0-644B-8452-EC95176767F7}" type="parTrans" cxnId="{9EB1F30B-4885-7043-BAE4-95D4661B1CFB}">
      <dgm:prSet/>
      <dgm:spPr/>
      <dgm:t>
        <a:bodyPr/>
        <a:lstStyle/>
        <a:p>
          <a:endParaRPr lang="en-US"/>
        </a:p>
      </dgm:t>
    </dgm:pt>
    <dgm:pt modelId="{1498CE8F-6348-204C-9961-3F54502E4709}" type="sibTrans" cxnId="{9EB1F30B-4885-7043-BAE4-95D4661B1CFB}">
      <dgm:prSet/>
      <dgm:spPr/>
      <dgm:t>
        <a:bodyPr/>
        <a:lstStyle/>
        <a:p>
          <a:endParaRPr lang="en-US"/>
        </a:p>
      </dgm:t>
    </dgm:pt>
    <dgm:pt modelId="{7AF95CEF-6961-1947-9B6A-27A0D831B026}">
      <dgm:prSet phldrT="[Text]" custT="1"/>
      <dgm:spPr>
        <a:solidFill>
          <a:srgbClr val="FFFF00"/>
        </a:solidFill>
        <a:scene3d>
          <a:camera prst="orthographicFront"/>
          <a:lightRig rig="threePt" dir="t"/>
        </a:scene3d>
        <a:sp3d>
          <a:bevelT w="114300" prst="artDeco"/>
          <a:bevelB w="114300" prst="artDeco"/>
        </a:sp3d>
      </dgm:spPr>
      <dgm:t>
        <a:bodyPr/>
        <a:lstStyle/>
        <a:p>
          <a:r>
            <a:rPr lang="en-US" sz="1400" b="1" dirty="0">
              <a:solidFill>
                <a:srgbClr val="FF0000"/>
              </a:solidFill>
            </a:rPr>
            <a:t>Estimate likelihood and significance of each fraud scheme and risk</a:t>
          </a:r>
        </a:p>
      </dgm:t>
    </dgm:pt>
    <dgm:pt modelId="{9D9FB85F-9DCD-6C41-A559-EF1C302A5531}" type="parTrans" cxnId="{5C68BE50-2D1D-4E45-921C-1F1BFF38741B}">
      <dgm:prSet/>
      <dgm:spPr/>
      <dgm:t>
        <a:bodyPr/>
        <a:lstStyle/>
        <a:p>
          <a:endParaRPr lang="en-US"/>
        </a:p>
      </dgm:t>
    </dgm:pt>
    <dgm:pt modelId="{E67238BB-E702-FF41-9944-A311B235B075}" type="sibTrans" cxnId="{5C68BE50-2D1D-4E45-921C-1F1BFF38741B}">
      <dgm:prSet/>
      <dgm:spPr/>
      <dgm:t>
        <a:bodyPr/>
        <a:lstStyle/>
        <a:p>
          <a:endParaRPr lang="en-US"/>
        </a:p>
      </dgm:t>
    </dgm:pt>
    <dgm:pt modelId="{609F3440-9E33-D648-9747-C34B419AB9F5}">
      <dgm:prSet phldrT="[Text]" custT="1"/>
      <dgm:spPr>
        <a:solidFill>
          <a:srgbClr val="FFFF00"/>
        </a:solidFill>
        <a:scene3d>
          <a:camera prst="orthographicFront"/>
          <a:lightRig rig="threePt" dir="t"/>
        </a:scene3d>
        <a:sp3d>
          <a:bevelT w="114300" prst="artDeco"/>
          <a:bevelB w="114300" prst="artDeco"/>
        </a:sp3d>
      </dgm:spPr>
      <dgm:t>
        <a:bodyPr/>
        <a:lstStyle/>
        <a:p>
          <a:r>
            <a:rPr lang="en-US" sz="1400" b="1" dirty="0">
              <a:solidFill>
                <a:srgbClr val="FF0000"/>
              </a:solidFill>
            </a:rPr>
            <a:t>Identify existing controls and assess their effectiveness</a:t>
          </a:r>
        </a:p>
      </dgm:t>
    </dgm:pt>
    <dgm:pt modelId="{CB260E7C-14C3-DC43-8D5D-396AA07D5DB6}" type="parTrans" cxnId="{C147527F-2429-B143-A7B4-18530CBDE159}">
      <dgm:prSet/>
      <dgm:spPr/>
      <dgm:t>
        <a:bodyPr/>
        <a:lstStyle/>
        <a:p>
          <a:endParaRPr lang="en-US"/>
        </a:p>
      </dgm:t>
    </dgm:pt>
    <dgm:pt modelId="{9F235AF1-16DB-234B-9496-C0630A675486}" type="sibTrans" cxnId="{C147527F-2429-B143-A7B4-18530CBDE159}">
      <dgm:prSet/>
      <dgm:spPr/>
      <dgm:t>
        <a:bodyPr/>
        <a:lstStyle/>
        <a:p>
          <a:endParaRPr lang="en-US"/>
        </a:p>
      </dgm:t>
    </dgm:pt>
    <dgm:pt modelId="{93C3EF17-3096-A845-8B9F-0630D0B3B91F}">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100" b="1" dirty="0">
              <a:solidFill>
                <a:srgbClr val="FF0000"/>
              </a:solidFill>
            </a:rPr>
            <a:t>Reassess risk periodically, considering changes:</a:t>
          </a:r>
        </a:p>
        <a:p>
          <a:pPr algn="l"/>
          <a:r>
            <a:rPr lang="en-US" sz="1100" b="1" dirty="0">
              <a:solidFill>
                <a:srgbClr val="FF0000"/>
              </a:solidFill>
            </a:rPr>
            <a:t>- External to the organization</a:t>
          </a:r>
        </a:p>
        <a:p>
          <a:pPr algn="l"/>
          <a:r>
            <a:rPr lang="en-US" sz="1100" b="1" dirty="0">
              <a:solidFill>
                <a:srgbClr val="FF0000"/>
              </a:solidFill>
            </a:rPr>
            <a:t>- Operational</a:t>
          </a:r>
        </a:p>
        <a:p>
          <a:pPr algn="l"/>
          <a:r>
            <a:rPr lang="en-US" sz="1100" b="1" dirty="0">
              <a:solidFill>
                <a:srgbClr val="FF0000"/>
              </a:solidFill>
            </a:rPr>
            <a:t>- Leadership</a:t>
          </a:r>
        </a:p>
      </dgm:t>
    </dgm:pt>
    <dgm:pt modelId="{8F928222-B947-FA49-8528-C6E86488BDD8}" type="parTrans" cxnId="{D278BF39-EC94-974A-9179-446F5E0154DD}">
      <dgm:prSet/>
      <dgm:spPr/>
      <dgm:t>
        <a:bodyPr/>
        <a:lstStyle/>
        <a:p>
          <a:endParaRPr lang="en-US"/>
        </a:p>
      </dgm:t>
    </dgm:pt>
    <dgm:pt modelId="{E10AA1AD-3AEA-2447-ABBB-D92AF9CA54CF}" type="sibTrans" cxnId="{D278BF39-EC94-974A-9179-446F5E0154DD}">
      <dgm:prSet/>
      <dgm:spPr/>
      <dgm:t>
        <a:bodyPr/>
        <a:lstStyle/>
        <a:p>
          <a:endParaRPr lang="en-US"/>
        </a:p>
      </dgm:t>
    </dgm:pt>
    <dgm:pt modelId="{017EE668-1FF0-B540-9C77-C2760D6D12DF}">
      <dgm:prSet phldrT="[Text]" custT="1"/>
      <dgm:spPr>
        <a:solidFill>
          <a:srgbClr val="FFFF00"/>
        </a:solidFill>
        <a:scene3d>
          <a:camera prst="orthographicFront"/>
          <a:lightRig rig="threePt" dir="t"/>
        </a:scene3d>
        <a:sp3d>
          <a:bevelT w="114300" prst="artDeco"/>
          <a:bevelB w="114300" prst="artDeco"/>
        </a:sp3d>
      </dgm:spPr>
      <dgm:t>
        <a:bodyPr/>
        <a:lstStyle/>
        <a:p>
          <a:r>
            <a:rPr lang="en-US" sz="1400" b="1" dirty="0">
              <a:solidFill>
                <a:srgbClr val="FF0000"/>
              </a:solidFill>
            </a:rPr>
            <a:t>Determine all personnel and departments potentially involved considering the fraud triangle</a:t>
          </a:r>
        </a:p>
      </dgm:t>
    </dgm:pt>
    <dgm:pt modelId="{EAFE7948-5382-3C45-BA26-E874D7C9BF06}" type="parTrans" cxnId="{62B9B230-3A27-7747-92AB-C9DC70297768}">
      <dgm:prSet/>
      <dgm:spPr/>
      <dgm:t>
        <a:bodyPr/>
        <a:lstStyle/>
        <a:p>
          <a:endParaRPr lang="en-US"/>
        </a:p>
      </dgm:t>
    </dgm:pt>
    <dgm:pt modelId="{385410A3-C410-CC4B-8EEC-A171A5561279}" type="sibTrans" cxnId="{62B9B230-3A27-7747-92AB-C9DC70297768}">
      <dgm:prSet/>
      <dgm:spPr/>
      <dgm:t>
        <a:bodyPr/>
        <a:lstStyle/>
        <a:p>
          <a:endParaRPr lang="en-US"/>
        </a:p>
      </dgm:t>
    </dgm:pt>
    <dgm:pt modelId="{DFAED3C8-621F-7E43-BB3A-9C55602E32A7}">
      <dgm:prSet phldrT="[Text]" custT="1"/>
      <dgm:spPr>
        <a:solidFill>
          <a:srgbClr val="FFFF00"/>
        </a:solidFill>
        <a:scene3d>
          <a:camera prst="orthographicFront"/>
          <a:lightRig rig="threePt" dir="t"/>
        </a:scene3d>
        <a:sp3d>
          <a:bevelT w="114300" prst="artDeco"/>
          <a:bevelB w="114300" prst="artDeco"/>
        </a:sp3d>
      </dgm:spPr>
      <dgm:t>
        <a:bodyPr/>
        <a:lstStyle/>
        <a:p>
          <a:pPr algn="ctr"/>
          <a:r>
            <a:rPr lang="en-US" sz="1100" b="1" dirty="0">
              <a:solidFill>
                <a:srgbClr val="FF0000"/>
              </a:solidFill>
            </a:rPr>
            <a:t>Assess and respond to residual risks that need to be mitigated:</a:t>
          </a:r>
        </a:p>
        <a:p>
          <a:pPr marL="53975" indent="-53975" algn="l"/>
          <a:r>
            <a:rPr lang="en-US" sz="1100" b="1" dirty="0">
              <a:solidFill>
                <a:srgbClr val="FF0000"/>
              </a:solidFill>
            </a:rPr>
            <a:t>-Strengthen existing control activities</a:t>
          </a:r>
        </a:p>
        <a:p>
          <a:pPr algn="l"/>
          <a:r>
            <a:rPr lang="en-US" sz="1100" b="1" dirty="0">
              <a:solidFill>
                <a:srgbClr val="FF0000"/>
              </a:solidFill>
            </a:rPr>
            <a:t>-Add control activities</a:t>
          </a:r>
        </a:p>
        <a:p>
          <a:pPr algn="l"/>
          <a:r>
            <a:rPr lang="en-US" sz="1100" b="1" dirty="0">
              <a:solidFill>
                <a:srgbClr val="FF0000"/>
              </a:solidFill>
            </a:rPr>
            <a:t>-Consider data analytics</a:t>
          </a:r>
        </a:p>
      </dgm:t>
    </dgm:pt>
    <dgm:pt modelId="{DEA4792D-EF2E-0349-AAA4-57FE86FFC463}" type="parTrans" cxnId="{8059753E-D4D5-9A43-ADA2-ABB2B8A478A2}">
      <dgm:prSet/>
      <dgm:spPr/>
      <dgm:t>
        <a:bodyPr/>
        <a:lstStyle/>
        <a:p>
          <a:endParaRPr lang="en-US"/>
        </a:p>
      </dgm:t>
    </dgm:pt>
    <dgm:pt modelId="{3D9C0619-6A95-4445-8CC9-CF344FD7424F}" type="sibTrans" cxnId="{8059753E-D4D5-9A43-ADA2-ABB2B8A478A2}">
      <dgm:prSet/>
      <dgm:spPr/>
      <dgm:t>
        <a:bodyPr/>
        <a:lstStyle/>
        <a:p>
          <a:endParaRPr lang="en-US"/>
        </a:p>
      </dgm:t>
    </dgm:pt>
    <dgm:pt modelId="{4FC73849-4343-E649-B75E-A9DCD9661728}">
      <dgm:prSet phldrT="[Text]" custT="1"/>
      <dgm:spPr>
        <a:solidFill>
          <a:srgbClr val="FFFF00"/>
        </a:solidFill>
        <a:scene3d>
          <a:camera prst="orthographicFront"/>
          <a:lightRig rig="threePt" dir="t"/>
        </a:scene3d>
        <a:sp3d>
          <a:bevelT w="114300" prst="artDeco"/>
          <a:bevelB w="114300" prst="artDeco"/>
        </a:sp3d>
      </dgm:spPr>
      <dgm:t>
        <a:bodyPr/>
        <a:lstStyle/>
        <a:p>
          <a:r>
            <a:rPr lang="en-US" sz="1400" b="1" dirty="0">
              <a:solidFill>
                <a:srgbClr val="FF0000"/>
              </a:solidFill>
            </a:rPr>
            <a:t>Document the risk assessment</a:t>
          </a:r>
        </a:p>
      </dgm:t>
    </dgm:pt>
    <dgm:pt modelId="{E52B8DDD-026D-EA48-92ED-E5D7CC1F4E20}" type="parTrans" cxnId="{2557D045-5620-1A4D-AB4C-5D7EAAE8978D}">
      <dgm:prSet/>
      <dgm:spPr/>
      <dgm:t>
        <a:bodyPr/>
        <a:lstStyle/>
        <a:p>
          <a:endParaRPr lang="en-US"/>
        </a:p>
      </dgm:t>
    </dgm:pt>
    <dgm:pt modelId="{85429414-CE8E-3544-A218-4D69C3D63788}" type="sibTrans" cxnId="{2557D045-5620-1A4D-AB4C-5D7EAAE8978D}">
      <dgm:prSet/>
      <dgm:spPr/>
      <dgm:t>
        <a:bodyPr/>
        <a:lstStyle/>
        <a:p>
          <a:endParaRPr lang="en-US"/>
        </a:p>
      </dgm:t>
    </dgm:pt>
    <dgm:pt modelId="{E482C003-1E2F-1C4D-97E0-0EF2BB0F2E91}" type="pres">
      <dgm:prSet presAssocID="{2E5D7158-4B9A-7D4B-8508-F33A85554F4D}" presName="Name0" presStyleCnt="0">
        <dgm:presLayoutVars>
          <dgm:dir/>
          <dgm:resizeHandles val="exact"/>
        </dgm:presLayoutVars>
      </dgm:prSet>
      <dgm:spPr/>
    </dgm:pt>
    <dgm:pt modelId="{F7E74B76-18E5-FE44-865C-FBAC28809F46}" type="pres">
      <dgm:prSet presAssocID="{2E5D7158-4B9A-7D4B-8508-F33A85554F4D}" presName="cycle" presStyleCnt="0"/>
      <dgm:spPr>
        <a:scene3d>
          <a:camera prst="orthographicFront"/>
          <a:lightRig rig="threePt" dir="t"/>
        </a:scene3d>
        <a:sp3d>
          <a:bevelT w="114300" prst="artDeco"/>
          <a:bevelB w="114300" prst="artDeco"/>
        </a:sp3d>
      </dgm:spPr>
    </dgm:pt>
    <dgm:pt modelId="{901CAED8-B06B-B443-B237-A77C06F137C5}" type="pres">
      <dgm:prSet presAssocID="{B3B9F2FE-E8E1-B64C-A5C3-2560614435FC}" presName="nodeFirstNode" presStyleLbl="node1" presStyleIdx="0" presStyleCnt="8" custScaleX="137050" custScaleY="147566" custRadScaleRad="88467" custRadScaleInc="-1955">
        <dgm:presLayoutVars>
          <dgm:bulletEnabled val="1"/>
        </dgm:presLayoutVars>
      </dgm:prSet>
      <dgm:spPr/>
    </dgm:pt>
    <dgm:pt modelId="{D1C141DA-E97D-1A46-8118-47DEB27601E7}" type="pres">
      <dgm:prSet presAssocID="{3AEE59DD-5AFA-D14F-A6A6-9CCD0229B8E8}" presName="sibTransFirstNode" presStyleLbl="bgShp" presStyleIdx="0" presStyleCnt="1"/>
      <dgm:spPr/>
    </dgm:pt>
    <dgm:pt modelId="{6EE05BA6-5236-DB4A-ACE0-AFB24D875E6D}" type="pres">
      <dgm:prSet presAssocID="{31D5CBD7-94F9-A44E-9DE4-06AA4025E028}" presName="nodeFollowingNodes" presStyleLbl="node1" presStyleIdx="1" presStyleCnt="8" custScaleX="139155" custScaleY="139135" custRadScaleRad="102251" custRadScaleInc="54557">
        <dgm:presLayoutVars>
          <dgm:bulletEnabled val="1"/>
        </dgm:presLayoutVars>
      </dgm:prSet>
      <dgm:spPr/>
    </dgm:pt>
    <dgm:pt modelId="{7490053A-802D-BD46-85DA-80F34DBF5C54}" type="pres">
      <dgm:prSet presAssocID="{7AF95CEF-6961-1947-9B6A-27A0D831B026}" presName="nodeFollowingNodes" presStyleLbl="node1" presStyleIdx="2" presStyleCnt="8" custScaleX="114974" custScaleY="128937" custRadScaleRad="106923" custRadScaleInc="13583">
        <dgm:presLayoutVars>
          <dgm:bulletEnabled val="1"/>
        </dgm:presLayoutVars>
      </dgm:prSet>
      <dgm:spPr/>
    </dgm:pt>
    <dgm:pt modelId="{664307B5-7B6B-3944-BDF7-CCD0C3433856}" type="pres">
      <dgm:prSet presAssocID="{017EE668-1FF0-B540-9C77-C2760D6D12DF}" presName="nodeFollowingNodes" presStyleLbl="node1" presStyleIdx="3" presStyleCnt="8" custScaleX="139679" custScaleY="128531" custRadScaleRad="113916" custRadScaleInc="-36049">
        <dgm:presLayoutVars>
          <dgm:bulletEnabled val="1"/>
        </dgm:presLayoutVars>
      </dgm:prSet>
      <dgm:spPr/>
    </dgm:pt>
    <dgm:pt modelId="{2381BBF6-C21B-F549-8FF9-69CEA75199BF}" type="pres">
      <dgm:prSet presAssocID="{609F3440-9E33-D648-9747-C34B419AB9F5}" presName="nodeFollowingNodes" presStyleLbl="node1" presStyleIdx="4" presStyleCnt="8" custScaleX="140095" custScaleY="152738" custRadScaleRad="87851" custRadScaleInc="-1749">
        <dgm:presLayoutVars>
          <dgm:bulletEnabled val="1"/>
        </dgm:presLayoutVars>
      </dgm:prSet>
      <dgm:spPr/>
    </dgm:pt>
    <dgm:pt modelId="{27DF7714-4794-E449-932F-30B669396634}" type="pres">
      <dgm:prSet presAssocID="{DFAED3C8-621F-7E43-BB3A-9C55602E32A7}" presName="nodeFollowingNodes" presStyleLbl="node1" presStyleIdx="5" presStyleCnt="8" custScaleX="135778" custScaleY="158471" custRadScaleRad="112565" custRadScaleInc="29397">
        <dgm:presLayoutVars>
          <dgm:bulletEnabled val="1"/>
        </dgm:presLayoutVars>
      </dgm:prSet>
      <dgm:spPr/>
    </dgm:pt>
    <dgm:pt modelId="{65F19121-7D03-0D41-BF21-CED6F28361EF}" type="pres">
      <dgm:prSet presAssocID="{4FC73849-4343-E649-B75E-A9DCD9661728}" presName="nodeFollowingNodes" presStyleLbl="node1" presStyleIdx="6" presStyleCnt="8" custScaleX="112071" custScaleY="125674" custRadScaleRad="107269" custRadScaleInc="-10727">
        <dgm:presLayoutVars>
          <dgm:bulletEnabled val="1"/>
        </dgm:presLayoutVars>
      </dgm:prSet>
      <dgm:spPr/>
    </dgm:pt>
    <dgm:pt modelId="{F02237BB-D997-4845-A16A-26478EA8F98B}" type="pres">
      <dgm:prSet presAssocID="{93C3EF17-3096-A845-8B9F-0630D0B3B91F}" presName="nodeFollowingNodes" presStyleLbl="node1" presStyleIdx="7" presStyleCnt="8" custScaleX="135262" custScaleY="141228" custRadScaleRad="104449" custRadScaleInc="-53300">
        <dgm:presLayoutVars>
          <dgm:bulletEnabled val="1"/>
        </dgm:presLayoutVars>
      </dgm:prSet>
      <dgm:spPr/>
    </dgm:pt>
  </dgm:ptLst>
  <dgm:cxnLst>
    <dgm:cxn modelId="{9EB1F30B-4885-7043-BAE4-95D4661B1CFB}" srcId="{2E5D7158-4B9A-7D4B-8508-F33A85554F4D}" destId="{31D5CBD7-94F9-A44E-9DE4-06AA4025E028}" srcOrd="1" destOrd="0" parTransId="{19268ECB-43A0-644B-8452-EC95176767F7}" sibTransId="{1498CE8F-6348-204C-9961-3F54502E4709}"/>
    <dgm:cxn modelId="{345FB61A-F806-4229-971B-D33A12CF00AD}" type="presOf" srcId="{93C3EF17-3096-A845-8B9F-0630D0B3B91F}" destId="{F02237BB-D997-4845-A16A-26478EA8F98B}" srcOrd="0" destOrd="0" presId="urn:microsoft.com/office/officeart/2005/8/layout/cycle3"/>
    <dgm:cxn modelId="{631A5D1D-74B4-44A9-A834-08182AE35044}" type="presOf" srcId="{3AEE59DD-5AFA-D14F-A6A6-9CCD0229B8E8}" destId="{D1C141DA-E97D-1A46-8118-47DEB27601E7}" srcOrd="0" destOrd="0" presId="urn:microsoft.com/office/officeart/2005/8/layout/cycle3"/>
    <dgm:cxn modelId="{343CD31E-F117-4478-8F2C-91938F74529E}" type="presOf" srcId="{4FC73849-4343-E649-B75E-A9DCD9661728}" destId="{65F19121-7D03-0D41-BF21-CED6F28361EF}" srcOrd="0" destOrd="0" presId="urn:microsoft.com/office/officeart/2005/8/layout/cycle3"/>
    <dgm:cxn modelId="{0410692F-9047-4A89-B298-80174DAF8DE0}" type="presOf" srcId="{2E5D7158-4B9A-7D4B-8508-F33A85554F4D}" destId="{E482C003-1E2F-1C4D-97E0-0EF2BB0F2E91}" srcOrd="0" destOrd="0" presId="urn:microsoft.com/office/officeart/2005/8/layout/cycle3"/>
    <dgm:cxn modelId="{62B9B230-3A27-7747-92AB-C9DC70297768}" srcId="{2E5D7158-4B9A-7D4B-8508-F33A85554F4D}" destId="{017EE668-1FF0-B540-9C77-C2760D6D12DF}" srcOrd="3" destOrd="0" parTransId="{EAFE7948-5382-3C45-BA26-E874D7C9BF06}" sibTransId="{385410A3-C410-CC4B-8EEC-A171A5561279}"/>
    <dgm:cxn modelId="{1B56D131-A934-4BEC-8A38-014081BB93E2}" type="presOf" srcId="{31D5CBD7-94F9-A44E-9DE4-06AA4025E028}" destId="{6EE05BA6-5236-DB4A-ACE0-AFB24D875E6D}" srcOrd="0" destOrd="0" presId="urn:microsoft.com/office/officeart/2005/8/layout/cycle3"/>
    <dgm:cxn modelId="{D278BF39-EC94-974A-9179-446F5E0154DD}" srcId="{2E5D7158-4B9A-7D4B-8508-F33A85554F4D}" destId="{93C3EF17-3096-A845-8B9F-0630D0B3B91F}" srcOrd="7" destOrd="0" parTransId="{8F928222-B947-FA49-8528-C6E86488BDD8}" sibTransId="{E10AA1AD-3AEA-2447-ABBB-D92AF9CA54CF}"/>
    <dgm:cxn modelId="{8059753E-D4D5-9A43-ADA2-ABB2B8A478A2}" srcId="{2E5D7158-4B9A-7D4B-8508-F33A85554F4D}" destId="{DFAED3C8-621F-7E43-BB3A-9C55602E32A7}" srcOrd="5" destOrd="0" parTransId="{DEA4792D-EF2E-0349-AAA4-57FE86FFC463}" sibTransId="{3D9C0619-6A95-4445-8CC9-CF344FD7424F}"/>
    <dgm:cxn modelId="{2557D045-5620-1A4D-AB4C-5D7EAAE8978D}" srcId="{2E5D7158-4B9A-7D4B-8508-F33A85554F4D}" destId="{4FC73849-4343-E649-B75E-A9DCD9661728}" srcOrd="6" destOrd="0" parTransId="{E52B8DDD-026D-EA48-92ED-E5D7CC1F4E20}" sibTransId="{85429414-CE8E-3544-A218-4D69C3D63788}"/>
    <dgm:cxn modelId="{5C68BE50-2D1D-4E45-921C-1F1BFF38741B}" srcId="{2E5D7158-4B9A-7D4B-8508-F33A85554F4D}" destId="{7AF95CEF-6961-1947-9B6A-27A0D831B026}" srcOrd="2" destOrd="0" parTransId="{9D9FB85F-9DCD-6C41-A559-EF1C302A5531}" sibTransId="{E67238BB-E702-FF41-9944-A311B235B075}"/>
    <dgm:cxn modelId="{4BD37264-AA4B-4332-9AFF-19CE44D128D4}" type="presOf" srcId="{DFAED3C8-621F-7E43-BB3A-9C55602E32A7}" destId="{27DF7714-4794-E449-932F-30B669396634}" srcOrd="0" destOrd="0" presId="urn:microsoft.com/office/officeart/2005/8/layout/cycle3"/>
    <dgm:cxn modelId="{C147527F-2429-B143-A7B4-18530CBDE159}" srcId="{2E5D7158-4B9A-7D4B-8508-F33A85554F4D}" destId="{609F3440-9E33-D648-9747-C34B419AB9F5}" srcOrd="4" destOrd="0" parTransId="{CB260E7C-14C3-DC43-8D5D-396AA07D5DB6}" sibTransId="{9F235AF1-16DB-234B-9496-C0630A675486}"/>
    <dgm:cxn modelId="{F2BFFAA8-E290-42E5-ACE6-FBD2CCB2A709}" type="presOf" srcId="{609F3440-9E33-D648-9747-C34B419AB9F5}" destId="{2381BBF6-C21B-F549-8FF9-69CEA75199BF}" srcOrd="0" destOrd="0" presId="urn:microsoft.com/office/officeart/2005/8/layout/cycle3"/>
    <dgm:cxn modelId="{6424FBC7-87E8-49DB-9D56-45688945DEB3}" type="presOf" srcId="{017EE668-1FF0-B540-9C77-C2760D6D12DF}" destId="{664307B5-7B6B-3944-BDF7-CCD0C3433856}" srcOrd="0" destOrd="0" presId="urn:microsoft.com/office/officeart/2005/8/layout/cycle3"/>
    <dgm:cxn modelId="{CBD71ECC-383E-4281-A64B-C122009C8C60}" type="presOf" srcId="{B3B9F2FE-E8E1-B64C-A5C3-2560614435FC}" destId="{901CAED8-B06B-B443-B237-A77C06F137C5}" srcOrd="0" destOrd="0" presId="urn:microsoft.com/office/officeart/2005/8/layout/cycle3"/>
    <dgm:cxn modelId="{F0C027D0-234E-43CA-9F99-61BDCE171251}" type="presOf" srcId="{7AF95CEF-6961-1947-9B6A-27A0D831B026}" destId="{7490053A-802D-BD46-85DA-80F34DBF5C54}" srcOrd="0" destOrd="0" presId="urn:microsoft.com/office/officeart/2005/8/layout/cycle3"/>
    <dgm:cxn modelId="{FD29AFF1-D223-DF4D-AD4B-2137F66E5989}" srcId="{2E5D7158-4B9A-7D4B-8508-F33A85554F4D}" destId="{B3B9F2FE-E8E1-B64C-A5C3-2560614435FC}" srcOrd="0" destOrd="0" parTransId="{718E7B10-0BA1-8045-8E35-E4434C2EF72C}" sibTransId="{3AEE59DD-5AFA-D14F-A6A6-9CCD0229B8E8}"/>
    <dgm:cxn modelId="{640970D0-7139-447F-A930-784B82385A20}" type="presParOf" srcId="{E482C003-1E2F-1C4D-97E0-0EF2BB0F2E91}" destId="{F7E74B76-18E5-FE44-865C-FBAC28809F46}" srcOrd="0" destOrd="0" presId="urn:microsoft.com/office/officeart/2005/8/layout/cycle3"/>
    <dgm:cxn modelId="{EDDE56F6-E36D-4763-8F01-E841F37095C5}" type="presParOf" srcId="{F7E74B76-18E5-FE44-865C-FBAC28809F46}" destId="{901CAED8-B06B-B443-B237-A77C06F137C5}" srcOrd="0" destOrd="0" presId="urn:microsoft.com/office/officeart/2005/8/layout/cycle3"/>
    <dgm:cxn modelId="{1726CF36-6C2C-44BF-9ADC-C1CCEB83325D}" type="presParOf" srcId="{F7E74B76-18E5-FE44-865C-FBAC28809F46}" destId="{D1C141DA-E97D-1A46-8118-47DEB27601E7}" srcOrd="1" destOrd="0" presId="urn:microsoft.com/office/officeart/2005/8/layout/cycle3"/>
    <dgm:cxn modelId="{B754D8BF-E634-4AD8-AD26-774DA0D4B3F5}" type="presParOf" srcId="{F7E74B76-18E5-FE44-865C-FBAC28809F46}" destId="{6EE05BA6-5236-DB4A-ACE0-AFB24D875E6D}" srcOrd="2" destOrd="0" presId="urn:microsoft.com/office/officeart/2005/8/layout/cycle3"/>
    <dgm:cxn modelId="{D7C76FCD-107D-4F2D-86FB-A1FBF7A866CB}" type="presParOf" srcId="{F7E74B76-18E5-FE44-865C-FBAC28809F46}" destId="{7490053A-802D-BD46-85DA-80F34DBF5C54}" srcOrd="3" destOrd="0" presId="urn:microsoft.com/office/officeart/2005/8/layout/cycle3"/>
    <dgm:cxn modelId="{76B345E0-4236-42F8-825B-97A652220ADD}" type="presParOf" srcId="{F7E74B76-18E5-FE44-865C-FBAC28809F46}" destId="{664307B5-7B6B-3944-BDF7-CCD0C3433856}" srcOrd="4" destOrd="0" presId="urn:microsoft.com/office/officeart/2005/8/layout/cycle3"/>
    <dgm:cxn modelId="{1657625A-9B76-4879-8BF7-074EFEA9E020}" type="presParOf" srcId="{F7E74B76-18E5-FE44-865C-FBAC28809F46}" destId="{2381BBF6-C21B-F549-8FF9-69CEA75199BF}" srcOrd="5" destOrd="0" presId="urn:microsoft.com/office/officeart/2005/8/layout/cycle3"/>
    <dgm:cxn modelId="{49B0D670-C367-46A3-80E7-CF6D4B47BDD7}" type="presParOf" srcId="{F7E74B76-18E5-FE44-865C-FBAC28809F46}" destId="{27DF7714-4794-E449-932F-30B669396634}" srcOrd="6" destOrd="0" presId="urn:microsoft.com/office/officeart/2005/8/layout/cycle3"/>
    <dgm:cxn modelId="{18D93076-98D8-4EB4-ADA4-3F82BFCCB2C8}" type="presParOf" srcId="{F7E74B76-18E5-FE44-865C-FBAC28809F46}" destId="{65F19121-7D03-0D41-BF21-CED6F28361EF}" srcOrd="7" destOrd="0" presId="urn:microsoft.com/office/officeart/2005/8/layout/cycle3"/>
    <dgm:cxn modelId="{E13DF445-ACA8-40CA-85BB-915A20DEBD29}" type="presParOf" srcId="{F7E74B76-18E5-FE44-865C-FBAC28809F46}" destId="{F02237BB-D997-4845-A16A-26478EA8F98B}" srcOrd="8" destOrd="0" presId="urn:microsoft.com/office/officeart/2005/8/layout/cycle3"/>
  </dgm:cxnLst>
  <dgm:bg>
    <a:solidFill>
      <a:srgbClr val="3366FF">
        <a:alpha val="48000"/>
      </a:srgbClr>
    </a:solidFill>
    <a:effectLst>
      <a:glow rad="101600">
        <a:srgbClr val="0000FF">
          <a:alpha val="75000"/>
        </a:srgbClr>
      </a:glow>
      <a:outerShdw blurRad="50800" dist="38100" dir="2400000" algn="tl" rotWithShape="0">
        <a:schemeClr val="tx1">
          <a:alpha val="43000"/>
        </a:schemeClr>
      </a:outerShdw>
    </a:effectLst>
  </dgm:bg>
  <dgm:whole>
    <a:ln>
      <a:gradFill flip="none" rotWithShape="1">
        <a:gsLst>
          <a:gs pos="0">
            <a:srgbClr val="008000"/>
          </a:gs>
          <a:gs pos="100000">
            <a:srgbClr val="FFFFFF"/>
          </a:gs>
        </a:gsLst>
        <a:lin ang="0" scaled="1"/>
        <a:tileRect/>
      </a:gra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3F448-24D7-4771-BE5A-0B69C182C2A6}">
      <dsp:nvSpPr>
        <dsp:cNvPr id="0" name=""/>
        <dsp:cNvSpPr/>
      </dsp:nvSpPr>
      <dsp:spPr>
        <a:xfrm>
          <a:off x="0" y="3890"/>
          <a:ext cx="6984610" cy="8523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067317-2D22-44F1-9A08-52BFAF248BE4}">
      <dsp:nvSpPr>
        <dsp:cNvPr id="0" name=""/>
        <dsp:cNvSpPr/>
      </dsp:nvSpPr>
      <dsp:spPr>
        <a:xfrm>
          <a:off x="257825" y="195662"/>
          <a:ext cx="469232" cy="46877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9A9A70D-1F63-4E42-9473-7226F15EF343}">
      <dsp:nvSpPr>
        <dsp:cNvPr id="0" name=""/>
        <dsp:cNvSpPr/>
      </dsp:nvSpPr>
      <dsp:spPr>
        <a:xfrm>
          <a:off x="984884" y="3890"/>
          <a:ext cx="5969894" cy="90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41" tIns="95841" rIns="95841" bIns="95841" numCol="1" spcCol="1270" anchor="ctr" anchorCtr="0">
          <a:noAutofit/>
        </a:bodyPr>
        <a:lstStyle/>
        <a:p>
          <a:pPr marL="0" lvl="0" indent="0" algn="l" defTabSz="622300">
            <a:lnSpc>
              <a:spcPct val="90000"/>
            </a:lnSpc>
            <a:spcBef>
              <a:spcPct val="0"/>
            </a:spcBef>
            <a:spcAft>
              <a:spcPct val="35000"/>
            </a:spcAft>
            <a:buNone/>
          </a:pPr>
          <a:r>
            <a:rPr lang="en-US" sz="1400" kern="1200" dirty="0"/>
            <a:t>Evolving use of varying audit delivery models</a:t>
          </a:r>
        </a:p>
      </dsp:txBody>
      <dsp:txXfrm>
        <a:off x="984884" y="3890"/>
        <a:ext cx="5969894" cy="905587"/>
      </dsp:txXfrm>
    </dsp:sp>
    <dsp:sp modelId="{7069EBC9-2489-4D7D-B463-64B0103197C4}">
      <dsp:nvSpPr>
        <dsp:cNvPr id="0" name=""/>
        <dsp:cNvSpPr/>
      </dsp:nvSpPr>
      <dsp:spPr>
        <a:xfrm>
          <a:off x="0" y="1135874"/>
          <a:ext cx="6984610" cy="8523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0F89C-B5E5-4BA2-9051-ECC6384E8B92}">
      <dsp:nvSpPr>
        <dsp:cNvPr id="0" name=""/>
        <dsp:cNvSpPr/>
      </dsp:nvSpPr>
      <dsp:spPr>
        <a:xfrm>
          <a:off x="257825" y="1327646"/>
          <a:ext cx="469232" cy="46877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A77FEC3A-5BDC-4110-B757-9DB268D35946}">
      <dsp:nvSpPr>
        <dsp:cNvPr id="0" name=""/>
        <dsp:cNvSpPr/>
      </dsp:nvSpPr>
      <dsp:spPr>
        <a:xfrm>
          <a:off x="984884" y="1135874"/>
          <a:ext cx="5969894" cy="90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41" tIns="95841" rIns="95841" bIns="95841" numCol="1" spcCol="1270" anchor="ctr" anchorCtr="0">
          <a:noAutofit/>
        </a:bodyPr>
        <a:lstStyle/>
        <a:p>
          <a:pPr marL="0" lvl="0" indent="0" algn="l" defTabSz="622300">
            <a:lnSpc>
              <a:spcPct val="90000"/>
            </a:lnSpc>
            <a:spcBef>
              <a:spcPct val="0"/>
            </a:spcBef>
            <a:spcAft>
              <a:spcPct val="35000"/>
            </a:spcAft>
            <a:buNone/>
          </a:pPr>
          <a:r>
            <a:rPr lang="en-US" sz="1400" kern="1200" dirty="0"/>
            <a:t>Engagement team may be located together or across different geographic regions</a:t>
          </a:r>
        </a:p>
      </dsp:txBody>
      <dsp:txXfrm>
        <a:off x="984884" y="1135874"/>
        <a:ext cx="5969894" cy="905587"/>
      </dsp:txXfrm>
    </dsp:sp>
    <dsp:sp modelId="{D6F03E3B-8D96-4C4B-8537-7872C55A66A9}">
      <dsp:nvSpPr>
        <dsp:cNvPr id="0" name=""/>
        <dsp:cNvSpPr/>
      </dsp:nvSpPr>
      <dsp:spPr>
        <a:xfrm>
          <a:off x="0" y="2267858"/>
          <a:ext cx="6984610" cy="8523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FA45D-F029-4474-BDC9-4489D29FB0AE}">
      <dsp:nvSpPr>
        <dsp:cNvPr id="0" name=""/>
        <dsp:cNvSpPr/>
      </dsp:nvSpPr>
      <dsp:spPr>
        <a:xfrm>
          <a:off x="257825" y="2459630"/>
          <a:ext cx="469232" cy="46877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99FFAC5-A69A-42D0-B4E9-6B000599BCE2}">
      <dsp:nvSpPr>
        <dsp:cNvPr id="0" name=""/>
        <dsp:cNvSpPr/>
      </dsp:nvSpPr>
      <dsp:spPr>
        <a:xfrm>
          <a:off x="984884" y="2267858"/>
          <a:ext cx="5969894" cy="90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41" tIns="95841" rIns="95841" bIns="95841" numCol="1" spcCol="1270" anchor="ctr" anchorCtr="0">
          <a:noAutofit/>
        </a:bodyPr>
        <a:lstStyle/>
        <a:p>
          <a:pPr marL="0" lvl="0" indent="0" algn="l" defTabSz="622300">
            <a:lnSpc>
              <a:spcPct val="90000"/>
            </a:lnSpc>
            <a:spcBef>
              <a:spcPct val="0"/>
            </a:spcBef>
            <a:spcAft>
              <a:spcPct val="35000"/>
            </a:spcAft>
            <a:buNone/>
          </a:pPr>
          <a:r>
            <a:rPr lang="en-US" sz="1400" kern="1200" dirty="0"/>
            <a:t>Revised definition of </a:t>
          </a:r>
          <a:r>
            <a:rPr lang="en-US" sz="1400" b="1" kern="1200" dirty="0"/>
            <a:t>engagement team </a:t>
          </a:r>
          <a:r>
            <a:rPr lang="en-US" sz="1400" kern="1200" dirty="0"/>
            <a:t>that includes partner, staff and </a:t>
          </a:r>
          <a:r>
            <a:rPr lang="en-US" sz="1400" b="1" kern="1200" dirty="0"/>
            <a:t>any other individuals </a:t>
          </a:r>
          <a:r>
            <a:rPr lang="en-US" sz="1400" kern="1200" dirty="0"/>
            <a:t>who perform audit procedures on the engagement, including those engaged by a network firm</a:t>
          </a:r>
        </a:p>
      </dsp:txBody>
      <dsp:txXfrm>
        <a:off x="984884" y="2267858"/>
        <a:ext cx="5969894" cy="905587"/>
      </dsp:txXfrm>
    </dsp:sp>
    <dsp:sp modelId="{11EA02E8-D61F-4A0E-AA75-FAC101582D46}">
      <dsp:nvSpPr>
        <dsp:cNvPr id="0" name=""/>
        <dsp:cNvSpPr/>
      </dsp:nvSpPr>
      <dsp:spPr>
        <a:xfrm>
          <a:off x="0" y="3399842"/>
          <a:ext cx="6984610" cy="85231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40E3B-5262-4AF6-91E2-C87A4FFFF5EF}">
      <dsp:nvSpPr>
        <dsp:cNvPr id="0" name=""/>
        <dsp:cNvSpPr/>
      </dsp:nvSpPr>
      <dsp:spPr>
        <a:xfrm>
          <a:off x="257825" y="3591614"/>
          <a:ext cx="469232" cy="468774"/>
        </a:xfrm>
        <a:prstGeom prst="rect">
          <a:avLst/>
        </a:prstGeom>
        <a:solidFill>
          <a:schemeClr val="accent2">
            <a:hueOff val="0"/>
            <a:satOff val="0"/>
            <a:lumOff val="0"/>
            <a:alphaOff val="0"/>
          </a:schemeClr>
        </a:solidFill>
        <a:ln w="55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638967D8-74AF-4EDE-8595-271B73700F6E}">
      <dsp:nvSpPr>
        <dsp:cNvPr id="0" name=""/>
        <dsp:cNvSpPr/>
      </dsp:nvSpPr>
      <dsp:spPr>
        <a:xfrm>
          <a:off x="984884" y="3399842"/>
          <a:ext cx="5969894" cy="905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841" tIns="95841" rIns="95841" bIns="95841" numCol="1" spcCol="1270" anchor="ctr" anchorCtr="0">
          <a:noAutofit/>
        </a:bodyPr>
        <a:lstStyle/>
        <a:p>
          <a:pPr marL="0" lvl="0" indent="0" algn="l" defTabSz="622300">
            <a:lnSpc>
              <a:spcPct val="90000"/>
            </a:lnSpc>
            <a:spcBef>
              <a:spcPct val="0"/>
            </a:spcBef>
            <a:spcAft>
              <a:spcPct val="35000"/>
            </a:spcAft>
            <a:buNone/>
          </a:pPr>
          <a:r>
            <a:rPr lang="en-US" sz="1400" kern="1200" dirty="0"/>
            <a:t>Requirements have been enhanced to recognize the use of technological resources in the audit</a:t>
          </a:r>
        </a:p>
      </dsp:txBody>
      <dsp:txXfrm>
        <a:off x="984884" y="3399842"/>
        <a:ext cx="5969894" cy="905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28995-CB82-4A18-A430-FA38B193551C}">
      <dsp:nvSpPr>
        <dsp:cNvPr id="0" name=""/>
        <dsp:cNvSpPr/>
      </dsp:nvSpPr>
      <dsp:spPr>
        <a:xfrm>
          <a:off x="2450" y="106433"/>
          <a:ext cx="2389415" cy="736048"/>
        </a:xfrm>
        <a:prstGeom prst="rect">
          <a:avLst/>
        </a:prstGeom>
        <a:solidFill>
          <a:schemeClr val="accent4">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Loans, Acquisitions, and Other Transactions</a:t>
          </a:r>
        </a:p>
      </dsp:txBody>
      <dsp:txXfrm>
        <a:off x="2450" y="106433"/>
        <a:ext cx="2389415" cy="736048"/>
      </dsp:txXfrm>
    </dsp:sp>
    <dsp:sp modelId="{31A9B01D-3F94-41ED-8700-918BD6F87FDC}">
      <dsp:nvSpPr>
        <dsp:cNvPr id="0" name=""/>
        <dsp:cNvSpPr/>
      </dsp:nvSpPr>
      <dsp:spPr>
        <a:xfrm>
          <a:off x="2450" y="842481"/>
          <a:ext cx="2389415" cy="1012904"/>
        </a:xfrm>
        <a:prstGeom prst="rect">
          <a:avLst/>
        </a:prstGeom>
        <a:solidFill>
          <a:schemeClr val="accent4">
            <a:tint val="40000"/>
            <a:alpha val="90000"/>
            <a:hueOff val="0"/>
            <a:satOff val="0"/>
            <a:lumOff val="0"/>
            <a:alphaOff val="0"/>
          </a:schemeClr>
        </a:solidFill>
        <a:ln w="55000" cap="flat" cmpd="thickThin"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t>ET 0.400.06, 1.210.010, 1.224.010, 1.260.010, 1260.020, 1.270.010</a:t>
          </a:r>
        </a:p>
        <a:p>
          <a:pPr marL="57150" lvl="1" indent="-57150" algn="l" defTabSz="400050">
            <a:lnSpc>
              <a:spcPct val="90000"/>
            </a:lnSpc>
            <a:spcBef>
              <a:spcPct val="0"/>
            </a:spcBef>
            <a:spcAft>
              <a:spcPct val="15000"/>
            </a:spcAft>
            <a:buChar char="•"/>
          </a:pPr>
          <a:r>
            <a:rPr lang="en-US" sz="900" kern="1200" dirty="0"/>
            <a:t>Effective 12/31/22</a:t>
          </a:r>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1"/>
            </a:rPr>
            <a:t>Official release</a:t>
          </a:r>
          <a:endParaRPr lang="en-US" sz="900" kern="1200" dirty="0"/>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2"/>
            </a:rPr>
            <a:t>JofA article</a:t>
          </a:r>
          <a:endParaRPr lang="en-US" sz="900" kern="1200" dirty="0"/>
        </a:p>
      </dsp:txBody>
      <dsp:txXfrm>
        <a:off x="2450" y="842481"/>
        <a:ext cx="2389415" cy="1012904"/>
      </dsp:txXfrm>
    </dsp:sp>
    <dsp:sp modelId="{0FF87609-6D5E-4798-A5F4-08D1C8FBEC9F}">
      <dsp:nvSpPr>
        <dsp:cNvPr id="0" name=""/>
        <dsp:cNvSpPr/>
      </dsp:nvSpPr>
      <dsp:spPr>
        <a:xfrm>
          <a:off x="2726384" y="106433"/>
          <a:ext cx="2389415" cy="736048"/>
        </a:xfrm>
        <a:prstGeom prst="rect">
          <a:avLst/>
        </a:prstGeom>
        <a:solidFill>
          <a:schemeClr val="accent4">
            <a:hueOff val="3742489"/>
            <a:satOff val="-20694"/>
            <a:lumOff val="-1765"/>
            <a:alphaOff val="0"/>
          </a:schemeClr>
        </a:solidFill>
        <a:ln w="55000" cap="flat" cmpd="thickThin" algn="ctr">
          <a:solidFill>
            <a:schemeClr val="accent4">
              <a:hueOff val="3742489"/>
              <a:satOff val="-20694"/>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Assisting Attest Clients With Implementing Accounting Standards </a:t>
          </a:r>
        </a:p>
      </dsp:txBody>
      <dsp:txXfrm>
        <a:off x="2726384" y="106433"/>
        <a:ext cx="2389415" cy="736048"/>
      </dsp:txXfrm>
    </dsp:sp>
    <dsp:sp modelId="{F9BFB20E-3FDC-4653-9AF7-33D40B1F4A02}">
      <dsp:nvSpPr>
        <dsp:cNvPr id="0" name=""/>
        <dsp:cNvSpPr/>
      </dsp:nvSpPr>
      <dsp:spPr>
        <a:xfrm>
          <a:off x="2726384" y="842481"/>
          <a:ext cx="2389415" cy="1012904"/>
        </a:xfrm>
        <a:prstGeom prst="rect">
          <a:avLst/>
        </a:prstGeom>
        <a:solidFill>
          <a:schemeClr val="accent4">
            <a:tint val="40000"/>
            <a:alpha val="90000"/>
            <a:hueOff val="3850876"/>
            <a:satOff val="-18259"/>
            <a:lumOff val="-979"/>
            <a:alphaOff val="0"/>
          </a:schemeClr>
        </a:solidFill>
        <a:ln w="55000" cap="flat" cmpd="thickThin" algn="ctr">
          <a:solidFill>
            <a:schemeClr val="accent4">
              <a:tint val="40000"/>
              <a:alpha val="90000"/>
              <a:hueOff val="3850876"/>
              <a:satOff val="-18259"/>
              <a:lumOff val="-9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t>ET 1.295.113</a:t>
          </a:r>
        </a:p>
        <a:p>
          <a:pPr marL="57150" lvl="1" indent="-57150" algn="l" defTabSz="400050">
            <a:lnSpc>
              <a:spcPct val="90000"/>
            </a:lnSpc>
            <a:spcBef>
              <a:spcPct val="0"/>
            </a:spcBef>
            <a:spcAft>
              <a:spcPct val="15000"/>
            </a:spcAft>
            <a:buChar char="•"/>
          </a:pPr>
          <a:r>
            <a:rPr lang="en-US" sz="900" kern="1200" dirty="0"/>
            <a:t>Effective 12/31/22</a:t>
          </a:r>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3"/>
            </a:rPr>
            <a:t>Official release</a:t>
          </a:r>
          <a:endParaRPr lang="en-US" sz="900" kern="1200" dirty="0"/>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2"/>
            </a:rPr>
            <a:t>JofA article</a:t>
          </a:r>
          <a:endParaRPr lang="en-US" sz="900" kern="1200" dirty="0"/>
        </a:p>
      </dsp:txBody>
      <dsp:txXfrm>
        <a:off x="2726384" y="842481"/>
        <a:ext cx="2389415" cy="1012904"/>
      </dsp:txXfrm>
    </dsp:sp>
    <dsp:sp modelId="{3BA68B4E-7417-4B7D-8EDC-CBE95A77C76F}">
      <dsp:nvSpPr>
        <dsp:cNvPr id="0" name=""/>
        <dsp:cNvSpPr/>
      </dsp:nvSpPr>
      <dsp:spPr>
        <a:xfrm>
          <a:off x="5450317" y="106433"/>
          <a:ext cx="2389415" cy="736048"/>
        </a:xfrm>
        <a:prstGeom prst="rect">
          <a:avLst/>
        </a:prstGeom>
        <a:solidFill>
          <a:schemeClr val="accent4">
            <a:hueOff val="7484979"/>
            <a:satOff val="-41387"/>
            <a:lumOff val="-3529"/>
            <a:alphaOff val="0"/>
          </a:schemeClr>
        </a:solidFill>
        <a:ln w="55000" cap="flat" cmpd="thickThin" algn="ctr">
          <a:solidFill>
            <a:schemeClr val="accent4">
              <a:hueOff val="7484979"/>
              <a:satOff val="-41387"/>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Unpaid Fees </a:t>
          </a:r>
        </a:p>
      </dsp:txBody>
      <dsp:txXfrm>
        <a:off x="5450317" y="106433"/>
        <a:ext cx="2389415" cy="736048"/>
      </dsp:txXfrm>
    </dsp:sp>
    <dsp:sp modelId="{CBC37DC4-3578-4E38-B861-A13C84F16DCC}">
      <dsp:nvSpPr>
        <dsp:cNvPr id="0" name=""/>
        <dsp:cNvSpPr/>
      </dsp:nvSpPr>
      <dsp:spPr>
        <a:xfrm>
          <a:off x="5450317" y="842481"/>
          <a:ext cx="2389415" cy="1012904"/>
        </a:xfrm>
        <a:prstGeom prst="rect">
          <a:avLst/>
        </a:prstGeom>
        <a:solidFill>
          <a:schemeClr val="accent4">
            <a:tint val="40000"/>
            <a:alpha val="90000"/>
            <a:hueOff val="7701753"/>
            <a:satOff val="-36518"/>
            <a:lumOff val="-1959"/>
            <a:alphaOff val="0"/>
          </a:schemeClr>
        </a:solidFill>
        <a:ln w="55000" cap="flat" cmpd="thickThin" algn="ctr">
          <a:solidFill>
            <a:schemeClr val="accent4">
              <a:tint val="40000"/>
              <a:alpha val="90000"/>
              <a:hueOff val="7701753"/>
              <a:satOff val="-36518"/>
              <a:lumOff val="-19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en-US" sz="900" kern="1200" dirty="0"/>
            <a:t>ET 1.230.010</a:t>
          </a:r>
        </a:p>
        <a:p>
          <a:pPr marL="57150" lvl="1" indent="-57150" algn="l" defTabSz="400050">
            <a:lnSpc>
              <a:spcPct val="90000"/>
            </a:lnSpc>
            <a:spcBef>
              <a:spcPct val="0"/>
            </a:spcBef>
            <a:spcAft>
              <a:spcPct val="15000"/>
            </a:spcAft>
            <a:buChar char="•"/>
          </a:pPr>
          <a:r>
            <a:rPr lang="en-US" sz="900" kern="1200" dirty="0"/>
            <a:t>Effective 12/31/22</a:t>
          </a:r>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4"/>
            </a:rPr>
            <a:t>Official release</a:t>
          </a:r>
          <a:endParaRPr lang="en-US" sz="900" kern="1200" dirty="0"/>
        </a:p>
        <a:p>
          <a:pPr marL="57150" lvl="1" indent="-57150" algn="l" defTabSz="400050">
            <a:lnSpc>
              <a:spcPct val="90000"/>
            </a:lnSpc>
            <a:spcBef>
              <a:spcPct val="0"/>
            </a:spcBef>
            <a:spcAft>
              <a:spcPct val="15000"/>
            </a:spcAft>
            <a:buChar char="•"/>
          </a:pPr>
          <a:r>
            <a:rPr lang="en-US" sz="900" kern="1200" dirty="0">
              <a:hlinkClick xmlns:r="http://schemas.openxmlformats.org/officeDocument/2006/relationships" r:id="rId2"/>
            </a:rPr>
            <a:t>JofA article </a:t>
          </a:r>
          <a:endParaRPr lang="en-US" sz="900" kern="1200" dirty="0"/>
        </a:p>
      </dsp:txBody>
      <dsp:txXfrm>
        <a:off x="5450317" y="842481"/>
        <a:ext cx="2389415" cy="1012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5FF05-4E00-4C0D-B377-C6854533E0DE}">
      <dsp:nvSpPr>
        <dsp:cNvPr id="0" name=""/>
        <dsp:cNvSpPr/>
      </dsp:nvSpPr>
      <dsp:spPr>
        <a:xfrm>
          <a:off x="6280" y="0"/>
          <a:ext cx="2388107" cy="1746504"/>
        </a:xfrm>
        <a:prstGeom prst="rect">
          <a:avLst/>
        </a:prstGeom>
        <a:solidFill>
          <a:schemeClr val="accent2">
            <a:hueOff val="0"/>
            <a:satOff val="0"/>
            <a:lumOff val="0"/>
            <a:alphaOff val="0"/>
          </a:schemeClr>
        </a:solidFill>
        <a:ln w="55000" cap="flat" cmpd="thickThin"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Responding to Noncompliance with Laws and Regulations (NOCLAR)</a:t>
          </a:r>
        </a:p>
      </dsp:txBody>
      <dsp:txXfrm>
        <a:off x="6280" y="0"/>
        <a:ext cx="2388107" cy="1746504"/>
      </dsp:txXfrm>
    </dsp:sp>
    <dsp:sp modelId="{489372C3-B277-478E-84DC-B884EA02944F}">
      <dsp:nvSpPr>
        <dsp:cNvPr id="0" name=""/>
        <dsp:cNvSpPr/>
      </dsp:nvSpPr>
      <dsp:spPr>
        <a:xfrm>
          <a:off x="6280" y="1746504"/>
          <a:ext cx="2388107" cy="0"/>
        </a:xfrm>
        <a:prstGeom prst="rect">
          <a:avLst/>
        </a:prstGeom>
        <a:solidFill>
          <a:schemeClr val="accent2">
            <a:tint val="40000"/>
            <a:alpha val="90000"/>
            <a:hueOff val="0"/>
            <a:satOff val="0"/>
            <a:lumOff val="0"/>
            <a:alphaOff val="0"/>
          </a:schemeClr>
        </a:solidFill>
        <a:ln w="55000" cap="flat" cmpd="thickThin"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ET 1.180.010, 2.180.010, 1.000.020, 2.000.020</a:t>
          </a:r>
        </a:p>
        <a:p>
          <a:pPr marL="57150" lvl="1" indent="-57150" algn="l" defTabSz="488950">
            <a:lnSpc>
              <a:spcPct val="90000"/>
            </a:lnSpc>
            <a:spcBef>
              <a:spcPct val="0"/>
            </a:spcBef>
            <a:spcAft>
              <a:spcPct val="15000"/>
            </a:spcAft>
            <a:buChar char="•"/>
          </a:pPr>
          <a:r>
            <a:rPr lang="en-US" sz="1100" kern="1200" dirty="0"/>
            <a:t>Effective June 30, 2023</a:t>
          </a:r>
        </a:p>
        <a:p>
          <a:pPr marL="57150" lvl="1" indent="-57150" algn="l" defTabSz="488950">
            <a:lnSpc>
              <a:spcPct val="90000"/>
            </a:lnSpc>
            <a:spcBef>
              <a:spcPct val="0"/>
            </a:spcBef>
            <a:spcAft>
              <a:spcPct val="15000"/>
            </a:spcAft>
            <a:buChar char="•"/>
          </a:pPr>
          <a:r>
            <a:rPr lang="en-US" sz="1100" kern="1200" dirty="0">
              <a:hlinkClick xmlns:r="http://schemas.openxmlformats.org/officeDocument/2006/relationships" r:id="rId1"/>
            </a:rPr>
            <a:t>Official release</a:t>
          </a:r>
          <a:endParaRPr lang="en-US" sz="1100" kern="1200" dirty="0"/>
        </a:p>
        <a:p>
          <a:pPr marL="57150" lvl="1" indent="-57150" algn="l" defTabSz="488950">
            <a:lnSpc>
              <a:spcPct val="90000"/>
            </a:lnSpc>
            <a:spcBef>
              <a:spcPct val="0"/>
            </a:spcBef>
            <a:spcAft>
              <a:spcPct val="15000"/>
            </a:spcAft>
            <a:buChar char="•"/>
          </a:pPr>
          <a:r>
            <a:rPr lang="en-US" sz="1100" kern="1200" dirty="0">
              <a:hlinkClick xmlns:r="http://schemas.openxmlformats.org/officeDocument/2006/relationships" r:id="rId2"/>
            </a:rPr>
            <a:t>JofA article</a:t>
          </a:r>
          <a:endParaRPr lang="en-US" sz="1100" kern="1200" dirty="0"/>
        </a:p>
      </dsp:txBody>
      <dsp:txXfrm>
        <a:off x="6280" y="1746504"/>
        <a:ext cx="2388107" cy="1"/>
      </dsp:txXfrm>
    </dsp:sp>
    <dsp:sp modelId="{63964168-E49F-41AB-89D8-8CB8BB1F97AE}">
      <dsp:nvSpPr>
        <dsp:cNvPr id="0" name=""/>
        <dsp:cNvSpPr/>
      </dsp:nvSpPr>
      <dsp:spPr>
        <a:xfrm>
          <a:off x="2728722" y="0"/>
          <a:ext cx="2388107" cy="1746504"/>
        </a:xfrm>
        <a:prstGeom prst="rect">
          <a:avLst/>
        </a:prstGeom>
        <a:solidFill>
          <a:schemeClr val="accent3">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Information System Services</a:t>
          </a:r>
        </a:p>
      </dsp:txBody>
      <dsp:txXfrm>
        <a:off x="2728722" y="0"/>
        <a:ext cx="2388107" cy="1746504"/>
      </dsp:txXfrm>
    </dsp:sp>
    <dsp:sp modelId="{A73383A1-8595-4C0D-80F1-639C09D3D330}">
      <dsp:nvSpPr>
        <dsp:cNvPr id="0" name=""/>
        <dsp:cNvSpPr/>
      </dsp:nvSpPr>
      <dsp:spPr>
        <a:xfrm>
          <a:off x="2728722" y="1746504"/>
          <a:ext cx="2388107" cy="0"/>
        </a:xfrm>
        <a:prstGeom prst="rect">
          <a:avLst/>
        </a:prstGeom>
        <a:solidFill>
          <a:schemeClr val="accent3">
            <a:tint val="40000"/>
            <a:alpha val="90000"/>
            <a:hueOff val="0"/>
            <a:satOff val="0"/>
            <a:lumOff val="0"/>
            <a:alphaOff val="0"/>
          </a:schemeClr>
        </a:solidFill>
        <a:ln w="55000" cap="flat" cmpd="thickThin"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ET 1.295.145</a:t>
          </a:r>
        </a:p>
        <a:p>
          <a:pPr marL="57150" lvl="1" indent="-57150" algn="l" defTabSz="488950">
            <a:lnSpc>
              <a:spcPct val="90000"/>
            </a:lnSpc>
            <a:spcBef>
              <a:spcPct val="0"/>
            </a:spcBef>
            <a:spcAft>
              <a:spcPct val="15000"/>
            </a:spcAft>
            <a:buChar char="•"/>
          </a:pPr>
          <a:r>
            <a:rPr lang="en-US" sz="1100" kern="1200" dirty="0"/>
            <a:t>Effective January 1, 2023</a:t>
          </a:r>
        </a:p>
        <a:p>
          <a:pPr marL="57150" lvl="1" indent="-57150" algn="l" defTabSz="488950">
            <a:lnSpc>
              <a:spcPct val="90000"/>
            </a:lnSpc>
            <a:spcBef>
              <a:spcPct val="0"/>
            </a:spcBef>
            <a:spcAft>
              <a:spcPct val="15000"/>
            </a:spcAft>
            <a:buChar char="•"/>
          </a:pPr>
          <a:r>
            <a:rPr lang="en-US" sz="1100" kern="1200" dirty="0">
              <a:hlinkClick xmlns:r="http://schemas.openxmlformats.org/officeDocument/2006/relationships" r:id="rId3"/>
            </a:rPr>
            <a:t>Official release</a:t>
          </a:r>
          <a:endParaRPr lang="en-US" sz="1100" kern="1200" dirty="0"/>
        </a:p>
        <a:p>
          <a:pPr marL="57150" lvl="1" indent="-57150" algn="l" defTabSz="488950">
            <a:lnSpc>
              <a:spcPct val="90000"/>
            </a:lnSpc>
            <a:spcBef>
              <a:spcPct val="0"/>
            </a:spcBef>
            <a:spcAft>
              <a:spcPct val="15000"/>
            </a:spcAft>
            <a:buChar char="•"/>
          </a:pPr>
          <a:r>
            <a:rPr lang="en-US" sz="1100" kern="1200" dirty="0">
              <a:hlinkClick xmlns:r="http://schemas.openxmlformats.org/officeDocument/2006/relationships" r:id="rId4"/>
            </a:rPr>
            <a:t>JofA article</a:t>
          </a:r>
          <a:endParaRPr lang="en-US" sz="1100" kern="1200" dirty="0"/>
        </a:p>
      </dsp:txBody>
      <dsp:txXfrm>
        <a:off x="2728722" y="1746504"/>
        <a:ext cx="2388107" cy="1"/>
      </dsp:txXfrm>
    </dsp:sp>
    <dsp:sp modelId="{357E0C02-EC4F-4213-98FF-658FEF47267A}">
      <dsp:nvSpPr>
        <dsp:cNvPr id="0" name=""/>
        <dsp:cNvSpPr/>
      </dsp:nvSpPr>
      <dsp:spPr>
        <a:xfrm>
          <a:off x="5451164" y="0"/>
          <a:ext cx="2388107" cy="1746504"/>
        </a:xfrm>
        <a:prstGeom prst="rect">
          <a:avLst/>
        </a:prstGeom>
        <a:solidFill>
          <a:schemeClr val="accent4">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dirty="0"/>
            <a:t>Compliance Audits</a:t>
          </a:r>
        </a:p>
      </dsp:txBody>
      <dsp:txXfrm>
        <a:off x="5451164" y="0"/>
        <a:ext cx="2388107" cy="1746504"/>
      </dsp:txXfrm>
    </dsp:sp>
    <dsp:sp modelId="{1FD9CD6B-E3C1-4BF4-BD16-71834D985918}">
      <dsp:nvSpPr>
        <dsp:cNvPr id="0" name=""/>
        <dsp:cNvSpPr/>
      </dsp:nvSpPr>
      <dsp:spPr>
        <a:xfrm>
          <a:off x="5451164" y="1746504"/>
          <a:ext cx="2388107" cy="0"/>
        </a:xfrm>
        <a:prstGeom prst="rect">
          <a:avLst/>
        </a:prstGeom>
        <a:solidFill>
          <a:schemeClr val="accent4">
            <a:tint val="40000"/>
            <a:alpha val="90000"/>
            <a:hueOff val="0"/>
            <a:satOff val="0"/>
            <a:lumOff val="0"/>
            <a:alphaOff val="0"/>
          </a:schemeClr>
        </a:solidFill>
        <a:ln w="55000" cap="flat" cmpd="thickThin"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b="0" kern="1200" dirty="0"/>
            <a:t>ET 0.400</a:t>
          </a:r>
        </a:p>
        <a:p>
          <a:pPr marL="57150" lvl="1" indent="-57150" algn="l" defTabSz="488950">
            <a:lnSpc>
              <a:spcPct val="90000"/>
            </a:lnSpc>
            <a:spcBef>
              <a:spcPct val="0"/>
            </a:spcBef>
            <a:spcAft>
              <a:spcPct val="15000"/>
            </a:spcAft>
            <a:buChar char="•"/>
          </a:pPr>
          <a:r>
            <a:rPr lang="en-US" sz="1100" b="0" kern="1200" dirty="0"/>
            <a:t>Effective June 15, 2023</a:t>
          </a:r>
        </a:p>
        <a:p>
          <a:pPr marL="57150" lvl="1" indent="-57150" algn="l" defTabSz="488950">
            <a:lnSpc>
              <a:spcPct val="90000"/>
            </a:lnSpc>
            <a:spcBef>
              <a:spcPct val="0"/>
            </a:spcBef>
            <a:spcAft>
              <a:spcPct val="15000"/>
            </a:spcAft>
            <a:buChar char="•"/>
          </a:pPr>
          <a:r>
            <a:rPr lang="en-US" sz="1100" b="0" kern="1200" dirty="0">
              <a:hlinkClick xmlns:r="http://schemas.openxmlformats.org/officeDocument/2006/relationships" r:id="rId5"/>
            </a:rPr>
            <a:t>Official release</a:t>
          </a:r>
          <a:endParaRPr lang="en-US" sz="1100" b="0" kern="1200" dirty="0"/>
        </a:p>
        <a:p>
          <a:pPr marL="57150" lvl="1" indent="-57150" algn="l" defTabSz="488950">
            <a:lnSpc>
              <a:spcPct val="90000"/>
            </a:lnSpc>
            <a:spcBef>
              <a:spcPct val="0"/>
            </a:spcBef>
            <a:spcAft>
              <a:spcPct val="15000"/>
            </a:spcAft>
            <a:buChar char="•"/>
          </a:pPr>
          <a:r>
            <a:rPr lang="en-US" sz="1100" b="0" kern="1200" dirty="0">
              <a:hlinkClick xmlns:r="http://schemas.openxmlformats.org/officeDocument/2006/relationships" r:id="rId6"/>
            </a:rPr>
            <a:t>JofA article</a:t>
          </a:r>
          <a:endParaRPr lang="en-US" sz="1100" b="0" kern="1200" dirty="0"/>
        </a:p>
      </dsp:txBody>
      <dsp:txXfrm>
        <a:off x="5451164" y="1746504"/>
        <a:ext cx="2388107" cy="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D88DC-761B-4EC0-86DC-53B793F50FD3}">
      <dsp:nvSpPr>
        <dsp:cNvPr id="0" name=""/>
        <dsp:cNvSpPr/>
      </dsp:nvSpPr>
      <dsp:spPr>
        <a:xfrm>
          <a:off x="0" y="121824"/>
          <a:ext cx="7772401" cy="478799"/>
        </a:xfrm>
        <a:prstGeom prst="rect">
          <a:avLst/>
        </a:prstGeom>
        <a:solidFill>
          <a:schemeClr val="lt1">
            <a:alpha val="90000"/>
            <a:hueOff val="0"/>
            <a:satOff val="0"/>
            <a:lumOff val="0"/>
            <a:alphaOff val="0"/>
          </a:schemeClr>
        </a:solidFill>
        <a:ln w="55000" cap="flat" cmpd="thickThin"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166624" rIns="603225"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Access the AICPA </a:t>
          </a:r>
          <a:r>
            <a:rPr lang="en-US" sz="1200" b="0" kern="1200" dirty="0">
              <a:hlinkClick xmlns:r="http://schemas.openxmlformats.org/officeDocument/2006/relationships" r:id="rId1"/>
            </a:rPr>
            <a:t>Professional Code of Conduct</a:t>
          </a:r>
          <a:endParaRPr lang="en-US" sz="1200" b="0" kern="1200" dirty="0"/>
        </a:p>
      </dsp:txBody>
      <dsp:txXfrm>
        <a:off x="0" y="121824"/>
        <a:ext cx="7772401" cy="478799"/>
      </dsp:txXfrm>
    </dsp:sp>
    <dsp:sp modelId="{3532E9A7-398D-469B-B4D5-587C81297BE1}">
      <dsp:nvSpPr>
        <dsp:cNvPr id="0" name=""/>
        <dsp:cNvSpPr/>
      </dsp:nvSpPr>
      <dsp:spPr>
        <a:xfrm>
          <a:off x="388620" y="3744"/>
          <a:ext cx="5440680" cy="236160"/>
        </a:xfrm>
        <a:prstGeom prst="roundRect">
          <a:avLst/>
        </a:prstGeom>
        <a:solidFill>
          <a:schemeClr val="accent4">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tx1"/>
              </a:solidFill>
            </a:rPr>
            <a:t>Requirements</a:t>
          </a:r>
        </a:p>
      </dsp:txBody>
      <dsp:txXfrm>
        <a:off x="400148" y="15272"/>
        <a:ext cx="5417624" cy="213104"/>
      </dsp:txXfrm>
    </dsp:sp>
    <dsp:sp modelId="{400B2B5D-C5B9-4290-8CF9-046E693EDE41}">
      <dsp:nvSpPr>
        <dsp:cNvPr id="0" name=""/>
        <dsp:cNvSpPr/>
      </dsp:nvSpPr>
      <dsp:spPr>
        <a:xfrm>
          <a:off x="0" y="761904"/>
          <a:ext cx="7772401" cy="1965599"/>
        </a:xfrm>
        <a:prstGeom prst="rect">
          <a:avLst/>
        </a:prstGeom>
        <a:solidFill>
          <a:schemeClr val="lt1">
            <a:alpha val="90000"/>
            <a:hueOff val="0"/>
            <a:satOff val="0"/>
            <a:lumOff val="0"/>
            <a:alphaOff val="0"/>
          </a:schemeClr>
        </a:solidFill>
        <a:ln w="55000" cap="flat" cmpd="thickThin" algn="ctr">
          <a:solidFill>
            <a:schemeClr val="accent4">
              <a:hueOff val="3742489"/>
              <a:satOff val="-20694"/>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166624" rIns="603225" bIns="85344" numCol="1" spcCol="1270" anchor="t" anchorCtr="0">
          <a:noAutofit/>
        </a:bodyPr>
        <a:lstStyle/>
        <a:p>
          <a:pPr marL="114300" lvl="1" indent="-114300" algn="l" defTabSz="533400">
            <a:lnSpc>
              <a:spcPct val="90000"/>
            </a:lnSpc>
            <a:spcBef>
              <a:spcPct val="0"/>
            </a:spcBef>
            <a:spcAft>
              <a:spcPct val="15000"/>
            </a:spcAft>
            <a:buChar char="•"/>
          </a:pPr>
          <a:r>
            <a:rPr lang="en-US" sz="1200" b="0" kern="1200" dirty="0"/>
            <a:t>Ethics Questions and Answers</a:t>
          </a:r>
        </a:p>
        <a:p>
          <a:pPr marL="228600" lvl="2" indent="-114300" algn="l" defTabSz="533400">
            <a:lnSpc>
              <a:spcPct val="90000"/>
            </a:lnSpc>
            <a:spcBef>
              <a:spcPct val="0"/>
            </a:spcBef>
            <a:spcAft>
              <a:spcPct val="15000"/>
            </a:spcAft>
            <a:buFontTx/>
            <a:buChar char="‒"/>
          </a:pPr>
          <a:r>
            <a:rPr lang="en-US" sz="1200" b="0" kern="1200" dirty="0"/>
            <a:t>Relocated to an </a:t>
          </a:r>
          <a:r>
            <a:rPr lang="en-US" sz="1200" b="0" kern="1200" dirty="0">
              <a:hlinkClick xmlns:r="http://schemas.openxmlformats.org/officeDocument/2006/relationships" r:id="rId2"/>
            </a:rPr>
            <a:t>Online Ethics Library</a:t>
          </a:r>
          <a:endParaRPr lang="en-US" sz="1200" b="0" kern="1200" dirty="0"/>
        </a:p>
        <a:p>
          <a:pPr marL="228600" lvl="2" indent="-114300" algn="l" defTabSz="533400">
            <a:lnSpc>
              <a:spcPct val="90000"/>
            </a:lnSpc>
            <a:spcBef>
              <a:spcPct val="0"/>
            </a:spcBef>
            <a:spcAft>
              <a:spcPct val="15000"/>
            </a:spcAft>
            <a:buFontTx/>
            <a:buChar char="‒"/>
          </a:pPr>
          <a:r>
            <a:rPr lang="en-US" sz="1200" b="0" kern="1200" dirty="0"/>
            <a:t>Answers to common member inquiries provided by AICPA Ethics team</a:t>
          </a:r>
        </a:p>
        <a:p>
          <a:pPr marL="114300" lvl="1" indent="-114300" algn="l" defTabSz="533400">
            <a:lnSpc>
              <a:spcPct val="90000"/>
            </a:lnSpc>
            <a:spcBef>
              <a:spcPct val="0"/>
            </a:spcBef>
            <a:spcAft>
              <a:spcPct val="15000"/>
            </a:spcAft>
            <a:buChar char="•"/>
          </a:pPr>
          <a:r>
            <a:rPr lang="en-US" sz="1200" b="0" i="0" kern="1200" dirty="0"/>
            <a:t>New Q&amp;As on</a:t>
          </a:r>
          <a:endParaRPr lang="en-US" sz="1200" b="0" kern="1200" dirty="0"/>
        </a:p>
        <a:p>
          <a:pPr marL="228600" lvl="2" indent="-114300" algn="l" defTabSz="533400">
            <a:lnSpc>
              <a:spcPct val="90000"/>
            </a:lnSpc>
            <a:spcBef>
              <a:spcPct val="0"/>
            </a:spcBef>
            <a:spcAft>
              <a:spcPct val="15000"/>
            </a:spcAft>
            <a:buFontTx/>
            <a:buChar char="‒"/>
          </a:pPr>
          <a:r>
            <a:rPr lang="en-US" sz="1200" b="0" i="0" kern="1200" dirty="0">
              <a:hlinkClick xmlns:r="http://schemas.openxmlformats.org/officeDocument/2006/relationships" r:id="rId3"/>
            </a:rPr>
            <a:t>Noncompliance with Laws and Regulations </a:t>
          </a:r>
          <a:r>
            <a:rPr lang="en-US" sz="1200" b="0" i="0" kern="1200" dirty="0"/>
            <a:t>(December 2022)</a:t>
          </a:r>
          <a:endParaRPr lang="en-US" sz="1200" b="0" kern="1200" dirty="0"/>
        </a:p>
        <a:p>
          <a:pPr marL="228600" lvl="2" indent="-114300" algn="l" defTabSz="533400">
            <a:lnSpc>
              <a:spcPct val="90000"/>
            </a:lnSpc>
            <a:spcBef>
              <a:spcPct val="0"/>
            </a:spcBef>
            <a:spcAft>
              <a:spcPct val="15000"/>
            </a:spcAft>
            <a:buFontTx/>
            <a:buChar char="‒"/>
          </a:pPr>
          <a:r>
            <a:rPr lang="en-US" sz="1200" b="0" i="0" kern="1200" dirty="0">
              <a:hlinkClick xmlns:r="http://schemas.openxmlformats.org/officeDocument/2006/relationships" r:id="rId4"/>
            </a:rPr>
            <a:t>Compliance Audits</a:t>
          </a:r>
          <a:r>
            <a:rPr lang="en-US" sz="1200" b="0" i="0" kern="1200" dirty="0"/>
            <a:t> (December 2022)</a:t>
          </a:r>
          <a:endParaRPr lang="en-US" sz="1200" b="0" kern="1200" dirty="0"/>
        </a:p>
        <a:p>
          <a:pPr marL="228600" lvl="2" indent="-114300" algn="l" defTabSz="533400">
            <a:lnSpc>
              <a:spcPct val="90000"/>
            </a:lnSpc>
            <a:spcBef>
              <a:spcPct val="0"/>
            </a:spcBef>
            <a:spcAft>
              <a:spcPct val="15000"/>
            </a:spcAft>
            <a:buFontTx/>
            <a:buChar char="‒"/>
          </a:pPr>
          <a:r>
            <a:rPr lang="en-US" sz="1200" b="0" i="0" kern="1200" dirty="0">
              <a:hlinkClick xmlns:r="http://schemas.openxmlformats.org/officeDocument/2006/relationships" r:id="rId5"/>
            </a:rPr>
            <a:t>Assisting Attest Clients </a:t>
          </a:r>
          <a:r>
            <a:rPr lang="en-US" sz="1200" b="0" i="0" kern="1200" dirty="0"/>
            <a:t>(December 2022)</a:t>
          </a:r>
        </a:p>
      </dsp:txBody>
      <dsp:txXfrm>
        <a:off x="0" y="761904"/>
        <a:ext cx="7772401" cy="1965599"/>
      </dsp:txXfrm>
    </dsp:sp>
    <dsp:sp modelId="{ADBBDEB6-5060-4295-BBCD-831B1E0442B7}">
      <dsp:nvSpPr>
        <dsp:cNvPr id="0" name=""/>
        <dsp:cNvSpPr/>
      </dsp:nvSpPr>
      <dsp:spPr>
        <a:xfrm>
          <a:off x="388620" y="643824"/>
          <a:ext cx="5440680" cy="236160"/>
        </a:xfrm>
        <a:prstGeom prst="roundRect">
          <a:avLst/>
        </a:prstGeom>
        <a:solidFill>
          <a:schemeClr val="accent4">
            <a:hueOff val="3742489"/>
            <a:satOff val="-20694"/>
            <a:lumOff val="-176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tx1"/>
              </a:solidFill>
            </a:rPr>
            <a:t>FAQs</a:t>
          </a:r>
        </a:p>
      </dsp:txBody>
      <dsp:txXfrm>
        <a:off x="400148" y="655352"/>
        <a:ext cx="5417624" cy="213104"/>
      </dsp:txXfrm>
    </dsp:sp>
    <dsp:sp modelId="{56D8BC7C-5B8F-462F-AA66-8C59E61119EE}">
      <dsp:nvSpPr>
        <dsp:cNvPr id="0" name=""/>
        <dsp:cNvSpPr/>
      </dsp:nvSpPr>
      <dsp:spPr>
        <a:xfrm>
          <a:off x="0" y="2888784"/>
          <a:ext cx="7772401" cy="1436399"/>
        </a:xfrm>
        <a:prstGeom prst="rect">
          <a:avLst/>
        </a:prstGeom>
        <a:solidFill>
          <a:schemeClr val="lt1">
            <a:alpha val="90000"/>
            <a:hueOff val="0"/>
            <a:satOff val="0"/>
            <a:lumOff val="0"/>
            <a:alphaOff val="0"/>
          </a:schemeClr>
        </a:solidFill>
        <a:ln w="55000" cap="flat" cmpd="thickThin" algn="ctr">
          <a:solidFill>
            <a:schemeClr val="accent4">
              <a:hueOff val="7484979"/>
              <a:satOff val="-41387"/>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166624" rIns="603225"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t>“</a:t>
          </a:r>
          <a:r>
            <a:rPr lang="en-US" sz="1200" b="0" kern="1200" dirty="0"/>
            <a:t>Ethically Speaking” Podcasts - Check out recent podcasts on auditing government entities; independence and nonattest services; and more - </a:t>
          </a:r>
          <a:r>
            <a:rPr lang="en-US" sz="1200" b="0" kern="1200" dirty="0">
              <a:hlinkClick xmlns:r="http://schemas.openxmlformats.org/officeDocument/2006/relationships" r:id="rId6"/>
            </a:rPr>
            <a:t>Access podcasts</a:t>
          </a:r>
          <a:endParaRPr lang="en-US" sz="1200" b="0" kern="1200" dirty="0"/>
        </a:p>
        <a:p>
          <a:pPr marL="114300" lvl="1" indent="-114300" algn="l" defTabSz="533400">
            <a:lnSpc>
              <a:spcPct val="90000"/>
            </a:lnSpc>
            <a:spcBef>
              <a:spcPct val="0"/>
            </a:spcBef>
            <a:spcAft>
              <a:spcPct val="15000"/>
            </a:spcAft>
            <a:buChar char="•"/>
          </a:pPr>
          <a:r>
            <a:rPr lang="en-US" sz="1200" b="0" kern="1200" dirty="0"/>
            <a:t> Practice Aid </a:t>
          </a:r>
          <a:r>
            <a:rPr lang="en-US" sz="1200" b="0" kern="1200" dirty="0">
              <a:hlinkClick xmlns:r="http://schemas.openxmlformats.org/officeDocument/2006/relationships" r:id="rId7"/>
            </a:rPr>
            <a:t>– Independence Considerations for Information Services Practice Aid</a:t>
          </a:r>
          <a:endParaRPr lang="en-US" sz="1200" b="0" kern="1200" dirty="0"/>
        </a:p>
        <a:p>
          <a:pPr marL="114300" lvl="1" indent="-114300" algn="l" defTabSz="533400">
            <a:lnSpc>
              <a:spcPct val="90000"/>
            </a:lnSpc>
            <a:spcBef>
              <a:spcPct val="0"/>
            </a:spcBef>
            <a:spcAft>
              <a:spcPct val="15000"/>
            </a:spcAft>
            <a:buChar char="•"/>
          </a:pPr>
          <a:r>
            <a:rPr lang="en-US" sz="1200" b="0" kern="1200" dirty="0"/>
            <a:t> Tool – </a:t>
          </a:r>
          <a:r>
            <a:rPr lang="en-US" sz="1200" b="0" i="0" kern="1200" dirty="0">
              <a:hlinkClick xmlns:r="http://schemas.openxmlformats.org/officeDocument/2006/relationships" r:id="rId8"/>
            </a:rPr>
            <a:t>Independence rules comparison: AICPA and </a:t>
          </a:r>
          <a:r>
            <a:rPr lang="en-US" sz="1200" b="0" i="1" kern="1200" dirty="0">
              <a:hlinkClick xmlns:r="http://schemas.openxmlformats.org/officeDocument/2006/relationships" r:id="rId8"/>
            </a:rPr>
            <a:t>Government Auditing Standards</a:t>
          </a:r>
          <a:endParaRPr lang="en-US" sz="1200" b="0" kern="1200" dirty="0"/>
        </a:p>
        <a:p>
          <a:pPr marL="114300" lvl="1" indent="-114300" algn="l" defTabSz="533400">
            <a:lnSpc>
              <a:spcPct val="90000"/>
            </a:lnSpc>
            <a:spcBef>
              <a:spcPct val="0"/>
            </a:spcBef>
            <a:spcAft>
              <a:spcPct val="15000"/>
            </a:spcAft>
            <a:buChar char="•"/>
          </a:pPr>
          <a:r>
            <a:rPr lang="en-US" sz="1200" b="0" kern="1200" dirty="0"/>
            <a:t> Interactive Decision Tree – </a:t>
          </a:r>
          <a:r>
            <a:rPr lang="en-US" sz="1200" b="0" i="0" kern="1200" dirty="0">
              <a:hlinkClick xmlns:r="http://schemas.openxmlformats.org/officeDocument/2006/relationships" r:id="rId9"/>
            </a:rPr>
            <a:t>Responding to Noncompliance with Laws and Regulations</a:t>
          </a:r>
          <a:endParaRPr lang="en-US" sz="1200" b="0" kern="1200" dirty="0"/>
        </a:p>
      </dsp:txBody>
      <dsp:txXfrm>
        <a:off x="0" y="2888784"/>
        <a:ext cx="7772401" cy="1436399"/>
      </dsp:txXfrm>
    </dsp:sp>
    <dsp:sp modelId="{FE64F50D-7591-4D66-AF4E-0783076601DB}">
      <dsp:nvSpPr>
        <dsp:cNvPr id="0" name=""/>
        <dsp:cNvSpPr/>
      </dsp:nvSpPr>
      <dsp:spPr>
        <a:xfrm>
          <a:off x="388620" y="2770704"/>
          <a:ext cx="5440680" cy="236160"/>
        </a:xfrm>
        <a:prstGeom prst="roundRect">
          <a:avLst/>
        </a:prstGeom>
        <a:solidFill>
          <a:schemeClr val="accent4">
            <a:hueOff val="7484979"/>
            <a:satOff val="-41387"/>
            <a:lumOff val="-3529"/>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marL="0" lvl="0" indent="0" algn="l" defTabSz="533400">
            <a:lnSpc>
              <a:spcPct val="90000"/>
            </a:lnSpc>
            <a:spcBef>
              <a:spcPct val="0"/>
            </a:spcBef>
            <a:spcAft>
              <a:spcPct val="35000"/>
            </a:spcAft>
            <a:buNone/>
          </a:pPr>
          <a:r>
            <a:rPr lang="en-US" sz="1200" b="1" kern="1200" dirty="0">
              <a:solidFill>
                <a:schemeClr val="tx1"/>
              </a:solidFill>
            </a:rPr>
            <a:t>Other resources</a:t>
          </a:r>
        </a:p>
      </dsp:txBody>
      <dsp:txXfrm>
        <a:off x="400148" y="2782232"/>
        <a:ext cx="5417624" cy="213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141DA-E97D-1A46-8118-47DEB27601E7}">
      <dsp:nvSpPr>
        <dsp:cNvPr id="0" name=""/>
        <dsp:cNvSpPr/>
      </dsp:nvSpPr>
      <dsp:spPr>
        <a:xfrm>
          <a:off x="1360385" y="97286"/>
          <a:ext cx="5752057" cy="5752057"/>
        </a:xfrm>
        <a:prstGeom prst="circularArrow">
          <a:avLst>
            <a:gd name="adj1" fmla="val 5544"/>
            <a:gd name="adj2" fmla="val 330680"/>
            <a:gd name="adj3" fmla="val 14152245"/>
            <a:gd name="adj4" fmla="val 17160943"/>
            <a:gd name="adj5" fmla="val 5757"/>
          </a:avLst>
        </a:prstGeom>
        <a:solidFill>
          <a:schemeClr val="accent1">
            <a:tint val="40000"/>
            <a:hueOff val="0"/>
            <a:satOff val="0"/>
            <a:lumOff val="0"/>
            <a:alphaOff val="0"/>
          </a:schemeClr>
        </a:solidFill>
        <a:ln>
          <a:solidFill>
            <a:srgbClr val="FF6600"/>
          </a:solid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1">
          <a:scrgbClr r="0" g="0" b="0"/>
        </a:fillRef>
        <a:effectRef idx="2">
          <a:scrgbClr r="0" g="0" b="0"/>
        </a:effectRef>
        <a:fontRef idx="minor"/>
      </dsp:style>
    </dsp:sp>
    <dsp:sp modelId="{901CAED8-B06B-B443-B237-A77C06F137C5}">
      <dsp:nvSpPr>
        <dsp:cNvPr id="0" name=""/>
        <dsp:cNvSpPr/>
      </dsp:nvSpPr>
      <dsp:spPr>
        <a:xfrm>
          <a:off x="3114221" y="78230"/>
          <a:ext cx="2244385" cy="1208299"/>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Establish the fraud risk assessment team, considering:</a:t>
          </a:r>
        </a:p>
        <a:p>
          <a:pPr marL="0" lvl="0" indent="0" algn="l" defTabSz="444500">
            <a:lnSpc>
              <a:spcPct val="90000"/>
            </a:lnSpc>
            <a:spcBef>
              <a:spcPct val="0"/>
            </a:spcBef>
            <a:spcAft>
              <a:spcPct val="35000"/>
            </a:spcAft>
            <a:buNone/>
          </a:pPr>
          <a:r>
            <a:rPr lang="en-US" sz="1000" b="1" kern="1200" dirty="0">
              <a:solidFill>
                <a:srgbClr val="FF0000"/>
              </a:solidFill>
            </a:rPr>
            <a:t>- Appropriate management levels</a:t>
          </a:r>
        </a:p>
        <a:p>
          <a:pPr marL="0" lvl="0" indent="0" algn="l" defTabSz="444500">
            <a:lnSpc>
              <a:spcPct val="90000"/>
            </a:lnSpc>
            <a:spcBef>
              <a:spcPct val="0"/>
            </a:spcBef>
            <a:spcAft>
              <a:spcPct val="35000"/>
            </a:spcAft>
            <a:buNone/>
          </a:pPr>
          <a:r>
            <a:rPr lang="en-US" sz="1000" b="1" kern="1200" dirty="0">
              <a:solidFill>
                <a:srgbClr val="FF0000"/>
              </a:solidFill>
            </a:rPr>
            <a:t>- All organizational components</a:t>
          </a:r>
        </a:p>
        <a:p>
          <a:pPr marL="0" lvl="0" indent="0" algn="ctr" defTabSz="444500">
            <a:lnSpc>
              <a:spcPct val="90000"/>
            </a:lnSpc>
            <a:spcBef>
              <a:spcPct val="0"/>
            </a:spcBef>
            <a:spcAft>
              <a:spcPct val="35000"/>
            </a:spcAft>
            <a:buNone/>
          </a:pPr>
          <a:endParaRPr lang="en-US" sz="1200" b="1" kern="1200" dirty="0">
            <a:solidFill>
              <a:srgbClr val="FF0000"/>
            </a:solidFill>
          </a:endParaRPr>
        </a:p>
      </dsp:txBody>
      <dsp:txXfrm>
        <a:off x="3173205" y="137214"/>
        <a:ext cx="2126417" cy="1090331"/>
      </dsp:txXfrm>
    </dsp:sp>
    <dsp:sp modelId="{6EE05BA6-5236-DB4A-ACE0-AFB24D875E6D}">
      <dsp:nvSpPr>
        <dsp:cNvPr id="0" name=""/>
        <dsp:cNvSpPr/>
      </dsp:nvSpPr>
      <dsp:spPr>
        <a:xfrm>
          <a:off x="6059165" y="1236286"/>
          <a:ext cx="2278857" cy="1139265"/>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Identify all fraud schemes and fraud risks, considering:</a:t>
          </a:r>
        </a:p>
        <a:p>
          <a:pPr marL="0" lvl="0" indent="0" algn="l" defTabSz="444500">
            <a:lnSpc>
              <a:spcPct val="90000"/>
            </a:lnSpc>
            <a:spcBef>
              <a:spcPct val="0"/>
            </a:spcBef>
            <a:spcAft>
              <a:spcPct val="35000"/>
            </a:spcAft>
            <a:buNone/>
          </a:pPr>
          <a:r>
            <a:rPr lang="en-US" sz="1000" b="1" kern="1200" dirty="0">
              <a:solidFill>
                <a:srgbClr val="FF0000"/>
              </a:solidFill>
            </a:rPr>
            <a:t>- Internal and external factors</a:t>
          </a:r>
        </a:p>
        <a:p>
          <a:pPr marL="0" lvl="0" indent="0" algn="l" defTabSz="444500">
            <a:lnSpc>
              <a:spcPct val="90000"/>
            </a:lnSpc>
            <a:spcBef>
              <a:spcPct val="0"/>
            </a:spcBef>
            <a:spcAft>
              <a:spcPct val="35000"/>
            </a:spcAft>
            <a:buNone/>
          </a:pPr>
          <a:r>
            <a:rPr lang="en-US" sz="1000" b="1" kern="1200" dirty="0">
              <a:solidFill>
                <a:srgbClr val="FF0000"/>
              </a:solidFill>
            </a:rPr>
            <a:t>- Various types of fraud</a:t>
          </a:r>
        </a:p>
        <a:p>
          <a:pPr marL="0" lvl="0" indent="0" algn="l" defTabSz="444500">
            <a:lnSpc>
              <a:spcPct val="90000"/>
            </a:lnSpc>
            <a:spcBef>
              <a:spcPct val="0"/>
            </a:spcBef>
            <a:spcAft>
              <a:spcPct val="35000"/>
            </a:spcAft>
            <a:buNone/>
          </a:pPr>
          <a:r>
            <a:rPr lang="en-US" sz="1000" b="1" kern="1200" dirty="0">
              <a:solidFill>
                <a:srgbClr val="FF0000"/>
              </a:solidFill>
            </a:rPr>
            <a:t>- Risk of management </a:t>
          </a:r>
          <a:r>
            <a:rPr lang="en-US" sz="1200" b="1" kern="1200" dirty="0">
              <a:solidFill>
                <a:srgbClr val="FF0000"/>
              </a:solidFill>
            </a:rPr>
            <a:t>override</a:t>
          </a:r>
        </a:p>
      </dsp:txBody>
      <dsp:txXfrm>
        <a:off x="6114779" y="1291900"/>
        <a:ext cx="2167629" cy="1028037"/>
      </dsp:txXfrm>
    </dsp:sp>
    <dsp:sp modelId="{7490053A-802D-BD46-85DA-80F34DBF5C54}">
      <dsp:nvSpPr>
        <dsp:cNvPr id="0" name=""/>
        <dsp:cNvSpPr/>
      </dsp:nvSpPr>
      <dsp:spPr>
        <a:xfrm>
          <a:off x="6586059" y="2531786"/>
          <a:ext cx="1882859" cy="1055761"/>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0000"/>
              </a:solidFill>
            </a:rPr>
            <a:t>Estimate likelihood and significance of each fraud scheme and risk</a:t>
          </a:r>
        </a:p>
      </dsp:txBody>
      <dsp:txXfrm>
        <a:off x="6637597" y="2583324"/>
        <a:ext cx="1779783" cy="952685"/>
      </dsp:txXfrm>
    </dsp:sp>
    <dsp:sp modelId="{664307B5-7B6B-3944-BDF7-CCD0C3433856}">
      <dsp:nvSpPr>
        <dsp:cNvPr id="0" name=""/>
        <dsp:cNvSpPr/>
      </dsp:nvSpPr>
      <dsp:spPr>
        <a:xfrm>
          <a:off x="6268393" y="3984083"/>
          <a:ext cx="2287438" cy="1052437"/>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0000"/>
              </a:solidFill>
            </a:rPr>
            <a:t>Determine all personnel and departments potentially involved considering the fraud triangle</a:t>
          </a:r>
        </a:p>
      </dsp:txBody>
      <dsp:txXfrm>
        <a:off x="6319769" y="4035459"/>
        <a:ext cx="2184686" cy="949685"/>
      </dsp:txXfrm>
    </dsp:sp>
    <dsp:sp modelId="{2381BBF6-C21B-F549-8FF9-69CEA75199BF}">
      <dsp:nvSpPr>
        <dsp:cNvPr id="0" name=""/>
        <dsp:cNvSpPr/>
      </dsp:nvSpPr>
      <dsp:spPr>
        <a:xfrm>
          <a:off x="3358122" y="4679766"/>
          <a:ext cx="2294251" cy="1250649"/>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0000"/>
              </a:solidFill>
            </a:rPr>
            <a:t>Identify existing controls and assess their effectiveness</a:t>
          </a:r>
        </a:p>
      </dsp:txBody>
      <dsp:txXfrm>
        <a:off x="3419174" y="4740818"/>
        <a:ext cx="2172147" cy="1128545"/>
      </dsp:txXfrm>
    </dsp:sp>
    <dsp:sp modelId="{27DF7714-4794-E449-932F-30B669396634}">
      <dsp:nvSpPr>
        <dsp:cNvPr id="0" name=""/>
        <dsp:cNvSpPr/>
      </dsp:nvSpPr>
      <dsp:spPr>
        <a:xfrm>
          <a:off x="0" y="3726650"/>
          <a:ext cx="2223554" cy="1297592"/>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buNone/>
          </a:pPr>
          <a:r>
            <a:rPr lang="en-US" sz="1000" b="1" kern="1200" dirty="0">
              <a:solidFill>
                <a:srgbClr val="FF0000"/>
              </a:solidFill>
            </a:rPr>
            <a:t>Assess and respond to residual risks that need to be mitigated:</a:t>
          </a:r>
        </a:p>
        <a:p>
          <a:pPr marL="53975" lvl="0" indent="-53975" algn="l" defTabSz="444500">
            <a:lnSpc>
              <a:spcPct val="90000"/>
            </a:lnSpc>
            <a:spcBef>
              <a:spcPct val="0"/>
            </a:spcBef>
            <a:spcAft>
              <a:spcPct val="35000"/>
            </a:spcAft>
            <a:buNone/>
          </a:pPr>
          <a:r>
            <a:rPr lang="en-US" sz="1000" b="1" kern="1200" dirty="0">
              <a:solidFill>
                <a:srgbClr val="FF0000"/>
              </a:solidFill>
            </a:rPr>
            <a:t>-Strengthen existing control activities</a:t>
          </a:r>
        </a:p>
        <a:p>
          <a:pPr lvl="0" algn="l" defTabSz="444500">
            <a:lnSpc>
              <a:spcPct val="90000"/>
            </a:lnSpc>
            <a:spcBef>
              <a:spcPct val="0"/>
            </a:spcBef>
            <a:spcAft>
              <a:spcPct val="35000"/>
            </a:spcAft>
            <a:buNone/>
          </a:pPr>
          <a:r>
            <a:rPr lang="en-US" sz="1000" b="1" kern="1200" dirty="0">
              <a:solidFill>
                <a:srgbClr val="FF0000"/>
              </a:solidFill>
            </a:rPr>
            <a:t>-Add control activities</a:t>
          </a:r>
        </a:p>
        <a:p>
          <a:pPr lvl="0" algn="l" defTabSz="444500">
            <a:lnSpc>
              <a:spcPct val="90000"/>
            </a:lnSpc>
            <a:spcBef>
              <a:spcPct val="0"/>
            </a:spcBef>
            <a:spcAft>
              <a:spcPct val="35000"/>
            </a:spcAft>
            <a:buNone/>
          </a:pPr>
          <a:r>
            <a:rPr lang="en-US" sz="1000" b="1" kern="1200" dirty="0">
              <a:solidFill>
                <a:srgbClr val="FF0000"/>
              </a:solidFill>
            </a:rPr>
            <a:t>-Consider data analytic</a:t>
          </a:r>
          <a:r>
            <a:rPr lang="en-US" sz="1200" b="1" kern="1200" dirty="0">
              <a:solidFill>
                <a:srgbClr val="FF0000"/>
              </a:solidFill>
            </a:rPr>
            <a:t>s</a:t>
          </a:r>
        </a:p>
      </dsp:txBody>
      <dsp:txXfrm>
        <a:off x="63343" y="3789993"/>
        <a:ext cx="2096868" cy="1170906"/>
      </dsp:txXfrm>
    </dsp:sp>
    <dsp:sp modelId="{65F19121-7D03-0D41-BF21-CED6F28361EF}">
      <dsp:nvSpPr>
        <dsp:cNvPr id="0" name=""/>
        <dsp:cNvSpPr/>
      </dsp:nvSpPr>
      <dsp:spPr>
        <a:xfrm>
          <a:off x="0" y="2368951"/>
          <a:ext cx="1835319" cy="1029043"/>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0000"/>
              </a:solidFill>
            </a:rPr>
            <a:t>Document the risk assessment</a:t>
          </a:r>
        </a:p>
      </dsp:txBody>
      <dsp:txXfrm>
        <a:off x="50234" y="2419185"/>
        <a:ext cx="1734851" cy="928575"/>
      </dsp:txXfrm>
    </dsp:sp>
    <dsp:sp modelId="{F02237BB-D997-4845-A16A-26478EA8F98B}">
      <dsp:nvSpPr>
        <dsp:cNvPr id="0" name=""/>
        <dsp:cNvSpPr/>
      </dsp:nvSpPr>
      <dsp:spPr>
        <a:xfrm>
          <a:off x="197112" y="937475"/>
          <a:ext cx="2215104" cy="1156402"/>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FF0000"/>
              </a:solidFill>
            </a:rPr>
            <a:t>Reassess risk periodically, considering changes:</a:t>
          </a:r>
        </a:p>
        <a:p>
          <a:pPr marL="0" lvl="0" indent="0" algn="l" defTabSz="444500">
            <a:lnSpc>
              <a:spcPct val="90000"/>
            </a:lnSpc>
            <a:spcBef>
              <a:spcPct val="0"/>
            </a:spcBef>
            <a:spcAft>
              <a:spcPct val="35000"/>
            </a:spcAft>
            <a:buNone/>
          </a:pPr>
          <a:r>
            <a:rPr lang="en-US" sz="1000" b="1" kern="1200" dirty="0">
              <a:solidFill>
                <a:srgbClr val="FF0000"/>
              </a:solidFill>
            </a:rPr>
            <a:t>- External to the organization</a:t>
          </a:r>
        </a:p>
        <a:p>
          <a:pPr marL="0" lvl="0" indent="0" algn="l" defTabSz="444500">
            <a:lnSpc>
              <a:spcPct val="90000"/>
            </a:lnSpc>
            <a:spcBef>
              <a:spcPct val="0"/>
            </a:spcBef>
            <a:spcAft>
              <a:spcPct val="35000"/>
            </a:spcAft>
            <a:buNone/>
          </a:pPr>
          <a:r>
            <a:rPr lang="en-US" sz="1000" b="1" kern="1200" dirty="0">
              <a:solidFill>
                <a:srgbClr val="FF0000"/>
              </a:solidFill>
            </a:rPr>
            <a:t>- Operational</a:t>
          </a:r>
        </a:p>
        <a:p>
          <a:pPr marL="0" lvl="0" indent="0" algn="l" defTabSz="444500">
            <a:lnSpc>
              <a:spcPct val="90000"/>
            </a:lnSpc>
            <a:spcBef>
              <a:spcPct val="0"/>
            </a:spcBef>
            <a:spcAft>
              <a:spcPct val="35000"/>
            </a:spcAft>
            <a:buNone/>
          </a:pPr>
          <a:r>
            <a:rPr lang="en-US" sz="1000" b="1" kern="1200" dirty="0">
              <a:solidFill>
                <a:srgbClr val="FF0000"/>
              </a:solidFill>
            </a:rPr>
            <a:t>- Leadership</a:t>
          </a:r>
        </a:p>
      </dsp:txBody>
      <dsp:txXfrm>
        <a:off x="253563" y="993926"/>
        <a:ext cx="2102202" cy="1043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141DA-E97D-1A46-8118-47DEB27601E7}">
      <dsp:nvSpPr>
        <dsp:cNvPr id="0" name=""/>
        <dsp:cNvSpPr/>
      </dsp:nvSpPr>
      <dsp:spPr>
        <a:xfrm>
          <a:off x="728899" y="115081"/>
          <a:ext cx="6675528" cy="6675528"/>
        </a:xfrm>
        <a:prstGeom prst="circularArrow">
          <a:avLst>
            <a:gd name="adj1" fmla="val 5544"/>
            <a:gd name="adj2" fmla="val 330680"/>
            <a:gd name="adj3" fmla="val 14156001"/>
            <a:gd name="adj4" fmla="val 17158735"/>
            <a:gd name="adj5" fmla="val 5757"/>
          </a:avLst>
        </a:prstGeom>
        <a:solidFill>
          <a:schemeClr val="accent1">
            <a:tint val="40000"/>
            <a:hueOff val="0"/>
            <a:satOff val="0"/>
            <a:lumOff val="0"/>
            <a:alphaOff val="0"/>
          </a:schemeClr>
        </a:solidFill>
        <a:ln>
          <a:solidFill>
            <a:srgbClr val="FF6600"/>
          </a:solid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1">
          <a:scrgbClr r="0" g="0" b="0"/>
        </a:fillRef>
        <a:effectRef idx="2">
          <a:scrgbClr r="0" g="0" b="0"/>
        </a:effectRef>
        <a:fontRef idx="minor"/>
      </dsp:style>
    </dsp:sp>
    <dsp:sp modelId="{901CAED8-B06B-B443-B237-A77C06F137C5}">
      <dsp:nvSpPr>
        <dsp:cNvPr id="0" name=""/>
        <dsp:cNvSpPr/>
      </dsp:nvSpPr>
      <dsp:spPr>
        <a:xfrm>
          <a:off x="2766973" y="93097"/>
          <a:ext cx="2599380" cy="1399416"/>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0000"/>
              </a:solidFill>
            </a:rPr>
            <a:t>Establish the fraud risk assessment team, considering:</a:t>
          </a:r>
        </a:p>
        <a:p>
          <a:pPr marL="0" lvl="0" indent="0" algn="l" defTabSz="488950">
            <a:lnSpc>
              <a:spcPct val="90000"/>
            </a:lnSpc>
            <a:spcBef>
              <a:spcPct val="0"/>
            </a:spcBef>
            <a:spcAft>
              <a:spcPct val="35000"/>
            </a:spcAft>
            <a:buNone/>
          </a:pPr>
          <a:r>
            <a:rPr lang="en-US" sz="1100" b="1" kern="1200" dirty="0">
              <a:solidFill>
                <a:srgbClr val="FF0000"/>
              </a:solidFill>
            </a:rPr>
            <a:t>- Appropriate management levels</a:t>
          </a:r>
        </a:p>
        <a:p>
          <a:pPr marL="0" lvl="0" indent="0" algn="l" defTabSz="488950">
            <a:lnSpc>
              <a:spcPct val="90000"/>
            </a:lnSpc>
            <a:spcBef>
              <a:spcPct val="0"/>
            </a:spcBef>
            <a:spcAft>
              <a:spcPct val="35000"/>
            </a:spcAft>
            <a:buNone/>
          </a:pPr>
          <a:r>
            <a:rPr lang="en-US" sz="1100" b="1" kern="1200" dirty="0">
              <a:solidFill>
                <a:srgbClr val="FF0000"/>
              </a:solidFill>
            </a:rPr>
            <a:t>- All organizational components</a:t>
          </a:r>
        </a:p>
        <a:p>
          <a:pPr marL="0" lvl="0" indent="0" algn="ctr" defTabSz="488950">
            <a:lnSpc>
              <a:spcPct val="90000"/>
            </a:lnSpc>
            <a:spcBef>
              <a:spcPct val="0"/>
            </a:spcBef>
            <a:spcAft>
              <a:spcPct val="35000"/>
            </a:spcAft>
            <a:buNone/>
          </a:pPr>
          <a:endParaRPr lang="en-US" sz="1400" b="1" kern="1200" dirty="0">
            <a:solidFill>
              <a:srgbClr val="FF0000"/>
            </a:solidFill>
          </a:endParaRPr>
        </a:p>
      </dsp:txBody>
      <dsp:txXfrm>
        <a:off x="2835287" y="161411"/>
        <a:ext cx="2462752" cy="1262788"/>
      </dsp:txXfrm>
    </dsp:sp>
    <dsp:sp modelId="{6EE05BA6-5236-DB4A-ACE0-AFB24D875E6D}">
      <dsp:nvSpPr>
        <dsp:cNvPr id="0" name=""/>
        <dsp:cNvSpPr/>
      </dsp:nvSpPr>
      <dsp:spPr>
        <a:xfrm>
          <a:off x="5457245" y="1505620"/>
          <a:ext cx="2639305" cy="1319462"/>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0000"/>
              </a:solidFill>
            </a:rPr>
            <a:t>Identify all fraud schemes and fraud risks, considering:</a:t>
          </a:r>
        </a:p>
        <a:p>
          <a:pPr marL="0" lvl="0" indent="0" algn="l" defTabSz="488950">
            <a:lnSpc>
              <a:spcPct val="90000"/>
            </a:lnSpc>
            <a:spcBef>
              <a:spcPct val="0"/>
            </a:spcBef>
            <a:spcAft>
              <a:spcPct val="35000"/>
            </a:spcAft>
            <a:buNone/>
          </a:pPr>
          <a:r>
            <a:rPr lang="en-US" sz="1100" b="1" kern="1200" dirty="0">
              <a:solidFill>
                <a:srgbClr val="FF0000"/>
              </a:solidFill>
            </a:rPr>
            <a:t>- Internal and external factors</a:t>
          </a:r>
        </a:p>
        <a:p>
          <a:pPr marL="0" lvl="0" indent="0" algn="l" defTabSz="488950">
            <a:lnSpc>
              <a:spcPct val="90000"/>
            </a:lnSpc>
            <a:spcBef>
              <a:spcPct val="0"/>
            </a:spcBef>
            <a:spcAft>
              <a:spcPct val="35000"/>
            </a:spcAft>
            <a:buNone/>
          </a:pPr>
          <a:r>
            <a:rPr lang="en-US" sz="1100" b="1" kern="1200" dirty="0">
              <a:solidFill>
                <a:srgbClr val="FF0000"/>
              </a:solidFill>
            </a:rPr>
            <a:t>- Various types of fraud</a:t>
          </a:r>
        </a:p>
        <a:p>
          <a:pPr marL="0" lvl="0" indent="0" algn="l" defTabSz="488950">
            <a:lnSpc>
              <a:spcPct val="90000"/>
            </a:lnSpc>
            <a:spcBef>
              <a:spcPct val="0"/>
            </a:spcBef>
            <a:spcAft>
              <a:spcPct val="35000"/>
            </a:spcAft>
            <a:buNone/>
          </a:pPr>
          <a:r>
            <a:rPr lang="en-US" sz="1100" b="1" kern="1200" dirty="0">
              <a:solidFill>
                <a:srgbClr val="FF0000"/>
              </a:solidFill>
            </a:rPr>
            <a:t>- Risk of management override</a:t>
          </a:r>
        </a:p>
      </dsp:txBody>
      <dsp:txXfrm>
        <a:off x="5521656" y="1570031"/>
        <a:ext cx="2510483" cy="1190640"/>
      </dsp:txXfrm>
    </dsp:sp>
    <dsp:sp modelId="{7490053A-802D-BD46-85DA-80F34DBF5C54}">
      <dsp:nvSpPr>
        <dsp:cNvPr id="0" name=""/>
        <dsp:cNvSpPr/>
      </dsp:nvSpPr>
      <dsp:spPr>
        <a:xfrm>
          <a:off x="6040808" y="2987792"/>
          <a:ext cx="2180672" cy="1222751"/>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rPr>
            <a:t>Estimate likelihood and significance of each fraud scheme and risk</a:t>
          </a:r>
        </a:p>
      </dsp:txBody>
      <dsp:txXfrm>
        <a:off x="6100498" y="3047482"/>
        <a:ext cx="2061292" cy="1103371"/>
      </dsp:txXfrm>
    </dsp:sp>
    <dsp:sp modelId="{664307B5-7B6B-3944-BDF7-CCD0C3433856}">
      <dsp:nvSpPr>
        <dsp:cNvPr id="0" name=""/>
        <dsp:cNvSpPr/>
      </dsp:nvSpPr>
      <dsp:spPr>
        <a:xfrm>
          <a:off x="5568239" y="4351309"/>
          <a:ext cx="2649243" cy="1218901"/>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rPr>
            <a:t>Determine all personnel and departments potentially involved considering the fraud triangle</a:t>
          </a:r>
        </a:p>
      </dsp:txBody>
      <dsp:txXfrm>
        <a:off x="5627741" y="4410811"/>
        <a:ext cx="2530239" cy="1099897"/>
      </dsp:txXfrm>
    </dsp:sp>
    <dsp:sp modelId="{2381BBF6-C21B-F549-8FF9-69CEA75199BF}">
      <dsp:nvSpPr>
        <dsp:cNvPr id="0" name=""/>
        <dsp:cNvSpPr/>
      </dsp:nvSpPr>
      <dsp:spPr>
        <a:xfrm>
          <a:off x="2803003" y="5087409"/>
          <a:ext cx="2657133" cy="1448464"/>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rPr>
            <a:t>Identify existing controls and assess their effectiveness</a:t>
          </a:r>
        </a:p>
      </dsp:txBody>
      <dsp:txXfrm>
        <a:off x="2873711" y="5158117"/>
        <a:ext cx="2515717" cy="1307048"/>
      </dsp:txXfrm>
    </dsp:sp>
    <dsp:sp modelId="{27DF7714-4794-E449-932F-30B669396634}">
      <dsp:nvSpPr>
        <dsp:cNvPr id="0" name=""/>
        <dsp:cNvSpPr/>
      </dsp:nvSpPr>
      <dsp:spPr>
        <a:xfrm>
          <a:off x="133345" y="4316088"/>
          <a:ext cx="2575254" cy="1502832"/>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buNone/>
          </a:pPr>
          <a:r>
            <a:rPr lang="en-US" sz="1100" b="1" kern="1200" dirty="0">
              <a:solidFill>
                <a:srgbClr val="FF0000"/>
              </a:solidFill>
            </a:rPr>
            <a:t>Assess and respond to residual risks that need to be mitigated:</a:t>
          </a:r>
        </a:p>
        <a:p>
          <a:pPr marL="53975" lvl="0" indent="-53975" algn="l" defTabSz="488950">
            <a:lnSpc>
              <a:spcPct val="90000"/>
            </a:lnSpc>
            <a:spcBef>
              <a:spcPct val="0"/>
            </a:spcBef>
            <a:spcAft>
              <a:spcPct val="35000"/>
            </a:spcAft>
            <a:buNone/>
          </a:pPr>
          <a:r>
            <a:rPr lang="en-US" sz="1100" b="1" kern="1200" dirty="0">
              <a:solidFill>
                <a:srgbClr val="FF0000"/>
              </a:solidFill>
            </a:rPr>
            <a:t>-Strengthen existing control activities</a:t>
          </a:r>
        </a:p>
        <a:p>
          <a:pPr lvl="0" algn="l" defTabSz="488950">
            <a:lnSpc>
              <a:spcPct val="90000"/>
            </a:lnSpc>
            <a:spcBef>
              <a:spcPct val="0"/>
            </a:spcBef>
            <a:spcAft>
              <a:spcPct val="35000"/>
            </a:spcAft>
            <a:buNone/>
          </a:pPr>
          <a:r>
            <a:rPr lang="en-US" sz="1100" b="1" kern="1200" dirty="0">
              <a:solidFill>
                <a:srgbClr val="FF0000"/>
              </a:solidFill>
            </a:rPr>
            <a:t>-Add control activities</a:t>
          </a:r>
        </a:p>
        <a:p>
          <a:pPr lvl="0" algn="l" defTabSz="488950">
            <a:lnSpc>
              <a:spcPct val="90000"/>
            </a:lnSpc>
            <a:spcBef>
              <a:spcPct val="0"/>
            </a:spcBef>
            <a:spcAft>
              <a:spcPct val="35000"/>
            </a:spcAft>
            <a:buNone/>
          </a:pPr>
          <a:r>
            <a:rPr lang="en-US" sz="1100" b="1" kern="1200" dirty="0">
              <a:solidFill>
                <a:srgbClr val="FF0000"/>
              </a:solidFill>
            </a:rPr>
            <a:t>-Consider data analytics</a:t>
          </a:r>
        </a:p>
      </dsp:txBody>
      <dsp:txXfrm>
        <a:off x="206707" y="4389450"/>
        <a:ext cx="2428530" cy="1356108"/>
      </dsp:txXfrm>
    </dsp:sp>
    <dsp:sp modelId="{65F19121-7D03-0D41-BF21-CED6F28361EF}">
      <dsp:nvSpPr>
        <dsp:cNvPr id="0" name=""/>
        <dsp:cNvSpPr/>
      </dsp:nvSpPr>
      <dsp:spPr>
        <a:xfrm>
          <a:off x="0" y="2943532"/>
          <a:ext cx="2125612" cy="1191807"/>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rPr>
            <a:t>Document the risk assessment</a:t>
          </a:r>
        </a:p>
      </dsp:txBody>
      <dsp:txXfrm>
        <a:off x="58179" y="3001711"/>
        <a:ext cx="2009254" cy="1075449"/>
      </dsp:txXfrm>
    </dsp:sp>
    <dsp:sp modelId="{F02237BB-D997-4845-A16A-26478EA8F98B}">
      <dsp:nvSpPr>
        <dsp:cNvPr id="0" name=""/>
        <dsp:cNvSpPr/>
      </dsp:nvSpPr>
      <dsp:spPr>
        <a:xfrm>
          <a:off x="95292" y="1447127"/>
          <a:ext cx="2565467" cy="1339311"/>
        </a:xfrm>
        <a:prstGeom prst="roundRect">
          <a:avLst/>
        </a:prstGeom>
        <a:solidFill>
          <a:srgbClr val="FFFF00"/>
        </a:solidFill>
        <a:ln>
          <a:noFill/>
        </a:ln>
        <a:effectLst>
          <a:outerShdw blurRad="50800" dist="38100" dir="5400000" rotWithShape="0">
            <a:srgbClr val="000000">
              <a:alpha val="35000"/>
            </a:srgbClr>
          </a:outerShdw>
        </a:effectLst>
        <a:scene3d>
          <a:camera prst="orthographicFront"/>
          <a:lightRig rig="threePt" dir="t"/>
        </a:scene3d>
        <a:sp3d>
          <a:bevelT w="114300" prst="artDeco"/>
          <a:bevelB w="114300" prst="artDeco"/>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FF0000"/>
              </a:solidFill>
            </a:rPr>
            <a:t>Reassess risk periodically, considering changes:</a:t>
          </a:r>
        </a:p>
        <a:p>
          <a:pPr marL="0" lvl="0" indent="0" algn="l" defTabSz="488950">
            <a:lnSpc>
              <a:spcPct val="90000"/>
            </a:lnSpc>
            <a:spcBef>
              <a:spcPct val="0"/>
            </a:spcBef>
            <a:spcAft>
              <a:spcPct val="35000"/>
            </a:spcAft>
            <a:buNone/>
          </a:pPr>
          <a:r>
            <a:rPr lang="en-US" sz="1100" b="1" kern="1200" dirty="0">
              <a:solidFill>
                <a:srgbClr val="FF0000"/>
              </a:solidFill>
            </a:rPr>
            <a:t>- External to the organization</a:t>
          </a:r>
        </a:p>
        <a:p>
          <a:pPr marL="0" lvl="0" indent="0" algn="l" defTabSz="488950">
            <a:lnSpc>
              <a:spcPct val="90000"/>
            </a:lnSpc>
            <a:spcBef>
              <a:spcPct val="0"/>
            </a:spcBef>
            <a:spcAft>
              <a:spcPct val="35000"/>
            </a:spcAft>
            <a:buNone/>
          </a:pPr>
          <a:r>
            <a:rPr lang="en-US" sz="1100" b="1" kern="1200" dirty="0">
              <a:solidFill>
                <a:srgbClr val="FF0000"/>
              </a:solidFill>
            </a:rPr>
            <a:t>- Operational</a:t>
          </a:r>
        </a:p>
        <a:p>
          <a:pPr marL="0" lvl="0" indent="0" algn="l" defTabSz="488950">
            <a:lnSpc>
              <a:spcPct val="90000"/>
            </a:lnSpc>
            <a:spcBef>
              <a:spcPct val="0"/>
            </a:spcBef>
            <a:spcAft>
              <a:spcPct val="35000"/>
            </a:spcAft>
            <a:buNone/>
          </a:pPr>
          <a:r>
            <a:rPr lang="en-US" sz="1100" b="1" kern="1200" dirty="0">
              <a:solidFill>
                <a:srgbClr val="FF0000"/>
              </a:solidFill>
            </a:rPr>
            <a:t>- Leadership</a:t>
          </a:r>
        </a:p>
      </dsp:txBody>
      <dsp:txXfrm>
        <a:off x="160672" y="1512507"/>
        <a:ext cx="2434707" cy="120855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6D120-794A-4B0F-A18E-60A1C97AD0F0}" type="datetimeFigureOut">
              <a:rPr lang="en-US" smtClean="0"/>
              <a:t>9/12/23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8C755-45DB-4CAD-BE0F-617A4C01D78E}" type="slidenum">
              <a:rPr lang="en-US" smtClean="0"/>
              <a:t>‹#›</a:t>
            </a:fld>
            <a:endParaRPr lang="en-US"/>
          </a:p>
        </p:txBody>
      </p:sp>
    </p:spTree>
    <p:extLst>
      <p:ext uri="{BB962C8B-B14F-4D97-AF65-F5344CB8AC3E}">
        <p14:creationId xmlns:p14="http://schemas.microsoft.com/office/powerpoint/2010/main" val="119491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871210" cy="4183380"/>
          </a:xfrm>
        </p:spPr>
        <p:txBody>
          <a:bodyPr/>
          <a:lstStyle/>
          <a:p>
            <a:endParaRPr lang="en-US" dirty="0"/>
          </a:p>
        </p:txBody>
      </p:sp>
      <p:sp>
        <p:nvSpPr>
          <p:cNvPr id="4" name="Slide Number Placeholder 3"/>
          <p:cNvSpPr>
            <a:spLocks noGrp="1"/>
          </p:cNvSpPr>
          <p:nvPr>
            <p:ph type="sldNum" sz="quarter" idx="5"/>
          </p:nvPr>
        </p:nvSpPr>
        <p:spPr/>
        <p:txBody>
          <a:bodyPr/>
          <a:lstStyle/>
          <a:p>
            <a:fld id="{88AE313B-D82B-4AA2-AAC2-85C6753B397E}" type="slidenum">
              <a:rPr lang="en-US" smtClean="0"/>
              <a:t>17</a:t>
            </a:fld>
            <a:endParaRPr lang="en-US" dirty="0"/>
          </a:p>
        </p:txBody>
      </p:sp>
    </p:spTree>
    <p:extLst>
      <p:ext uri="{BB962C8B-B14F-4D97-AF65-F5344CB8AC3E}">
        <p14:creationId xmlns:p14="http://schemas.microsoft.com/office/powerpoint/2010/main" val="16141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46</a:t>
            </a:fld>
            <a:endParaRPr lang="en-US"/>
          </a:p>
        </p:txBody>
      </p:sp>
    </p:spTree>
    <p:extLst>
      <p:ext uri="{BB962C8B-B14F-4D97-AF65-F5344CB8AC3E}">
        <p14:creationId xmlns:p14="http://schemas.microsoft.com/office/powerpoint/2010/main" val="299133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53</a:t>
            </a:fld>
            <a:endParaRPr lang="en-US"/>
          </a:p>
        </p:txBody>
      </p:sp>
    </p:spTree>
    <p:extLst>
      <p:ext uri="{BB962C8B-B14F-4D97-AF65-F5344CB8AC3E}">
        <p14:creationId xmlns:p14="http://schemas.microsoft.com/office/powerpoint/2010/main" val="102853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54</a:t>
            </a:fld>
            <a:endParaRPr lang="en-US"/>
          </a:p>
        </p:txBody>
      </p:sp>
    </p:spTree>
    <p:extLst>
      <p:ext uri="{BB962C8B-B14F-4D97-AF65-F5344CB8AC3E}">
        <p14:creationId xmlns:p14="http://schemas.microsoft.com/office/powerpoint/2010/main" val="107565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55</a:t>
            </a:fld>
            <a:endParaRPr lang="en-US"/>
          </a:p>
        </p:txBody>
      </p:sp>
    </p:spTree>
    <p:extLst>
      <p:ext uri="{BB962C8B-B14F-4D97-AF65-F5344CB8AC3E}">
        <p14:creationId xmlns:p14="http://schemas.microsoft.com/office/powerpoint/2010/main" val="91966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56</a:t>
            </a:fld>
            <a:endParaRPr lang="en-US"/>
          </a:p>
        </p:txBody>
      </p:sp>
    </p:spTree>
    <p:extLst>
      <p:ext uri="{BB962C8B-B14F-4D97-AF65-F5344CB8AC3E}">
        <p14:creationId xmlns:p14="http://schemas.microsoft.com/office/powerpoint/2010/main" val="3617557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57</a:t>
            </a:fld>
            <a:endParaRPr lang="en-US"/>
          </a:p>
        </p:txBody>
      </p:sp>
    </p:spTree>
    <p:extLst>
      <p:ext uri="{BB962C8B-B14F-4D97-AF65-F5344CB8AC3E}">
        <p14:creationId xmlns:p14="http://schemas.microsoft.com/office/powerpoint/2010/main" val="89005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58</a:t>
            </a:fld>
            <a:endParaRPr lang="en-US"/>
          </a:p>
        </p:txBody>
      </p:sp>
    </p:spTree>
    <p:extLst>
      <p:ext uri="{BB962C8B-B14F-4D97-AF65-F5344CB8AC3E}">
        <p14:creationId xmlns:p14="http://schemas.microsoft.com/office/powerpoint/2010/main" val="1252140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59</a:t>
            </a:fld>
            <a:endParaRPr lang="en-US"/>
          </a:p>
        </p:txBody>
      </p:sp>
    </p:spTree>
    <p:extLst>
      <p:ext uri="{BB962C8B-B14F-4D97-AF65-F5344CB8AC3E}">
        <p14:creationId xmlns:p14="http://schemas.microsoft.com/office/powerpoint/2010/main" val="2008024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60</a:t>
            </a:fld>
            <a:endParaRPr lang="en-US"/>
          </a:p>
        </p:txBody>
      </p:sp>
    </p:spTree>
    <p:extLst>
      <p:ext uri="{BB962C8B-B14F-4D97-AF65-F5344CB8AC3E}">
        <p14:creationId xmlns:p14="http://schemas.microsoft.com/office/powerpoint/2010/main" val="3479526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61</a:t>
            </a:fld>
            <a:endParaRPr lang="en-US"/>
          </a:p>
        </p:txBody>
      </p:sp>
    </p:spTree>
    <p:extLst>
      <p:ext uri="{BB962C8B-B14F-4D97-AF65-F5344CB8AC3E}">
        <p14:creationId xmlns:p14="http://schemas.microsoft.com/office/powerpoint/2010/main" val="392839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54FB15-A9D9-46CB-A402-2A62E2DCDC14}" type="slidenum">
              <a:rPr lang="en-US" sz="1200" smtClean="0">
                <a:solidFill>
                  <a:prstClr val="black"/>
                </a:solidFill>
              </a:rPr>
              <a:pPr>
                <a:defRPr/>
              </a:pPr>
              <a:t>20</a:t>
            </a:fld>
            <a:endParaRPr lang="en-US" sz="1200" dirty="0">
              <a:solidFill>
                <a:prstClr val="black"/>
              </a:solidFill>
            </a:endParaRPr>
          </a:p>
        </p:txBody>
      </p:sp>
    </p:spTree>
    <p:extLst>
      <p:ext uri="{BB962C8B-B14F-4D97-AF65-F5344CB8AC3E}">
        <p14:creationId xmlns:p14="http://schemas.microsoft.com/office/powerpoint/2010/main" val="309061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62</a:t>
            </a:fld>
            <a:endParaRPr lang="en-US"/>
          </a:p>
        </p:txBody>
      </p:sp>
    </p:spTree>
    <p:extLst>
      <p:ext uri="{BB962C8B-B14F-4D97-AF65-F5344CB8AC3E}">
        <p14:creationId xmlns:p14="http://schemas.microsoft.com/office/powerpoint/2010/main" val="671378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63</a:t>
            </a:fld>
            <a:endParaRPr lang="en-US"/>
          </a:p>
        </p:txBody>
      </p:sp>
    </p:spTree>
    <p:extLst>
      <p:ext uri="{BB962C8B-B14F-4D97-AF65-F5344CB8AC3E}">
        <p14:creationId xmlns:p14="http://schemas.microsoft.com/office/powerpoint/2010/main" val="309746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64</a:t>
            </a:fld>
            <a:endParaRPr lang="en-US"/>
          </a:p>
        </p:txBody>
      </p:sp>
    </p:spTree>
    <p:extLst>
      <p:ext uri="{BB962C8B-B14F-4D97-AF65-F5344CB8AC3E}">
        <p14:creationId xmlns:p14="http://schemas.microsoft.com/office/powerpoint/2010/main" val="2744242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65</a:t>
            </a:fld>
            <a:endParaRPr lang="en-US"/>
          </a:p>
        </p:txBody>
      </p:sp>
    </p:spTree>
    <p:extLst>
      <p:ext uri="{BB962C8B-B14F-4D97-AF65-F5344CB8AC3E}">
        <p14:creationId xmlns:p14="http://schemas.microsoft.com/office/powerpoint/2010/main" val="1284832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66</a:t>
            </a:fld>
            <a:endParaRPr lang="en-US"/>
          </a:p>
        </p:txBody>
      </p:sp>
    </p:spTree>
    <p:extLst>
      <p:ext uri="{BB962C8B-B14F-4D97-AF65-F5344CB8AC3E}">
        <p14:creationId xmlns:p14="http://schemas.microsoft.com/office/powerpoint/2010/main" val="2150009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67</a:t>
            </a:fld>
            <a:endParaRPr lang="en-US"/>
          </a:p>
        </p:txBody>
      </p:sp>
    </p:spTree>
    <p:extLst>
      <p:ext uri="{BB962C8B-B14F-4D97-AF65-F5344CB8AC3E}">
        <p14:creationId xmlns:p14="http://schemas.microsoft.com/office/powerpoint/2010/main" val="281907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68</a:t>
            </a:fld>
            <a:endParaRPr lang="en-US"/>
          </a:p>
        </p:txBody>
      </p:sp>
    </p:spTree>
    <p:extLst>
      <p:ext uri="{BB962C8B-B14F-4D97-AF65-F5344CB8AC3E}">
        <p14:creationId xmlns:p14="http://schemas.microsoft.com/office/powerpoint/2010/main" val="3111327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69</a:t>
            </a:fld>
            <a:endParaRPr lang="en-US"/>
          </a:p>
        </p:txBody>
      </p:sp>
    </p:spTree>
    <p:extLst>
      <p:ext uri="{BB962C8B-B14F-4D97-AF65-F5344CB8AC3E}">
        <p14:creationId xmlns:p14="http://schemas.microsoft.com/office/powerpoint/2010/main" val="3432356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70</a:t>
            </a:fld>
            <a:endParaRPr lang="en-US"/>
          </a:p>
        </p:txBody>
      </p:sp>
    </p:spTree>
    <p:extLst>
      <p:ext uri="{BB962C8B-B14F-4D97-AF65-F5344CB8AC3E}">
        <p14:creationId xmlns:p14="http://schemas.microsoft.com/office/powerpoint/2010/main" val="286826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71</a:t>
            </a:fld>
            <a:endParaRPr lang="en-US"/>
          </a:p>
        </p:txBody>
      </p:sp>
    </p:spTree>
    <p:extLst>
      <p:ext uri="{BB962C8B-B14F-4D97-AF65-F5344CB8AC3E}">
        <p14:creationId xmlns:p14="http://schemas.microsoft.com/office/powerpoint/2010/main" val="4187173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21</a:t>
            </a:fld>
            <a:endParaRPr lang="en-US" dirty="0"/>
          </a:p>
        </p:txBody>
      </p:sp>
    </p:spTree>
    <p:extLst>
      <p:ext uri="{BB962C8B-B14F-4D97-AF65-F5344CB8AC3E}">
        <p14:creationId xmlns:p14="http://schemas.microsoft.com/office/powerpoint/2010/main" val="3941653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72</a:t>
            </a:fld>
            <a:endParaRPr lang="en-US"/>
          </a:p>
        </p:txBody>
      </p:sp>
    </p:spTree>
    <p:extLst>
      <p:ext uri="{BB962C8B-B14F-4D97-AF65-F5344CB8AC3E}">
        <p14:creationId xmlns:p14="http://schemas.microsoft.com/office/powerpoint/2010/main" val="1885385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73</a:t>
            </a:fld>
            <a:endParaRPr lang="en-US"/>
          </a:p>
        </p:txBody>
      </p:sp>
    </p:spTree>
    <p:extLst>
      <p:ext uri="{BB962C8B-B14F-4D97-AF65-F5344CB8AC3E}">
        <p14:creationId xmlns:p14="http://schemas.microsoft.com/office/powerpoint/2010/main" val="3421542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74</a:t>
            </a:fld>
            <a:endParaRPr lang="en-US"/>
          </a:p>
        </p:txBody>
      </p:sp>
    </p:spTree>
    <p:extLst>
      <p:ext uri="{BB962C8B-B14F-4D97-AF65-F5344CB8AC3E}">
        <p14:creationId xmlns:p14="http://schemas.microsoft.com/office/powerpoint/2010/main" val="4070132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75</a:t>
            </a:fld>
            <a:endParaRPr lang="en-US"/>
          </a:p>
        </p:txBody>
      </p:sp>
    </p:spTree>
    <p:extLst>
      <p:ext uri="{BB962C8B-B14F-4D97-AF65-F5344CB8AC3E}">
        <p14:creationId xmlns:p14="http://schemas.microsoft.com/office/powerpoint/2010/main" val="1451541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76</a:t>
            </a:fld>
            <a:endParaRPr lang="en-US"/>
          </a:p>
        </p:txBody>
      </p:sp>
    </p:spTree>
    <p:extLst>
      <p:ext uri="{BB962C8B-B14F-4D97-AF65-F5344CB8AC3E}">
        <p14:creationId xmlns:p14="http://schemas.microsoft.com/office/powerpoint/2010/main" val="29581831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77</a:t>
            </a:fld>
            <a:endParaRPr lang="en-US"/>
          </a:p>
        </p:txBody>
      </p:sp>
    </p:spTree>
    <p:extLst>
      <p:ext uri="{BB962C8B-B14F-4D97-AF65-F5344CB8AC3E}">
        <p14:creationId xmlns:p14="http://schemas.microsoft.com/office/powerpoint/2010/main" val="4285132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78</a:t>
            </a:fld>
            <a:endParaRPr lang="en-US"/>
          </a:p>
        </p:txBody>
      </p:sp>
    </p:spTree>
    <p:extLst>
      <p:ext uri="{BB962C8B-B14F-4D97-AF65-F5344CB8AC3E}">
        <p14:creationId xmlns:p14="http://schemas.microsoft.com/office/powerpoint/2010/main" val="63731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79</a:t>
            </a:fld>
            <a:endParaRPr lang="en-US"/>
          </a:p>
        </p:txBody>
      </p:sp>
    </p:spTree>
    <p:extLst>
      <p:ext uri="{BB962C8B-B14F-4D97-AF65-F5344CB8AC3E}">
        <p14:creationId xmlns:p14="http://schemas.microsoft.com/office/powerpoint/2010/main" val="3662747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80</a:t>
            </a:fld>
            <a:endParaRPr lang="en-US"/>
          </a:p>
        </p:txBody>
      </p:sp>
    </p:spTree>
    <p:extLst>
      <p:ext uri="{BB962C8B-B14F-4D97-AF65-F5344CB8AC3E}">
        <p14:creationId xmlns:p14="http://schemas.microsoft.com/office/powerpoint/2010/main" val="2167055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81</a:t>
            </a:fld>
            <a:endParaRPr lang="en-US"/>
          </a:p>
        </p:txBody>
      </p:sp>
    </p:spTree>
    <p:extLst>
      <p:ext uri="{BB962C8B-B14F-4D97-AF65-F5344CB8AC3E}">
        <p14:creationId xmlns:p14="http://schemas.microsoft.com/office/powerpoint/2010/main" val="402830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revision to the existing audit requirement that the auditor request management to authorize the predecessor auditor to respond fully to the auditor’s inquiries regarding matters that will assist the auditor in determining whether to accept the engagement.</a:t>
            </a:r>
          </a:p>
          <a:p>
            <a:endParaRPr lang="en-US" dirty="0"/>
          </a:p>
          <a:p>
            <a:r>
              <a:rPr lang="en-US" dirty="0"/>
              <a:t>One management authorizes the predecessor to respond, prospective auditor required to inquire of the predecessor regarding fraud and NOCLAR.  Absence of authorization by management or limited response from predecessor are red flags to be considered in engagement acceptance.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AE313B-D82B-4AA2-AAC2-85C6753B39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57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82</a:t>
            </a:fld>
            <a:endParaRPr lang="en-US"/>
          </a:p>
        </p:txBody>
      </p:sp>
    </p:spTree>
    <p:extLst>
      <p:ext uri="{BB962C8B-B14F-4D97-AF65-F5344CB8AC3E}">
        <p14:creationId xmlns:p14="http://schemas.microsoft.com/office/powerpoint/2010/main" val="4000976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83</a:t>
            </a:fld>
            <a:endParaRPr lang="en-US"/>
          </a:p>
        </p:txBody>
      </p:sp>
    </p:spTree>
    <p:extLst>
      <p:ext uri="{BB962C8B-B14F-4D97-AF65-F5344CB8AC3E}">
        <p14:creationId xmlns:p14="http://schemas.microsoft.com/office/powerpoint/2010/main" val="1011886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84</a:t>
            </a:fld>
            <a:endParaRPr lang="en-US"/>
          </a:p>
        </p:txBody>
      </p:sp>
    </p:spTree>
    <p:extLst>
      <p:ext uri="{BB962C8B-B14F-4D97-AF65-F5344CB8AC3E}">
        <p14:creationId xmlns:p14="http://schemas.microsoft.com/office/powerpoint/2010/main" val="2900578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86</a:t>
            </a:fld>
            <a:endParaRPr lang="en-US"/>
          </a:p>
        </p:txBody>
      </p:sp>
    </p:spTree>
    <p:extLst>
      <p:ext uri="{BB962C8B-B14F-4D97-AF65-F5344CB8AC3E}">
        <p14:creationId xmlns:p14="http://schemas.microsoft.com/office/powerpoint/2010/main" val="3770625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87</a:t>
            </a:fld>
            <a:endParaRPr lang="en-US"/>
          </a:p>
        </p:txBody>
      </p:sp>
    </p:spTree>
    <p:extLst>
      <p:ext uri="{BB962C8B-B14F-4D97-AF65-F5344CB8AC3E}">
        <p14:creationId xmlns:p14="http://schemas.microsoft.com/office/powerpoint/2010/main" val="15393791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88</a:t>
            </a:fld>
            <a:endParaRPr lang="en-US"/>
          </a:p>
        </p:txBody>
      </p:sp>
    </p:spTree>
    <p:extLst>
      <p:ext uri="{BB962C8B-B14F-4D97-AF65-F5344CB8AC3E}">
        <p14:creationId xmlns:p14="http://schemas.microsoft.com/office/powerpoint/2010/main" val="871014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89</a:t>
            </a:fld>
            <a:endParaRPr lang="en-US"/>
          </a:p>
        </p:txBody>
      </p:sp>
    </p:spTree>
    <p:extLst>
      <p:ext uri="{BB962C8B-B14F-4D97-AF65-F5344CB8AC3E}">
        <p14:creationId xmlns:p14="http://schemas.microsoft.com/office/powerpoint/2010/main" val="3569497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90</a:t>
            </a:fld>
            <a:endParaRPr lang="en-US"/>
          </a:p>
        </p:txBody>
      </p:sp>
    </p:spTree>
    <p:extLst>
      <p:ext uri="{BB962C8B-B14F-4D97-AF65-F5344CB8AC3E}">
        <p14:creationId xmlns:p14="http://schemas.microsoft.com/office/powerpoint/2010/main" val="1400613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91</a:t>
            </a:fld>
            <a:endParaRPr lang="en-US"/>
          </a:p>
        </p:txBody>
      </p:sp>
    </p:spTree>
    <p:extLst>
      <p:ext uri="{BB962C8B-B14F-4D97-AF65-F5344CB8AC3E}">
        <p14:creationId xmlns:p14="http://schemas.microsoft.com/office/powerpoint/2010/main" val="3319239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92</a:t>
            </a:fld>
            <a:endParaRPr lang="en-US"/>
          </a:p>
        </p:txBody>
      </p:sp>
    </p:spTree>
    <p:extLst>
      <p:ext uri="{BB962C8B-B14F-4D97-AF65-F5344CB8AC3E}">
        <p14:creationId xmlns:p14="http://schemas.microsoft.com/office/powerpoint/2010/main" val="102393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33</a:t>
            </a:fld>
            <a:endParaRPr lang="en-US" dirty="0"/>
          </a:p>
        </p:txBody>
      </p:sp>
    </p:spTree>
    <p:extLst>
      <p:ext uri="{BB962C8B-B14F-4D97-AF65-F5344CB8AC3E}">
        <p14:creationId xmlns:p14="http://schemas.microsoft.com/office/powerpoint/2010/main" val="1128238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93</a:t>
            </a:fld>
            <a:endParaRPr lang="en-US"/>
          </a:p>
        </p:txBody>
      </p:sp>
    </p:spTree>
    <p:extLst>
      <p:ext uri="{BB962C8B-B14F-4D97-AF65-F5344CB8AC3E}">
        <p14:creationId xmlns:p14="http://schemas.microsoft.com/office/powerpoint/2010/main" val="21008699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94</a:t>
            </a:fld>
            <a:endParaRPr lang="en-US"/>
          </a:p>
        </p:txBody>
      </p:sp>
    </p:spTree>
    <p:extLst>
      <p:ext uri="{BB962C8B-B14F-4D97-AF65-F5344CB8AC3E}">
        <p14:creationId xmlns:p14="http://schemas.microsoft.com/office/powerpoint/2010/main" val="251512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95</a:t>
            </a:fld>
            <a:endParaRPr lang="en-US"/>
          </a:p>
        </p:txBody>
      </p:sp>
    </p:spTree>
    <p:extLst>
      <p:ext uri="{BB962C8B-B14F-4D97-AF65-F5344CB8AC3E}">
        <p14:creationId xmlns:p14="http://schemas.microsoft.com/office/powerpoint/2010/main" val="1715486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96</a:t>
            </a:fld>
            <a:endParaRPr lang="en-US"/>
          </a:p>
        </p:txBody>
      </p:sp>
    </p:spTree>
    <p:extLst>
      <p:ext uri="{BB962C8B-B14F-4D97-AF65-F5344CB8AC3E}">
        <p14:creationId xmlns:p14="http://schemas.microsoft.com/office/powerpoint/2010/main" val="1092924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97</a:t>
            </a:fld>
            <a:endParaRPr lang="en-US"/>
          </a:p>
        </p:txBody>
      </p:sp>
    </p:spTree>
    <p:extLst>
      <p:ext uri="{BB962C8B-B14F-4D97-AF65-F5344CB8AC3E}">
        <p14:creationId xmlns:p14="http://schemas.microsoft.com/office/powerpoint/2010/main" val="3537425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98</a:t>
            </a:fld>
            <a:endParaRPr lang="en-US"/>
          </a:p>
        </p:txBody>
      </p:sp>
    </p:spTree>
    <p:extLst>
      <p:ext uri="{BB962C8B-B14F-4D97-AF65-F5344CB8AC3E}">
        <p14:creationId xmlns:p14="http://schemas.microsoft.com/office/powerpoint/2010/main" val="27151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99</a:t>
            </a:fld>
            <a:endParaRPr lang="en-US"/>
          </a:p>
        </p:txBody>
      </p:sp>
    </p:spTree>
    <p:extLst>
      <p:ext uri="{BB962C8B-B14F-4D97-AF65-F5344CB8AC3E}">
        <p14:creationId xmlns:p14="http://schemas.microsoft.com/office/powerpoint/2010/main" val="4185425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100</a:t>
            </a:fld>
            <a:endParaRPr lang="en-US"/>
          </a:p>
        </p:txBody>
      </p:sp>
    </p:spTree>
    <p:extLst>
      <p:ext uri="{BB962C8B-B14F-4D97-AF65-F5344CB8AC3E}">
        <p14:creationId xmlns:p14="http://schemas.microsoft.com/office/powerpoint/2010/main" val="3024387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101</a:t>
            </a:fld>
            <a:endParaRPr lang="en-US"/>
          </a:p>
        </p:txBody>
      </p:sp>
    </p:spTree>
    <p:extLst>
      <p:ext uri="{BB962C8B-B14F-4D97-AF65-F5344CB8AC3E}">
        <p14:creationId xmlns:p14="http://schemas.microsoft.com/office/powerpoint/2010/main" val="2922733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102</a:t>
            </a:fld>
            <a:endParaRPr lang="en-US"/>
          </a:p>
        </p:txBody>
      </p:sp>
    </p:spTree>
    <p:extLst>
      <p:ext uri="{BB962C8B-B14F-4D97-AF65-F5344CB8AC3E}">
        <p14:creationId xmlns:p14="http://schemas.microsoft.com/office/powerpoint/2010/main" val="121288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34</a:t>
            </a:fld>
            <a:endParaRPr lang="en-US" dirty="0"/>
          </a:p>
        </p:txBody>
      </p:sp>
    </p:spTree>
    <p:extLst>
      <p:ext uri="{BB962C8B-B14F-4D97-AF65-F5344CB8AC3E}">
        <p14:creationId xmlns:p14="http://schemas.microsoft.com/office/powerpoint/2010/main" val="1638035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103</a:t>
            </a:fld>
            <a:endParaRPr lang="en-US"/>
          </a:p>
        </p:txBody>
      </p:sp>
    </p:spTree>
    <p:extLst>
      <p:ext uri="{BB962C8B-B14F-4D97-AF65-F5344CB8AC3E}">
        <p14:creationId xmlns:p14="http://schemas.microsoft.com/office/powerpoint/2010/main" val="10171792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104</a:t>
            </a:fld>
            <a:endParaRPr lang="en-US"/>
          </a:p>
        </p:txBody>
      </p:sp>
    </p:spTree>
    <p:extLst>
      <p:ext uri="{BB962C8B-B14F-4D97-AF65-F5344CB8AC3E}">
        <p14:creationId xmlns:p14="http://schemas.microsoft.com/office/powerpoint/2010/main" val="18406359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105</a:t>
            </a:fld>
            <a:endParaRPr lang="en-US"/>
          </a:p>
        </p:txBody>
      </p:sp>
    </p:spTree>
    <p:extLst>
      <p:ext uri="{BB962C8B-B14F-4D97-AF65-F5344CB8AC3E}">
        <p14:creationId xmlns:p14="http://schemas.microsoft.com/office/powerpoint/2010/main" val="2972765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106</a:t>
            </a:fld>
            <a:endParaRPr lang="en-US"/>
          </a:p>
        </p:txBody>
      </p:sp>
    </p:spTree>
    <p:extLst>
      <p:ext uri="{BB962C8B-B14F-4D97-AF65-F5344CB8AC3E}">
        <p14:creationId xmlns:p14="http://schemas.microsoft.com/office/powerpoint/2010/main" val="8377157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107</a:t>
            </a:fld>
            <a:endParaRPr lang="en-US"/>
          </a:p>
        </p:txBody>
      </p:sp>
    </p:spTree>
    <p:extLst>
      <p:ext uri="{BB962C8B-B14F-4D97-AF65-F5344CB8AC3E}">
        <p14:creationId xmlns:p14="http://schemas.microsoft.com/office/powerpoint/2010/main" val="3695188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108</a:t>
            </a:fld>
            <a:endParaRPr lang="en-US"/>
          </a:p>
        </p:txBody>
      </p:sp>
    </p:spTree>
    <p:extLst>
      <p:ext uri="{BB962C8B-B14F-4D97-AF65-F5344CB8AC3E}">
        <p14:creationId xmlns:p14="http://schemas.microsoft.com/office/powerpoint/2010/main" val="3954493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109</a:t>
            </a:fld>
            <a:endParaRPr lang="en-US"/>
          </a:p>
        </p:txBody>
      </p:sp>
    </p:spTree>
    <p:extLst>
      <p:ext uri="{BB962C8B-B14F-4D97-AF65-F5344CB8AC3E}">
        <p14:creationId xmlns:p14="http://schemas.microsoft.com/office/powerpoint/2010/main" val="2667234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110</a:t>
            </a:fld>
            <a:endParaRPr lang="en-US"/>
          </a:p>
        </p:txBody>
      </p:sp>
    </p:spTree>
    <p:extLst>
      <p:ext uri="{BB962C8B-B14F-4D97-AF65-F5344CB8AC3E}">
        <p14:creationId xmlns:p14="http://schemas.microsoft.com/office/powerpoint/2010/main" val="2636668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111</a:t>
            </a:fld>
            <a:endParaRPr lang="en-US"/>
          </a:p>
        </p:txBody>
      </p:sp>
    </p:spTree>
    <p:extLst>
      <p:ext uri="{BB962C8B-B14F-4D97-AF65-F5344CB8AC3E}">
        <p14:creationId xmlns:p14="http://schemas.microsoft.com/office/powerpoint/2010/main" val="20615965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112</a:t>
            </a:fld>
            <a:endParaRPr lang="en-US"/>
          </a:p>
        </p:txBody>
      </p:sp>
    </p:spTree>
    <p:extLst>
      <p:ext uri="{BB962C8B-B14F-4D97-AF65-F5344CB8AC3E}">
        <p14:creationId xmlns:p14="http://schemas.microsoft.com/office/powerpoint/2010/main" val="422841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F9647A-3E31-3A41-A4E9-ABE8D6F99CD0}" type="slidenum">
              <a:rPr lang="en-US" smtClean="0"/>
              <a:t>35</a:t>
            </a:fld>
            <a:endParaRPr lang="en-US" dirty="0"/>
          </a:p>
        </p:txBody>
      </p:sp>
    </p:spTree>
    <p:extLst>
      <p:ext uri="{BB962C8B-B14F-4D97-AF65-F5344CB8AC3E}">
        <p14:creationId xmlns:p14="http://schemas.microsoft.com/office/powerpoint/2010/main" val="7010592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113</a:t>
            </a:fld>
            <a:endParaRPr lang="en-US"/>
          </a:p>
        </p:txBody>
      </p:sp>
    </p:spTree>
    <p:extLst>
      <p:ext uri="{BB962C8B-B14F-4D97-AF65-F5344CB8AC3E}">
        <p14:creationId xmlns:p14="http://schemas.microsoft.com/office/powerpoint/2010/main" val="14589884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114</a:t>
            </a:fld>
            <a:endParaRPr lang="en-US"/>
          </a:p>
        </p:txBody>
      </p:sp>
    </p:spTree>
    <p:extLst>
      <p:ext uri="{BB962C8B-B14F-4D97-AF65-F5344CB8AC3E}">
        <p14:creationId xmlns:p14="http://schemas.microsoft.com/office/powerpoint/2010/main" val="16207517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115</a:t>
            </a:fld>
            <a:endParaRPr lang="en-US"/>
          </a:p>
        </p:txBody>
      </p:sp>
    </p:spTree>
    <p:extLst>
      <p:ext uri="{BB962C8B-B14F-4D97-AF65-F5344CB8AC3E}">
        <p14:creationId xmlns:p14="http://schemas.microsoft.com/office/powerpoint/2010/main" val="2242879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116</a:t>
            </a:fld>
            <a:endParaRPr lang="en-US"/>
          </a:p>
        </p:txBody>
      </p:sp>
    </p:spTree>
    <p:extLst>
      <p:ext uri="{BB962C8B-B14F-4D97-AF65-F5344CB8AC3E}">
        <p14:creationId xmlns:p14="http://schemas.microsoft.com/office/powerpoint/2010/main" val="16964577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117</a:t>
            </a:fld>
            <a:endParaRPr lang="en-US"/>
          </a:p>
        </p:txBody>
      </p:sp>
    </p:spTree>
    <p:extLst>
      <p:ext uri="{BB962C8B-B14F-4D97-AF65-F5344CB8AC3E}">
        <p14:creationId xmlns:p14="http://schemas.microsoft.com/office/powerpoint/2010/main" val="25946972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118</a:t>
            </a:fld>
            <a:endParaRPr lang="en-US"/>
          </a:p>
        </p:txBody>
      </p:sp>
    </p:spTree>
    <p:extLst>
      <p:ext uri="{BB962C8B-B14F-4D97-AF65-F5344CB8AC3E}">
        <p14:creationId xmlns:p14="http://schemas.microsoft.com/office/powerpoint/2010/main" val="972629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119</a:t>
            </a:fld>
            <a:endParaRPr lang="en-US"/>
          </a:p>
        </p:txBody>
      </p:sp>
    </p:spTree>
    <p:extLst>
      <p:ext uri="{BB962C8B-B14F-4D97-AF65-F5344CB8AC3E}">
        <p14:creationId xmlns:p14="http://schemas.microsoft.com/office/powerpoint/2010/main" val="20605877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120</a:t>
            </a:fld>
            <a:endParaRPr lang="en-US"/>
          </a:p>
        </p:txBody>
      </p:sp>
    </p:spTree>
    <p:extLst>
      <p:ext uri="{BB962C8B-B14F-4D97-AF65-F5344CB8AC3E}">
        <p14:creationId xmlns:p14="http://schemas.microsoft.com/office/powerpoint/2010/main" val="3377023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121</a:t>
            </a:fld>
            <a:endParaRPr lang="en-US"/>
          </a:p>
        </p:txBody>
      </p:sp>
    </p:spTree>
    <p:extLst>
      <p:ext uri="{BB962C8B-B14F-4D97-AF65-F5344CB8AC3E}">
        <p14:creationId xmlns:p14="http://schemas.microsoft.com/office/powerpoint/2010/main" val="14298910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48C755-45DB-4CAD-BE0F-617A4C01D78E}" type="slidenum">
              <a:rPr lang="en-US" smtClean="0"/>
              <a:t>122</a:t>
            </a:fld>
            <a:endParaRPr lang="en-US"/>
          </a:p>
        </p:txBody>
      </p:sp>
    </p:spTree>
    <p:extLst>
      <p:ext uri="{BB962C8B-B14F-4D97-AF65-F5344CB8AC3E}">
        <p14:creationId xmlns:p14="http://schemas.microsoft.com/office/powerpoint/2010/main" val="4119175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9599AC-CD18-4F14-B469-B034D02387D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583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3063" y="546100"/>
            <a:ext cx="3409950" cy="25574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B0A807A-F65E-4E68-A91D-20403ACCF4B0}" type="slidenum">
              <a:rPr lang="en-US" smtClean="0"/>
              <a:pPr/>
              <a:t>37</a:t>
            </a:fld>
            <a:endParaRPr lang="en-US" dirty="0"/>
          </a:p>
        </p:txBody>
      </p:sp>
    </p:spTree>
    <p:extLst>
      <p:ext uri="{BB962C8B-B14F-4D97-AF65-F5344CB8AC3E}">
        <p14:creationId xmlns:p14="http://schemas.microsoft.com/office/powerpoint/2010/main" val="210600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D44FDEC-364E-45EE-B4F6-73D7EC996CEF}" type="datetime1">
              <a:rPr lang="en-US" smtClean="0"/>
              <a:t>9/12/23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ED5BA94-CCCA-4E7D-9FDB-348A411BB7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B91CA90-E2C8-46BA-8E1F-9C1F9C5871EE}" type="datetime1">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5BA94-CCCA-4E7D-9FDB-348A411BB7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FB7CB9D-CB78-460E-9E7F-620762D1A26A}" type="datetime1">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5BA94-CCCA-4E7D-9FDB-348A411BB72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0" y="274638"/>
            <a:ext cx="7315200" cy="665162"/>
          </a:xfrm>
        </p:spPr>
        <p:txBody>
          <a:bodyPr/>
          <a:lstStyle/>
          <a:p>
            <a:r>
              <a:rPr lang="en-US" dirty="0"/>
              <a:t>CLICK TO EDIT MASTER TITLE STYLE</a:t>
            </a:r>
          </a:p>
        </p:txBody>
      </p:sp>
      <p:sp>
        <p:nvSpPr>
          <p:cNvPr id="7" name="Text Placeholder 6"/>
          <p:cNvSpPr>
            <a:spLocks noGrp="1"/>
          </p:cNvSpPr>
          <p:nvPr>
            <p:ph type="body" sz="quarter" idx="13"/>
          </p:nvPr>
        </p:nvSpPr>
        <p:spPr>
          <a:xfrm>
            <a:off x="685800" y="762000"/>
            <a:ext cx="5410200" cy="406400"/>
          </a:xfrm>
        </p:spPr>
        <p:txBody>
          <a:bodyPr>
            <a:noAutofit/>
          </a:bodyPr>
          <a:lstStyle>
            <a:lvl1pPr marL="0" indent="0">
              <a:buNone/>
              <a:defRPr sz="975"/>
            </a:lvl1pPr>
          </a:lstStyle>
          <a:p>
            <a:pPr lvl="0"/>
            <a:r>
              <a:rPr lang="en-US"/>
              <a:t>Click to edit Master text styles</a:t>
            </a:r>
          </a:p>
        </p:txBody>
      </p:sp>
      <p:sp>
        <p:nvSpPr>
          <p:cNvPr id="9" name="Slide Number Placeholder 5"/>
          <p:cNvSpPr>
            <a:spLocks noGrp="1"/>
          </p:cNvSpPr>
          <p:nvPr>
            <p:ph type="sldNum" sz="quarter" idx="4"/>
          </p:nvPr>
        </p:nvSpPr>
        <p:spPr>
          <a:xfrm>
            <a:off x="6553200" y="6400803"/>
            <a:ext cx="2133600" cy="365125"/>
          </a:xfrm>
          <a:prstGeom prst="rect">
            <a:avLst/>
          </a:prstGeom>
        </p:spPr>
        <p:txBody>
          <a:bodyPr vert="horz" lIns="91439" tIns="45720" rIns="91439" bIns="45720" rtlCol="0" anchor="ctr"/>
          <a:lstStyle>
            <a:lvl1pPr algn="r">
              <a:defRPr sz="900">
                <a:solidFill>
                  <a:schemeClr val="tx1">
                    <a:tint val="75000"/>
                  </a:schemeClr>
                </a:solidFill>
              </a:defRPr>
            </a:lvl1pPr>
          </a:lstStyle>
          <a:p>
            <a:fld id="{F4EF2239-9C41-4F1E-B31F-14515ED9BBED}" type="slidenum">
              <a:rPr lang="en-US" smtClean="0"/>
              <a:t>‹#›</a:t>
            </a:fld>
            <a:endParaRPr lang="en-US" dirty="0"/>
          </a:p>
        </p:txBody>
      </p:sp>
      <p:cxnSp>
        <p:nvCxnSpPr>
          <p:cNvPr id="10" name="Straight Connector 9"/>
          <p:cNvCxnSpPr/>
          <p:nvPr/>
        </p:nvCxnSpPr>
        <p:spPr>
          <a:xfrm>
            <a:off x="457200" y="6324600"/>
            <a:ext cx="8229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p:cNvSpPr>
            <a:spLocks noGrp="1"/>
          </p:cNvSpPr>
          <p:nvPr>
            <p:ph type="dt" sz="half" idx="10"/>
          </p:nvPr>
        </p:nvSpPr>
        <p:spPr>
          <a:xfrm>
            <a:off x="628651" y="6356353"/>
            <a:ext cx="2057400" cy="365125"/>
          </a:xfrm>
        </p:spPr>
        <p:txBody>
          <a:bodyPr/>
          <a:lstStyle/>
          <a:p>
            <a:fld id="{B0A9B063-9B56-47C7-A8E8-8372060590AB}" type="datetime1">
              <a:rPr lang="en-US" smtClean="0"/>
              <a:t>9/12/23</a:t>
            </a:fld>
            <a:endParaRPr lang="en-US" dirty="0"/>
          </a:p>
        </p:txBody>
      </p:sp>
      <p:sp>
        <p:nvSpPr>
          <p:cNvPr id="13" name="TextBox 12"/>
          <p:cNvSpPr txBox="1"/>
          <p:nvPr/>
        </p:nvSpPr>
        <p:spPr>
          <a:xfrm>
            <a:off x="457200" y="6400803"/>
            <a:ext cx="2778369" cy="246528"/>
          </a:xfrm>
          <a:prstGeom prst="rect">
            <a:avLst/>
          </a:prstGeom>
          <a:noFill/>
        </p:spPr>
        <p:txBody>
          <a:bodyPr wrap="square" lIns="38405" tIns="19202" rIns="38405" bIns="19202" rtlCol="0">
            <a:spAutoFit/>
          </a:bodyPr>
          <a:lstStyle/>
          <a:p>
            <a:r>
              <a:rPr lang="en-US" sz="1350" b="1" dirty="0">
                <a:solidFill>
                  <a:schemeClr val="accent5"/>
                </a:solidFill>
              </a:rPr>
              <a:t>PITI-VITI</a:t>
            </a:r>
            <a:r>
              <a:rPr lang="en-US" sz="1350" b="1" dirty="0">
                <a:solidFill>
                  <a:schemeClr val="accent2"/>
                </a:solidFill>
              </a:rPr>
              <a:t> </a:t>
            </a:r>
            <a:r>
              <a:rPr lang="en-US" sz="1350" dirty="0">
                <a:solidFill>
                  <a:schemeClr val="bg1">
                    <a:lumMod val="65000"/>
                  </a:schemeClr>
                </a:solidFill>
              </a:rPr>
              <a:t>Graduate</a:t>
            </a:r>
            <a:r>
              <a:rPr lang="en-US" sz="1350" baseline="0" dirty="0">
                <a:solidFill>
                  <a:schemeClr val="bg1">
                    <a:lumMod val="65000"/>
                  </a:schemeClr>
                </a:solidFill>
              </a:rPr>
              <a:t> School USA</a:t>
            </a:r>
            <a:endParaRPr lang="en-US" sz="1350" dirty="0">
              <a:solidFill>
                <a:schemeClr val="bg1">
                  <a:lumMod val="65000"/>
                </a:schemeClr>
              </a:solidFill>
            </a:endParaRPr>
          </a:p>
        </p:txBody>
      </p:sp>
      <p:sp>
        <p:nvSpPr>
          <p:cNvPr id="11" name="Footer Placeholder 4"/>
          <p:cNvSpPr>
            <a:spLocks noGrp="1"/>
          </p:cNvSpPr>
          <p:nvPr>
            <p:ph type="ftr" sz="quarter" idx="3"/>
          </p:nvPr>
        </p:nvSpPr>
        <p:spPr>
          <a:xfrm>
            <a:off x="3657600" y="6400803"/>
            <a:ext cx="2362200" cy="365125"/>
          </a:xfrm>
          <a:prstGeom prst="rect">
            <a:avLst/>
          </a:prstGeom>
        </p:spPr>
        <p:txBody>
          <a:bodyPr vert="horz" lIns="91439" tIns="45720" rIns="91439" bIns="45720" rtlCol="0" anchor="ctr"/>
          <a:lstStyle>
            <a:lvl1pPr algn="ctr">
              <a:defRPr sz="900" b="1">
                <a:solidFill>
                  <a:schemeClr val="accent5"/>
                </a:solidFill>
                <a:latin typeface="+mn-lt"/>
              </a:defRPr>
            </a:lvl1pPr>
          </a:lstStyle>
          <a:p>
            <a:endParaRPr lang="en-US" dirty="0"/>
          </a:p>
        </p:txBody>
      </p:sp>
    </p:spTree>
    <p:extLst>
      <p:ext uri="{BB962C8B-B14F-4D97-AF65-F5344CB8AC3E}">
        <p14:creationId xmlns:p14="http://schemas.microsoft.com/office/powerpoint/2010/main" val="408740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r>
              <a:rPr lang="en-US"/>
              <a:t>Click icon to add chart</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652662CF-4FDA-4D63-BBDB-2E3865BC4CB6}" type="datetime1">
              <a:rPr lang="en-US" smtClean="0"/>
              <a:t>9/12/23</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D673DCD-7694-4AD4-A4F8-06515426B4F5}" type="slidenum">
              <a:rPr lang="en-US"/>
              <a:pPr/>
              <a:t>‹#›</a:t>
            </a:fld>
            <a:endParaRPr lang="en-US"/>
          </a:p>
        </p:txBody>
      </p:sp>
    </p:spTree>
    <p:extLst>
      <p:ext uri="{BB962C8B-B14F-4D97-AF65-F5344CB8AC3E}">
        <p14:creationId xmlns:p14="http://schemas.microsoft.com/office/powerpoint/2010/main" val="262454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r>
              <a:rPr lang="en-US"/>
              <a:t>Click icon to add table</a:t>
            </a:r>
          </a:p>
        </p:txBody>
      </p:sp>
      <p:sp>
        <p:nvSpPr>
          <p:cNvPr id="4" name="Date Placeholder 3"/>
          <p:cNvSpPr>
            <a:spLocks noGrp="1"/>
          </p:cNvSpPr>
          <p:nvPr>
            <p:ph type="dt" sz="half" idx="10"/>
          </p:nvPr>
        </p:nvSpPr>
        <p:spPr>
          <a:xfrm>
            <a:off x="1162050" y="6243638"/>
            <a:ext cx="1905000" cy="457200"/>
          </a:xfrm>
        </p:spPr>
        <p:txBody>
          <a:bodyPr/>
          <a:lstStyle>
            <a:lvl1pPr>
              <a:defRPr/>
            </a:lvl1pPr>
          </a:lstStyle>
          <a:p>
            <a:fld id="{80082A03-3CB2-4FA3-82D2-6DAAEA75FEFB}" type="datetime1">
              <a:rPr lang="en-US" smtClean="0"/>
              <a:t>9/12/23</a:t>
            </a:fld>
            <a:endParaRPr lang="en-US"/>
          </a:p>
        </p:txBody>
      </p:sp>
      <p:sp>
        <p:nvSpPr>
          <p:cNvPr id="5" name="Footer Placeholder 4"/>
          <p:cNvSpPr>
            <a:spLocks noGrp="1"/>
          </p:cNvSpPr>
          <p:nvPr>
            <p:ph type="ftr" sz="quarter" idx="11"/>
          </p:nvPr>
        </p:nvSpPr>
        <p:spPr>
          <a:xfrm>
            <a:off x="3657600" y="6243638"/>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7042150" y="6243638"/>
            <a:ext cx="1905000" cy="457200"/>
          </a:xfrm>
        </p:spPr>
        <p:txBody>
          <a:bodyPr/>
          <a:lstStyle>
            <a:lvl1pPr>
              <a:defRPr/>
            </a:lvl1pPr>
          </a:lstStyle>
          <a:p>
            <a:fld id="{6B81BFB0-7A3B-44C5-B625-F6C71C13B35A}" type="slidenum">
              <a:rPr lang="en-US"/>
              <a:pPr/>
              <a:t>‹#›</a:t>
            </a:fld>
            <a:endParaRPr lang="en-US"/>
          </a:p>
        </p:txBody>
      </p:sp>
    </p:spTree>
    <p:extLst>
      <p:ext uri="{BB962C8B-B14F-4D97-AF65-F5344CB8AC3E}">
        <p14:creationId xmlns:p14="http://schemas.microsoft.com/office/powerpoint/2010/main" val="3845096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532784"/>
            <a:ext cx="7771070" cy="577731"/>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2"/>
          </p:nvPr>
        </p:nvSpPr>
        <p:spPr>
          <a:xfrm>
            <a:off x="457200" y="1227668"/>
            <a:ext cx="8229600" cy="49720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3"/>
          <p:cNvSpPr>
            <a:spLocks noGrp="1"/>
          </p:cNvSpPr>
          <p:nvPr>
            <p:ph type="ftr" sz="quarter" idx="11"/>
          </p:nvPr>
        </p:nvSpPr>
        <p:spPr>
          <a:xfrm>
            <a:off x="457200" y="6402919"/>
            <a:ext cx="8229600" cy="366183"/>
          </a:xfrm>
          <a:prstGeom prst="rect">
            <a:avLst/>
          </a:prstGeom>
        </p:spPr>
        <p:txBody>
          <a:bodyPr vert="horz" lIns="0" tIns="0" rIns="0" bIns="0" rtlCol="0" anchor="t"/>
          <a:lstStyle>
            <a:defPPr>
              <a:defRPr lang="en-US"/>
            </a:defPPr>
            <a:lvl1pPr marL="0" algn="l" defTabSz="457189" rtl="0" eaLnBrk="1" latinLnBrk="0" hangingPunct="1">
              <a:defRPr sz="800" kern="1200">
                <a:solidFill>
                  <a:schemeClr val="bg2"/>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endParaRPr lang="en-US" dirty="0"/>
          </a:p>
        </p:txBody>
      </p:sp>
      <p:sp>
        <p:nvSpPr>
          <p:cNvPr id="7" name="Footer Placeholder 4">
            <a:extLst>
              <a:ext uri="{FF2B5EF4-FFF2-40B4-BE49-F238E27FC236}">
                <a16:creationId xmlns:a16="http://schemas.microsoft.com/office/drawing/2014/main" id="{1F368257-73C9-46A4-91AB-D55D3612D337}"/>
              </a:ext>
            </a:extLst>
          </p:cNvPr>
          <p:cNvSpPr txBox="1">
            <a:spLocks/>
          </p:cNvSpPr>
          <p:nvPr/>
        </p:nvSpPr>
        <p:spPr>
          <a:xfrm>
            <a:off x="5791200" y="6334205"/>
            <a:ext cx="28956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0F04D7-F38A-444E-BD5C-C65DADCAAAA7}"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230746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9" y="487680"/>
            <a:ext cx="7772400" cy="788471"/>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4" name="Content Placeholder 3"/>
          <p:cNvSpPr>
            <a:spLocks noGrp="1"/>
          </p:cNvSpPr>
          <p:nvPr>
            <p:ph sz="quarter" idx="14"/>
          </p:nvPr>
        </p:nvSpPr>
        <p:spPr>
          <a:xfrm>
            <a:off x="499169" y="1602317"/>
            <a:ext cx="7772399" cy="4466167"/>
          </a:xfrm>
        </p:spPr>
        <p:txBody>
          <a:bodyPr>
            <a:noAutofit/>
          </a:bodyPr>
          <a:lstStyle>
            <a:lvl1pPr>
              <a:spcAft>
                <a:spcPts val="1200"/>
              </a:spcAft>
              <a:defRPr sz="2200"/>
            </a:lvl1pPr>
            <a:lvl2pPr>
              <a:spcAft>
                <a:spcPts val="1200"/>
              </a:spcAft>
              <a:defRPr/>
            </a:lvl2pPr>
            <a:lvl3pPr>
              <a:spcAft>
                <a:spcPts val="1200"/>
              </a:spcAft>
              <a:defRPr sz="1600"/>
            </a:lvl3pPr>
            <a:lvl4pPr>
              <a:spcAft>
                <a:spcPts val="1200"/>
              </a:spcAft>
              <a:defRPr sz="1600"/>
            </a:lvl4pPr>
            <a:lvl5pPr>
              <a:spcAft>
                <a:spcPts val="1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523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46154" r="3880"/>
          <a:stretch/>
        </p:blipFill>
        <p:spPr>
          <a:xfrm>
            <a:off x="6872482" y="0"/>
            <a:ext cx="2283970" cy="6858000"/>
          </a:xfrm>
          <a:prstGeom prst="rect">
            <a:avLst/>
          </a:prstGeom>
        </p:spPr>
      </p:pic>
      <p:sp>
        <p:nvSpPr>
          <p:cNvPr id="2" name="Title 1"/>
          <p:cNvSpPr>
            <a:spLocks noGrp="1"/>
          </p:cNvSpPr>
          <p:nvPr>
            <p:ph type="title"/>
          </p:nvPr>
        </p:nvSpPr>
        <p:spPr>
          <a:xfrm>
            <a:off x="499169" y="487680"/>
            <a:ext cx="6080384"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499169" y="1602318"/>
            <a:ext cx="6080384" cy="4466167"/>
          </a:xfrm>
          <a:prstGeom prst="rect">
            <a:avLst/>
          </a:prstGeom>
        </p:spPr>
        <p:txBody>
          <a:bodyPr lIns="0" tIns="0" rIns="0" bIns="0">
            <a:normAutofit/>
          </a:bodyPr>
          <a:lstStyle>
            <a:lvl1pPr marL="0" indent="0">
              <a:lnSpc>
                <a:spcPct val="100000"/>
              </a:lnSpc>
              <a:spcBef>
                <a:spcPts val="600"/>
              </a:spcBef>
              <a:spcAft>
                <a:spcPts val="1200"/>
              </a:spcAft>
              <a:buClrTx/>
              <a:buFontTx/>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5"/>
          </p:nvPr>
        </p:nvSpPr>
        <p:spPr>
          <a:xfrm>
            <a:off x="7134449" y="1602318"/>
            <a:ext cx="1737360" cy="4389967"/>
          </a:xfrm>
          <a:prstGeom prst="rect">
            <a:avLst/>
          </a:prstGeom>
        </p:spPr>
        <p:txBody>
          <a:bodyPr lIns="0" tIns="0" rIns="0" bIns="0">
            <a:noAutofit/>
          </a:bodyPr>
          <a:lstStyle>
            <a:lvl1pPr marL="0" indent="0" algn="ctr">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06899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1/3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70" y="487680"/>
            <a:ext cx="4793093"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499169" y="1600201"/>
            <a:ext cx="4794422" cy="4525963"/>
          </a:xfrm>
          <a:prstGeom prst="rect">
            <a:avLst/>
          </a:prstGeom>
        </p:spPr>
        <p:txBody>
          <a:bodyPr lIns="0" tIns="0" rIns="0">
            <a:normAutofit/>
          </a:bodyPr>
          <a:lstStyle>
            <a:lvl1pPr marL="0" indent="0">
              <a:lnSpc>
                <a:spcPct val="100000"/>
              </a:lnSpc>
              <a:spcBef>
                <a:spcPts val="0"/>
              </a:spcBef>
              <a:spcAft>
                <a:spcPts val="1200"/>
              </a:spcAft>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pic>
        <p:nvPicPr>
          <p:cNvPr id="4" name="Picture 3" descr="Background Third Path-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3552" y="0"/>
            <a:ext cx="3040448" cy="6858000"/>
          </a:xfrm>
          <a:prstGeom prst="rect">
            <a:avLst/>
          </a:prstGeom>
        </p:spPr>
      </p:pic>
    </p:spTree>
    <p:extLst>
      <p:ext uri="{BB962C8B-B14F-4D97-AF65-F5344CB8AC3E}">
        <p14:creationId xmlns:p14="http://schemas.microsoft.com/office/powerpoint/2010/main" val="1920148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
          <a:stretch/>
        </p:blipFill>
        <p:spPr>
          <a:xfrm>
            <a:off x="-5800" y="-10856"/>
            <a:ext cx="9149800" cy="6868855"/>
          </a:xfrm>
          <a:prstGeom prst="rect">
            <a:avLst/>
          </a:prstGeom>
        </p:spPr>
      </p:pic>
      <p:sp>
        <p:nvSpPr>
          <p:cNvPr id="2" name="Title 1"/>
          <p:cNvSpPr>
            <a:spLocks noGrp="1"/>
          </p:cNvSpPr>
          <p:nvPr>
            <p:ph type="ctrTitle"/>
          </p:nvPr>
        </p:nvSpPr>
        <p:spPr>
          <a:xfrm>
            <a:off x="497450" y="2609217"/>
            <a:ext cx="6015892" cy="1994361"/>
          </a:xfr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527066" y="4693920"/>
            <a:ext cx="6400800" cy="175260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ICPA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0" t="31193" r="17597" b="30901"/>
          <a:stretch/>
        </p:blipFill>
        <p:spPr>
          <a:xfrm>
            <a:off x="449263" y="683724"/>
            <a:ext cx="1237681" cy="613435"/>
          </a:xfrm>
          <a:prstGeom prst="rect">
            <a:avLst/>
          </a:prstGeom>
        </p:spPr>
      </p:pic>
      <p:pic>
        <p:nvPicPr>
          <p:cNvPr id="4" name="Picture 3">
            <a:extLst>
              <a:ext uri="{FF2B5EF4-FFF2-40B4-BE49-F238E27FC236}">
                <a16:creationId xmlns:a16="http://schemas.microsoft.com/office/drawing/2014/main" id="{D2E1CA85-8618-4243-8563-64450935F186}"/>
              </a:ext>
            </a:extLst>
          </p:cNvPr>
          <p:cNvPicPr>
            <a:picLocks noChangeAspect="1"/>
          </p:cNvPicPr>
          <p:nvPr userDrawn="1"/>
        </p:nvPicPr>
        <p:blipFill>
          <a:blip r:embed="rId4"/>
          <a:stretch>
            <a:fillRect/>
          </a:stretch>
        </p:blipFill>
        <p:spPr>
          <a:xfrm>
            <a:off x="7217498" y="-12032"/>
            <a:ext cx="1926503" cy="764099"/>
          </a:xfrm>
          <a:prstGeom prst="rect">
            <a:avLst/>
          </a:prstGeom>
        </p:spPr>
      </p:pic>
    </p:spTree>
    <p:extLst>
      <p:ext uri="{BB962C8B-B14F-4D97-AF65-F5344CB8AC3E}">
        <p14:creationId xmlns:p14="http://schemas.microsoft.com/office/powerpoint/2010/main" val="61456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6097BB-7754-4AB2-AEAA-5E74BD270E91}" type="datetime1">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5BA94-CCCA-4E7D-9FDB-348A411BB724}"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7" descr="C:\Users\User1\Desktop\Documents\Logo stuff\Logo final.jpg"/>
          <p:cNvPicPr>
            <a:picLocks noChangeAspect="1" noChangeArrowheads="1"/>
          </p:cNvPicPr>
          <p:nvPr userDrawn="1"/>
        </p:nvPicPr>
        <p:blipFill>
          <a:blip r:embed="rId2" cstate="print"/>
          <a:srcRect/>
          <a:stretch>
            <a:fillRect/>
          </a:stretch>
        </p:blipFill>
        <p:spPr bwMode="auto">
          <a:xfrm>
            <a:off x="216772" y="6134742"/>
            <a:ext cx="480856" cy="546404"/>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AICPA,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0" y="1"/>
            <a:ext cx="9149800" cy="6870225"/>
          </a:xfrm>
          <a:prstGeom prst="rect">
            <a:avLst/>
          </a:prstGeom>
        </p:spPr>
      </p:pic>
      <p:sp>
        <p:nvSpPr>
          <p:cNvPr id="2" name="Title 1"/>
          <p:cNvSpPr>
            <a:spLocks noGrp="1"/>
          </p:cNvSpPr>
          <p:nvPr>
            <p:ph type="ctrTitle"/>
          </p:nvPr>
        </p:nvSpPr>
        <p:spPr>
          <a:xfrm>
            <a:off x="497450" y="2609217"/>
            <a:ext cx="6015892" cy="1994361"/>
          </a:xfr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527066" y="4693920"/>
            <a:ext cx="6400800" cy="175260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descr="AICPA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0" t="31193" r="17597" b="30901"/>
          <a:stretch/>
        </p:blipFill>
        <p:spPr>
          <a:xfrm>
            <a:off x="449263" y="683724"/>
            <a:ext cx="1237681" cy="613435"/>
          </a:xfrm>
          <a:prstGeom prst="rect">
            <a:avLst/>
          </a:prstGeom>
        </p:spPr>
      </p:pic>
      <p:pic>
        <p:nvPicPr>
          <p:cNvPr id="4" name="Picture 3">
            <a:extLst>
              <a:ext uri="{FF2B5EF4-FFF2-40B4-BE49-F238E27FC236}">
                <a16:creationId xmlns:a16="http://schemas.microsoft.com/office/drawing/2014/main" id="{8696E528-8F72-4EBA-BB40-344D7123FA4A}"/>
              </a:ext>
            </a:extLst>
          </p:cNvPr>
          <p:cNvPicPr>
            <a:picLocks noChangeAspect="1"/>
          </p:cNvPicPr>
          <p:nvPr userDrawn="1"/>
        </p:nvPicPr>
        <p:blipFill>
          <a:blip r:embed="rId4"/>
          <a:stretch>
            <a:fillRect/>
          </a:stretch>
        </p:blipFill>
        <p:spPr>
          <a:xfrm>
            <a:off x="7217498" y="-12226"/>
            <a:ext cx="1926503" cy="764099"/>
          </a:xfrm>
          <a:prstGeom prst="rect">
            <a:avLst/>
          </a:prstGeom>
        </p:spPr>
      </p:pic>
    </p:spTree>
    <p:extLst>
      <p:ext uri="{BB962C8B-B14F-4D97-AF65-F5344CB8AC3E}">
        <p14:creationId xmlns:p14="http://schemas.microsoft.com/office/powerpoint/2010/main" val="1354398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1/2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70" y="487680"/>
            <a:ext cx="3649921"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499169" y="1600201"/>
            <a:ext cx="3651250" cy="4525963"/>
          </a:xfrm>
          <a:prstGeom prst="rect">
            <a:avLst/>
          </a:prstGeom>
        </p:spPr>
        <p:txBody>
          <a:bodyPr lIns="0" tIns="0" rIns="0">
            <a:normAutofit/>
          </a:bodyPr>
          <a:lstStyle>
            <a:lvl1pPr marL="0" indent="0">
              <a:lnSpc>
                <a:spcPct val="100000"/>
              </a:lnSpc>
              <a:spcBef>
                <a:spcPts val="0"/>
              </a:spcBef>
              <a:spcAft>
                <a:spcPts val="1200"/>
              </a:spcAft>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pic>
        <p:nvPicPr>
          <p:cNvPr id="8" name="Picture 7" descr="Background Half Spher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895496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1/3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70" y="487680"/>
            <a:ext cx="4793093"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499169" y="1600201"/>
            <a:ext cx="4794422" cy="4525963"/>
          </a:xfrm>
          <a:prstGeom prst="rect">
            <a:avLst/>
          </a:prstGeom>
        </p:spPr>
        <p:txBody>
          <a:bodyPr lIns="0" tIns="0" rIns="0">
            <a:normAutofit/>
          </a:bodyPr>
          <a:lstStyle>
            <a:lvl1pPr marL="0" indent="0">
              <a:lnSpc>
                <a:spcPct val="100000"/>
              </a:lnSpc>
              <a:spcBef>
                <a:spcPts val="0"/>
              </a:spcBef>
              <a:spcAft>
                <a:spcPts val="1200"/>
              </a:spcAft>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pic>
        <p:nvPicPr>
          <p:cNvPr id="4" name="Picture 3" descr="Background Third Path-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3552" y="0"/>
            <a:ext cx="3040448" cy="6858000"/>
          </a:xfrm>
          <a:prstGeom prst="rect">
            <a:avLst/>
          </a:prstGeom>
        </p:spPr>
      </p:pic>
    </p:spTree>
    <p:extLst>
      <p:ext uri="{BB962C8B-B14F-4D97-AF65-F5344CB8AC3E}">
        <p14:creationId xmlns:p14="http://schemas.microsoft.com/office/powerpoint/2010/main" val="4124925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46154" r="3880"/>
          <a:stretch/>
        </p:blipFill>
        <p:spPr>
          <a:xfrm>
            <a:off x="6872482" y="0"/>
            <a:ext cx="2283970" cy="6858000"/>
          </a:xfrm>
          <a:prstGeom prst="rect">
            <a:avLst/>
          </a:prstGeom>
        </p:spPr>
      </p:pic>
      <p:sp>
        <p:nvSpPr>
          <p:cNvPr id="2" name="Title 1"/>
          <p:cNvSpPr>
            <a:spLocks noGrp="1"/>
          </p:cNvSpPr>
          <p:nvPr>
            <p:ph type="title"/>
          </p:nvPr>
        </p:nvSpPr>
        <p:spPr>
          <a:xfrm>
            <a:off x="499169" y="487680"/>
            <a:ext cx="6080384"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499169" y="1602318"/>
            <a:ext cx="6080384" cy="4466167"/>
          </a:xfrm>
          <a:prstGeom prst="rect">
            <a:avLst/>
          </a:prstGeom>
        </p:spPr>
        <p:txBody>
          <a:bodyPr lIns="0" tIns="0" rIns="0" bIns="0">
            <a:normAutofit/>
          </a:bodyPr>
          <a:lstStyle>
            <a:lvl1pPr marL="0" indent="0">
              <a:lnSpc>
                <a:spcPct val="100000"/>
              </a:lnSpc>
              <a:spcBef>
                <a:spcPts val="600"/>
              </a:spcBef>
              <a:spcAft>
                <a:spcPts val="1200"/>
              </a:spcAft>
              <a:buClrTx/>
              <a:buFontTx/>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5"/>
          </p:nvPr>
        </p:nvSpPr>
        <p:spPr>
          <a:xfrm>
            <a:off x="7134449" y="1602318"/>
            <a:ext cx="1737360" cy="4389967"/>
          </a:xfrm>
          <a:prstGeom prst="rect">
            <a:avLst/>
          </a:prstGeom>
        </p:spPr>
        <p:txBody>
          <a:bodyPr lIns="0" tIns="0" rIns="0" bIns="0">
            <a:noAutofit/>
          </a:bodyPr>
          <a:lstStyle>
            <a:lvl1pPr marL="0" indent="0" algn="ctr">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828988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1/4 graphic">
    <p:spTree>
      <p:nvGrpSpPr>
        <p:cNvPr id="1" name=""/>
        <p:cNvGrpSpPr/>
        <p:nvPr/>
      </p:nvGrpSpPr>
      <p:grpSpPr>
        <a:xfrm>
          <a:off x="0" y="0"/>
          <a:ext cx="0" cy="0"/>
          <a:chOff x="0" y="0"/>
          <a:chExt cx="0" cy="0"/>
        </a:xfrm>
      </p:grpSpPr>
      <p:sp>
        <p:nvSpPr>
          <p:cNvPr id="2" name="Title 1"/>
          <p:cNvSpPr>
            <a:spLocks noGrp="1"/>
          </p:cNvSpPr>
          <p:nvPr>
            <p:ph type="title"/>
          </p:nvPr>
        </p:nvSpPr>
        <p:spPr>
          <a:xfrm>
            <a:off x="499169" y="487680"/>
            <a:ext cx="6079430" cy="786453"/>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Text Placeholder 5"/>
          <p:cNvSpPr>
            <a:spLocks noGrp="1"/>
          </p:cNvSpPr>
          <p:nvPr>
            <p:ph type="body" sz="quarter" idx="13"/>
          </p:nvPr>
        </p:nvSpPr>
        <p:spPr>
          <a:xfrm>
            <a:off x="499169" y="1602318"/>
            <a:ext cx="6079431" cy="4466167"/>
          </a:xfrm>
          <a:prstGeom prst="rect">
            <a:avLst/>
          </a:prstGeom>
        </p:spPr>
        <p:txBody>
          <a:bodyPr lIns="0" tIns="0" rIns="0" bIns="0">
            <a:normAutofit/>
          </a:bodyPr>
          <a:lstStyle>
            <a:lvl1pPr marL="0" indent="0">
              <a:lnSpc>
                <a:spcPct val="100000"/>
              </a:lnSpc>
              <a:spcBef>
                <a:spcPts val="0"/>
              </a:spcBef>
              <a:spcAft>
                <a:spcPts val="1200"/>
              </a:spcAft>
              <a:buClrTx/>
              <a:buFontTx/>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pic>
        <p:nvPicPr>
          <p:cNvPr id="7" name="Picture 6" descr="Background Third Path-01.png"/>
          <p:cNvPicPr>
            <a:picLocks noChangeAspect="1"/>
          </p:cNvPicPr>
          <p:nvPr userDrawn="1"/>
        </p:nvPicPr>
        <p:blipFill rotWithShape="1">
          <a:blip r:embed="rId2">
            <a:alphaModFix/>
            <a:extLst>
              <a:ext uri="{28A0092B-C50C-407E-A947-70E740481C1C}">
                <a14:useLocalDpi xmlns:a14="http://schemas.microsoft.com/office/drawing/2010/main" val="0"/>
              </a:ext>
            </a:extLst>
          </a:blip>
          <a:srcRect l="10661" t="2150" r="21355" b="7548"/>
          <a:stretch/>
        </p:blipFill>
        <p:spPr>
          <a:xfrm>
            <a:off x="6860030" y="-12191"/>
            <a:ext cx="2293114" cy="6870192"/>
          </a:xfrm>
          <a:prstGeom prst="rect">
            <a:avLst/>
          </a:prstGeom>
        </p:spPr>
      </p:pic>
    </p:spTree>
    <p:extLst>
      <p:ext uri="{BB962C8B-B14F-4D97-AF65-F5344CB8AC3E}">
        <p14:creationId xmlns:p14="http://schemas.microsoft.com/office/powerpoint/2010/main" val="1021642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1/4 gradient callout">
    <p:spTree>
      <p:nvGrpSpPr>
        <p:cNvPr id="1" name=""/>
        <p:cNvGrpSpPr/>
        <p:nvPr/>
      </p:nvGrpSpPr>
      <p:grpSpPr>
        <a:xfrm>
          <a:off x="0" y="0"/>
          <a:ext cx="0" cy="0"/>
          <a:chOff x="0" y="0"/>
          <a:chExt cx="0" cy="0"/>
        </a:xfrm>
      </p:grpSpPr>
      <p:pic>
        <p:nvPicPr>
          <p:cNvPr id="4" name="Picture 3" descr="Background Half gradient-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338" y="0"/>
            <a:ext cx="2285662" cy="6858000"/>
          </a:xfrm>
          <a:prstGeom prst="rect">
            <a:avLst/>
          </a:prstGeom>
        </p:spPr>
      </p:pic>
      <p:sp>
        <p:nvSpPr>
          <p:cNvPr id="2" name="Title 1"/>
          <p:cNvSpPr>
            <a:spLocks noGrp="1"/>
          </p:cNvSpPr>
          <p:nvPr>
            <p:ph type="title"/>
          </p:nvPr>
        </p:nvSpPr>
        <p:spPr>
          <a:xfrm>
            <a:off x="499169" y="487680"/>
            <a:ext cx="6080384" cy="786451"/>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499169" y="1362583"/>
            <a:ext cx="6080384" cy="353992"/>
          </a:xfrm>
          <a:prstGeom prst="rect">
            <a:avLst/>
          </a:prstGeom>
        </p:spPr>
        <p:txBody>
          <a:bodyPr lIns="0" tIns="0" rIns="0" bIns="0">
            <a:noAutofit/>
          </a:bodyPr>
          <a:lstStyle>
            <a:lvl1pPr marL="0" indent="0">
              <a:lnSpc>
                <a:spcPts val="1500"/>
              </a:lnSpc>
              <a:spcBef>
                <a:spcPts val="0"/>
              </a:spcBef>
              <a:spcAft>
                <a:spcPts val="0"/>
              </a:spcAft>
              <a:buClr>
                <a:schemeClr val="tx2"/>
              </a:buClr>
              <a:buNone/>
              <a:defRPr sz="22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Click to edit Master text styles</a:t>
            </a:r>
          </a:p>
        </p:txBody>
      </p:sp>
      <p:sp>
        <p:nvSpPr>
          <p:cNvPr id="7" name="Table Placeholder 6"/>
          <p:cNvSpPr>
            <a:spLocks noGrp="1"/>
          </p:cNvSpPr>
          <p:nvPr>
            <p:ph type="tbl" sz="quarter" idx="14"/>
          </p:nvPr>
        </p:nvSpPr>
        <p:spPr>
          <a:xfrm>
            <a:off x="497841" y="1828802"/>
            <a:ext cx="6081713" cy="4086455"/>
          </a:xfrm>
          <a:prstGeom prst="rect">
            <a:avLst/>
          </a:prstGeom>
        </p:spPr>
        <p:txBody>
          <a:bodyPr>
            <a:normAutofit/>
          </a:bodyPr>
          <a:lstStyle>
            <a:lvl1pPr marL="0" indent="0">
              <a:lnSpc>
                <a:spcPts val="2400"/>
              </a:lnSpc>
              <a:spcBef>
                <a:spcPts val="0"/>
              </a:spcBef>
              <a:buNone/>
              <a:defRPr sz="2200"/>
            </a:lvl1pPr>
          </a:lstStyle>
          <a:p>
            <a:r>
              <a:rPr lang="en-US" dirty="0"/>
              <a:t>Click icon to add table</a:t>
            </a:r>
          </a:p>
        </p:txBody>
      </p:sp>
      <p:sp>
        <p:nvSpPr>
          <p:cNvPr id="13" name="Text Placeholder 12"/>
          <p:cNvSpPr>
            <a:spLocks noGrp="1"/>
          </p:cNvSpPr>
          <p:nvPr>
            <p:ph type="body" sz="quarter" idx="15"/>
          </p:nvPr>
        </p:nvSpPr>
        <p:spPr>
          <a:xfrm>
            <a:off x="7065963" y="1828801"/>
            <a:ext cx="1737360" cy="4389967"/>
          </a:xfrm>
          <a:prstGeom prst="rect">
            <a:avLst/>
          </a:prstGeom>
        </p:spPr>
        <p:txBody>
          <a:bodyPr lIns="0" tIns="0" rIns="0" bIns="0">
            <a:noAutofit/>
          </a:bodyPr>
          <a:lstStyle>
            <a:lvl1pPr marL="0" indent="0">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919597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1/4 gradient callout">
    <p:spTree>
      <p:nvGrpSpPr>
        <p:cNvPr id="1" name=""/>
        <p:cNvGrpSpPr/>
        <p:nvPr/>
      </p:nvGrpSpPr>
      <p:grpSpPr>
        <a:xfrm>
          <a:off x="0" y="0"/>
          <a:ext cx="0" cy="0"/>
          <a:chOff x="0" y="0"/>
          <a:chExt cx="0" cy="0"/>
        </a:xfrm>
      </p:grpSpPr>
      <p:pic>
        <p:nvPicPr>
          <p:cNvPr id="8" name="Picture 7" descr="Background Half gradient-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338" y="0"/>
            <a:ext cx="2285662" cy="6858000"/>
          </a:xfrm>
          <a:prstGeom prst="rect">
            <a:avLst/>
          </a:prstGeom>
        </p:spPr>
      </p:pic>
      <p:sp>
        <p:nvSpPr>
          <p:cNvPr id="2" name="Title 1"/>
          <p:cNvSpPr>
            <a:spLocks noGrp="1"/>
          </p:cNvSpPr>
          <p:nvPr>
            <p:ph type="title"/>
          </p:nvPr>
        </p:nvSpPr>
        <p:spPr>
          <a:xfrm>
            <a:off x="499169" y="487681"/>
            <a:ext cx="6080384"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7" name="Table Placeholder 6"/>
          <p:cNvSpPr>
            <a:spLocks noGrp="1"/>
          </p:cNvSpPr>
          <p:nvPr>
            <p:ph type="tbl" sz="quarter" idx="14"/>
          </p:nvPr>
        </p:nvSpPr>
        <p:spPr>
          <a:xfrm>
            <a:off x="497841" y="1828802"/>
            <a:ext cx="6081713" cy="4086455"/>
          </a:xfrm>
          <a:prstGeom prst="rect">
            <a:avLst/>
          </a:prstGeom>
        </p:spPr>
        <p:txBody>
          <a:bodyPr>
            <a:normAutofit/>
          </a:bodyPr>
          <a:lstStyle>
            <a:lvl1pPr marL="0" indent="0">
              <a:lnSpc>
                <a:spcPts val="2400"/>
              </a:lnSpc>
              <a:spcBef>
                <a:spcPts val="0"/>
              </a:spcBef>
              <a:buNone/>
              <a:defRPr sz="2200"/>
            </a:lvl1pPr>
          </a:lstStyle>
          <a:p>
            <a:r>
              <a:rPr lang="en-US" dirty="0"/>
              <a:t>Click icon to add table</a:t>
            </a:r>
          </a:p>
        </p:txBody>
      </p:sp>
      <p:sp>
        <p:nvSpPr>
          <p:cNvPr id="13" name="Text Placeholder 12"/>
          <p:cNvSpPr>
            <a:spLocks noGrp="1"/>
          </p:cNvSpPr>
          <p:nvPr>
            <p:ph type="body" sz="quarter" idx="15"/>
          </p:nvPr>
        </p:nvSpPr>
        <p:spPr>
          <a:xfrm>
            <a:off x="7065963" y="1810881"/>
            <a:ext cx="1737360" cy="4389967"/>
          </a:xfrm>
          <a:prstGeom prst="rect">
            <a:avLst/>
          </a:prstGeom>
        </p:spPr>
        <p:txBody>
          <a:bodyPr lIns="0" tIns="0" rIns="0" bIns="0">
            <a:noAutofit/>
          </a:bodyPr>
          <a:lstStyle>
            <a:lvl1pPr marL="0" indent="0">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115278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9" y="487680"/>
            <a:ext cx="7772400" cy="788471"/>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4" name="Content Placeholder 3"/>
          <p:cNvSpPr>
            <a:spLocks noGrp="1"/>
          </p:cNvSpPr>
          <p:nvPr>
            <p:ph sz="quarter" idx="14"/>
          </p:nvPr>
        </p:nvSpPr>
        <p:spPr>
          <a:xfrm>
            <a:off x="499169" y="1602317"/>
            <a:ext cx="7772399" cy="4466167"/>
          </a:xfrm>
        </p:spPr>
        <p:txBody>
          <a:bodyPr>
            <a:noAutofit/>
          </a:bodyPr>
          <a:lstStyle>
            <a:lvl1pPr>
              <a:spcAft>
                <a:spcPts val="1200"/>
              </a:spcAft>
              <a:defRPr sz="2200"/>
            </a:lvl1pPr>
            <a:lvl2pPr>
              <a:spcAft>
                <a:spcPts val="1200"/>
              </a:spcAft>
              <a:defRPr/>
            </a:lvl2pPr>
            <a:lvl3pPr>
              <a:spcAft>
                <a:spcPts val="1200"/>
              </a:spcAft>
              <a:defRPr sz="1600"/>
            </a:lvl3pPr>
            <a:lvl4pPr>
              <a:spcAft>
                <a:spcPts val="1200"/>
              </a:spcAft>
              <a:defRPr sz="1600"/>
            </a:lvl4pPr>
            <a:lvl5pPr>
              <a:spcAft>
                <a:spcPts val="1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84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8" y="487681"/>
            <a:ext cx="7772400"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499168" y="1602318"/>
            <a:ext cx="7772400" cy="4466167"/>
          </a:xfrm>
          <a:prstGeom prst="rect">
            <a:avLst/>
          </a:prstGeom>
        </p:spPr>
        <p:txBody>
          <a:bodyPr lIns="0" tIns="0" rIns="0" bIns="0" numCol="2" spcCol="374904">
            <a:noAutofit/>
          </a:bodyPr>
          <a:lstStyle>
            <a:lvl1pPr marL="0" indent="0">
              <a:lnSpc>
                <a:spcPct val="100000"/>
              </a:lnSpc>
              <a:spcBef>
                <a:spcPts val="0"/>
              </a:spcBef>
              <a:spcAft>
                <a:spcPts val="1200"/>
              </a:spcAft>
              <a:buClrTx/>
              <a:buFontTx/>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1999611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upporting Chart">
    <p:spTree>
      <p:nvGrpSpPr>
        <p:cNvPr id="1" name=""/>
        <p:cNvGrpSpPr/>
        <p:nvPr/>
      </p:nvGrpSpPr>
      <p:grpSpPr>
        <a:xfrm>
          <a:off x="0" y="0"/>
          <a:ext cx="0" cy="0"/>
          <a:chOff x="0" y="0"/>
          <a:chExt cx="0" cy="0"/>
        </a:xfrm>
      </p:grpSpPr>
      <p:sp>
        <p:nvSpPr>
          <p:cNvPr id="2" name="Title 1"/>
          <p:cNvSpPr>
            <a:spLocks noGrp="1"/>
          </p:cNvSpPr>
          <p:nvPr>
            <p:ph type="title"/>
          </p:nvPr>
        </p:nvSpPr>
        <p:spPr>
          <a:xfrm>
            <a:off x="499169" y="487680"/>
            <a:ext cx="8191760"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1" name="Picture Placeholder 10"/>
          <p:cNvSpPr>
            <a:spLocks noGrp="1"/>
          </p:cNvSpPr>
          <p:nvPr>
            <p:ph type="pic" sz="quarter" idx="15"/>
          </p:nvPr>
        </p:nvSpPr>
        <p:spPr>
          <a:xfrm>
            <a:off x="4560889" y="1602319"/>
            <a:ext cx="4089400" cy="4086552"/>
          </a:xfrm>
          <a:prstGeom prst="rect">
            <a:avLst/>
          </a:prstGeom>
        </p:spPr>
        <p:txBody>
          <a:bodyPr>
            <a:normAutofit/>
          </a:bodyPr>
          <a:lstStyle>
            <a:lvl1pPr marL="0" indent="0">
              <a:buNone/>
              <a:defRPr sz="1200"/>
            </a:lvl1pPr>
          </a:lstStyle>
          <a:p>
            <a:r>
              <a:rPr lang="en-US" dirty="0"/>
              <a:t>Drag picture to placeholder or click icon to add</a:t>
            </a:r>
          </a:p>
        </p:txBody>
      </p:sp>
      <p:sp>
        <p:nvSpPr>
          <p:cNvPr id="14"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5" name="Text Placeholder 4"/>
          <p:cNvSpPr>
            <a:spLocks noGrp="1"/>
          </p:cNvSpPr>
          <p:nvPr>
            <p:ph type="body" sz="quarter" idx="16"/>
          </p:nvPr>
        </p:nvSpPr>
        <p:spPr>
          <a:xfrm>
            <a:off x="497842" y="1602319"/>
            <a:ext cx="3888693" cy="4086552"/>
          </a:xfrm>
        </p:spPr>
        <p:txBody>
          <a:bodyPr/>
          <a:lstStyle>
            <a:lvl1pPr>
              <a:spcBef>
                <a:spcPts val="0"/>
              </a:spcBef>
              <a:spcAft>
                <a:spcPts val="1200"/>
              </a:spcAft>
              <a:defRPr sz="2200"/>
            </a:lvl1pPr>
            <a:lvl2pPr>
              <a:spcBef>
                <a:spcPts val="0"/>
              </a:spcBef>
              <a:spcAft>
                <a:spcPts val="1200"/>
              </a:spcAft>
              <a:defRPr/>
            </a:lvl2pPr>
            <a:lvl3pPr indent="-228600">
              <a:spcBef>
                <a:spcPts val="0"/>
              </a:spcBef>
              <a:spcAft>
                <a:spcPts val="1200"/>
              </a:spcAft>
              <a:defRPr sz="1600"/>
            </a:lvl3pPr>
            <a:lvl4pPr>
              <a:spcBef>
                <a:spcPts val="0"/>
              </a:spcBef>
              <a:spcAft>
                <a:spcPts val="1200"/>
              </a:spcAft>
              <a:defRPr sz="1600"/>
            </a:lvl4pPr>
            <a:lvl5pPr>
              <a:spcBef>
                <a:spcPts val="0"/>
              </a:spcBef>
              <a:spcAft>
                <a:spcPts val="1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00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0BBF006-E546-4005-83AC-91270D18976C}" type="datetime1">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D5BA94-CCCA-4E7D-9FDB-348A411BB724}"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Side Quote">
    <p:spTree>
      <p:nvGrpSpPr>
        <p:cNvPr id="1" name=""/>
        <p:cNvGrpSpPr/>
        <p:nvPr/>
      </p:nvGrpSpPr>
      <p:grpSpPr>
        <a:xfrm>
          <a:off x="0" y="0"/>
          <a:ext cx="0" cy="0"/>
          <a:chOff x="0" y="0"/>
          <a:chExt cx="0" cy="0"/>
        </a:xfrm>
      </p:grpSpPr>
      <p:sp>
        <p:nvSpPr>
          <p:cNvPr id="2" name="Title 1"/>
          <p:cNvSpPr>
            <a:spLocks noGrp="1"/>
          </p:cNvSpPr>
          <p:nvPr>
            <p:ph type="title"/>
          </p:nvPr>
        </p:nvSpPr>
        <p:spPr>
          <a:xfrm>
            <a:off x="499169" y="487680"/>
            <a:ext cx="8191760"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4"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5" name="Text Placeholder 4"/>
          <p:cNvSpPr>
            <a:spLocks noGrp="1"/>
          </p:cNvSpPr>
          <p:nvPr>
            <p:ph type="body" sz="quarter" idx="16"/>
          </p:nvPr>
        </p:nvSpPr>
        <p:spPr>
          <a:xfrm>
            <a:off x="497842" y="1602319"/>
            <a:ext cx="3888693" cy="4086552"/>
          </a:xfrm>
        </p:spPr>
        <p:txBody>
          <a:bodyPr/>
          <a:lstStyle>
            <a:lvl1pPr>
              <a:spcBef>
                <a:spcPts val="0"/>
              </a:spcBef>
              <a:spcAft>
                <a:spcPts val="1200"/>
              </a:spcAft>
              <a:defRPr sz="2200"/>
            </a:lvl1pPr>
            <a:lvl2pPr>
              <a:spcBef>
                <a:spcPts val="0"/>
              </a:spcBef>
              <a:spcAft>
                <a:spcPts val="1200"/>
              </a:spcAft>
              <a:defRPr/>
            </a:lvl2pPr>
            <a:lvl3pPr indent="-228600">
              <a:spcBef>
                <a:spcPts val="0"/>
              </a:spcBef>
              <a:spcAft>
                <a:spcPts val="1200"/>
              </a:spcAft>
              <a:defRPr sz="1600"/>
            </a:lvl3pPr>
            <a:lvl4pPr>
              <a:spcBef>
                <a:spcPts val="0"/>
              </a:spcBef>
              <a:spcAft>
                <a:spcPts val="1200"/>
              </a:spcAft>
              <a:defRPr sz="1600"/>
            </a:lvl4pPr>
            <a:lvl5pPr>
              <a:spcBef>
                <a:spcPts val="0"/>
              </a:spcBef>
              <a:spcAft>
                <a:spcPts val="12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quarter" idx="17"/>
          </p:nvPr>
        </p:nvSpPr>
        <p:spPr>
          <a:xfrm>
            <a:off x="4950314" y="1592334"/>
            <a:ext cx="3427154" cy="2963333"/>
          </a:xfrm>
        </p:spPr>
        <p:txBody>
          <a:bodyPr/>
          <a:lstStyle>
            <a:lvl1pPr marL="100584" indent="-100584">
              <a:spcBef>
                <a:spcPts val="0"/>
              </a:spcBef>
              <a:spcAft>
                <a:spcPts val="1200"/>
              </a:spcAft>
              <a:defRPr sz="2800">
                <a:solidFill>
                  <a:schemeClr val="accent1"/>
                </a:solidFill>
              </a:defRPr>
            </a:lvl1pPr>
            <a:lvl2pPr marL="0" indent="0">
              <a:spcBef>
                <a:spcPts val="0"/>
              </a:spcBef>
              <a:buNone/>
              <a:defRPr sz="1200">
                <a:solidFill>
                  <a:schemeClr val="accent1"/>
                </a:solidFill>
              </a:defRPr>
            </a:lvl2pPr>
            <a:lvl3pPr marL="100584" indent="-100584">
              <a:spcBef>
                <a:spcPts val="0"/>
              </a:spcBef>
              <a:defRPr/>
            </a:lvl3pPr>
            <a:lvl4pPr marL="100584" indent="-100584">
              <a:spcBef>
                <a:spcPts val="0"/>
              </a:spcBef>
              <a:defRPr/>
            </a:lvl4pPr>
            <a:lvl5pPr marL="100584" indent="-100584">
              <a:spcBef>
                <a:spcPts val="0"/>
              </a:spcBef>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742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y type">
    <p:spTree>
      <p:nvGrpSpPr>
        <p:cNvPr id="1" name=""/>
        <p:cNvGrpSpPr/>
        <p:nvPr/>
      </p:nvGrpSpPr>
      <p:grpSpPr>
        <a:xfrm>
          <a:off x="0" y="0"/>
          <a:ext cx="0" cy="0"/>
          <a:chOff x="0" y="0"/>
          <a:chExt cx="0" cy="0"/>
        </a:xfrm>
      </p:grpSpPr>
      <p:sp>
        <p:nvSpPr>
          <p:cNvPr id="2" name="Title 1"/>
          <p:cNvSpPr>
            <a:spLocks noGrp="1"/>
          </p:cNvSpPr>
          <p:nvPr>
            <p:ph type="title"/>
          </p:nvPr>
        </p:nvSpPr>
        <p:spPr>
          <a:xfrm>
            <a:off x="499168" y="487681"/>
            <a:ext cx="7772400"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11" name="Content Placeholder 10"/>
          <p:cNvSpPr>
            <a:spLocks noGrp="1"/>
          </p:cNvSpPr>
          <p:nvPr>
            <p:ph sz="quarter" idx="10"/>
          </p:nvPr>
        </p:nvSpPr>
        <p:spPr>
          <a:xfrm>
            <a:off x="497840" y="1597152"/>
            <a:ext cx="7772400" cy="4462272"/>
          </a:xfrm>
        </p:spPr>
        <p:txBody>
          <a:bodyPr/>
          <a:lstStyle>
            <a:lvl1pPr marL="0" indent="0">
              <a:buNone/>
              <a:defRPr sz="2200"/>
            </a:lvl1pPr>
            <a:lvl2pPr marL="231775" indent="-231775">
              <a:buFont typeface="Arial"/>
              <a:buChar char="•"/>
              <a:defRPr/>
            </a:lvl2pPr>
            <a:lvl3pPr marL="457200" indent="-225425">
              <a:tabLst/>
              <a:defRPr sz="1600"/>
            </a:lvl3pPr>
            <a:lvl4pPr marL="688975" indent="-231775">
              <a:defRPr sz="1600"/>
            </a:lvl4pPr>
            <a:lvl5pPr marL="914400" indent="-225425">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180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168" y="487681"/>
            <a:ext cx="7772400"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720622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ganization Boxes">
    <p:spTree>
      <p:nvGrpSpPr>
        <p:cNvPr id="1" name=""/>
        <p:cNvGrpSpPr/>
        <p:nvPr/>
      </p:nvGrpSpPr>
      <p:grpSpPr>
        <a:xfrm>
          <a:off x="0" y="0"/>
          <a:ext cx="0" cy="0"/>
          <a:chOff x="0" y="0"/>
          <a:chExt cx="0" cy="0"/>
        </a:xfrm>
      </p:grpSpPr>
      <p:sp>
        <p:nvSpPr>
          <p:cNvPr id="2" name="Title 1"/>
          <p:cNvSpPr>
            <a:spLocks noGrp="1"/>
          </p:cNvSpPr>
          <p:nvPr>
            <p:ph type="title"/>
          </p:nvPr>
        </p:nvSpPr>
        <p:spPr>
          <a:xfrm>
            <a:off x="499168" y="487681"/>
            <a:ext cx="7772400"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518777"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8" name="Text Placeholder 7"/>
          <p:cNvSpPr>
            <a:spLocks noGrp="1"/>
          </p:cNvSpPr>
          <p:nvPr>
            <p:ph type="body" sz="quarter" idx="10"/>
          </p:nvPr>
        </p:nvSpPr>
        <p:spPr>
          <a:xfrm>
            <a:off x="519611" y="1850065"/>
            <a:ext cx="1866794" cy="3080523"/>
          </a:xfrm>
          <a:solidFill>
            <a:schemeClr val="accent5"/>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Click to edit Master text styles</a:t>
            </a:r>
          </a:p>
          <a:p>
            <a:pPr lvl="1"/>
            <a:r>
              <a:rPr lang="en-US"/>
              <a:t>Second level</a:t>
            </a:r>
          </a:p>
        </p:txBody>
      </p:sp>
      <p:sp>
        <p:nvSpPr>
          <p:cNvPr id="11" name="Text Placeholder 7"/>
          <p:cNvSpPr>
            <a:spLocks noGrp="1"/>
          </p:cNvSpPr>
          <p:nvPr>
            <p:ph type="body" sz="quarter" idx="11"/>
          </p:nvPr>
        </p:nvSpPr>
        <p:spPr>
          <a:xfrm>
            <a:off x="2597471" y="1850065"/>
            <a:ext cx="1866794" cy="3080523"/>
          </a:xfrm>
          <a:solidFill>
            <a:schemeClr val="accent3"/>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Click to edit Master text styles</a:t>
            </a:r>
          </a:p>
          <a:p>
            <a:pPr lvl="1"/>
            <a:r>
              <a:rPr lang="en-US"/>
              <a:t>Second level</a:t>
            </a:r>
          </a:p>
        </p:txBody>
      </p:sp>
      <p:sp>
        <p:nvSpPr>
          <p:cNvPr id="14" name="Text Placeholder 7"/>
          <p:cNvSpPr>
            <a:spLocks noGrp="1"/>
          </p:cNvSpPr>
          <p:nvPr>
            <p:ph type="body" sz="quarter" idx="12"/>
          </p:nvPr>
        </p:nvSpPr>
        <p:spPr>
          <a:xfrm>
            <a:off x="4675331" y="1850065"/>
            <a:ext cx="1866794" cy="3080523"/>
          </a:xfrm>
          <a:solidFill>
            <a:schemeClr val="accent4"/>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Click to edit Master text styles</a:t>
            </a:r>
          </a:p>
          <a:p>
            <a:pPr lvl="1"/>
            <a:r>
              <a:rPr lang="en-US"/>
              <a:t>Second level</a:t>
            </a:r>
          </a:p>
        </p:txBody>
      </p:sp>
      <p:sp>
        <p:nvSpPr>
          <p:cNvPr id="16" name="Text Placeholder 7"/>
          <p:cNvSpPr>
            <a:spLocks noGrp="1"/>
          </p:cNvSpPr>
          <p:nvPr>
            <p:ph type="body" sz="quarter" idx="13"/>
          </p:nvPr>
        </p:nvSpPr>
        <p:spPr>
          <a:xfrm>
            <a:off x="6753192" y="1850065"/>
            <a:ext cx="1866794" cy="3080523"/>
          </a:xfrm>
          <a:solidFill>
            <a:schemeClr val="accent6"/>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3243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 3 Columns">
    <p:spTree>
      <p:nvGrpSpPr>
        <p:cNvPr id="1" name=""/>
        <p:cNvGrpSpPr/>
        <p:nvPr/>
      </p:nvGrpSpPr>
      <p:grpSpPr>
        <a:xfrm>
          <a:off x="0" y="0"/>
          <a:ext cx="0" cy="0"/>
          <a:chOff x="0" y="0"/>
          <a:chExt cx="0" cy="0"/>
        </a:xfrm>
      </p:grpSpPr>
      <p:sp>
        <p:nvSpPr>
          <p:cNvPr id="2" name="Title 1"/>
          <p:cNvSpPr>
            <a:spLocks noGrp="1"/>
          </p:cNvSpPr>
          <p:nvPr>
            <p:ph type="title"/>
          </p:nvPr>
        </p:nvSpPr>
        <p:spPr>
          <a:xfrm>
            <a:off x="499168" y="487681"/>
            <a:ext cx="7772400" cy="786449"/>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12"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11" name="Content Placeholder 10"/>
          <p:cNvSpPr>
            <a:spLocks noGrp="1"/>
          </p:cNvSpPr>
          <p:nvPr>
            <p:ph sz="quarter" idx="10"/>
          </p:nvPr>
        </p:nvSpPr>
        <p:spPr>
          <a:xfrm>
            <a:off x="497841" y="3241478"/>
            <a:ext cx="2041984" cy="2316569"/>
          </a:xfrm>
        </p:spPr>
        <p:txBody>
          <a:bodyPr>
            <a:noAutofit/>
          </a:bodyPr>
          <a:lstStyle>
            <a:lvl1pPr marL="0" indent="0">
              <a:buNone/>
              <a:defRPr sz="1600" b="1">
                <a:solidFill>
                  <a:schemeClr val="accent5"/>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Click to edit Master text styles</a:t>
            </a:r>
          </a:p>
        </p:txBody>
      </p:sp>
      <p:sp>
        <p:nvSpPr>
          <p:cNvPr id="4" name="Text Placeholder 3"/>
          <p:cNvSpPr>
            <a:spLocks noGrp="1"/>
          </p:cNvSpPr>
          <p:nvPr>
            <p:ph type="body" sz="quarter" idx="12"/>
          </p:nvPr>
        </p:nvSpPr>
        <p:spPr>
          <a:xfrm>
            <a:off x="497840" y="5797977"/>
            <a:ext cx="7773729" cy="617659"/>
          </a:xfrm>
        </p:spPr>
        <p:txBody>
          <a:bodyPr>
            <a:noAutofit/>
          </a:bodyPr>
          <a:lstStyle>
            <a:lvl1pPr>
              <a:lnSpc>
                <a:spcPct val="100000"/>
              </a:lnSpc>
              <a:defRPr sz="1600"/>
            </a:lvl1pPr>
          </a:lstStyle>
          <a:p>
            <a:pPr lvl="0"/>
            <a:r>
              <a:rPr lang="en-US"/>
              <a:t>Click to edit Master text styles</a:t>
            </a:r>
          </a:p>
        </p:txBody>
      </p:sp>
      <p:sp>
        <p:nvSpPr>
          <p:cNvPr id="13" name="Content Placeholder 10"/>
          <p:cNvSpPr>
            <a:spLocks noGrp="1"/>
          </p:cNvSpPr>
          <p:nvPr>
            <p:ph sz="quarter" idx="13"/>
          </p:nvPr>
        </p:nvSpPr>
        <p:spPr>
          <a:xfrm>
            <a:off x="6762983" y="3241478"/>
            <a:ext cx="2041984" cy="2316569"/>
          </a:xfrm>
        </p:spPr>
        <p:txBody>
          <a:bodyPr>
            <a:noAutofit/>
          </a:bodyPr>
          <a:lstStyle>
            <a:lvl1pPr marL="0" indent="0">
              <a:buNone/>
              <a:defRPr sz="1600" b="1">
                <a:solidFill>
                  <a:schemeClr val="accent6"/>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Click to edit Master text styles</a:t>
            </a:r>
          </a:p>
        </p:txBody>
      </p:sp>
      <p:sp>
        <p:nvSpPr>
          <p:cNvPr id="15" name="Content Placeholder 10"/>
          <p:cNvSpPr>
            <a:spLocks noGrp="1"/>
          </p:cNvSpPr>
          <p:nvPr>
            <p:ph sz="quarter" idx="14"/>
          </p:nvPr>
        </p:nvSpPr>
        <p:spPr>
          <a:xfrm>
            <a:off x="3607633" y="3241478"/>
            <a:ext cx="2041984" cy="2316569"/>
          </a:xfrm>
        </p:spPr>
        <p:txBody>
          <a:bodyPr>
            <a:noAutofit/>
          </a:bodyPr>
          <a:lstStyle>
            <a:lvl1pPr marL="0" indent="0">
              <a:buNone/>
              <a:defRPr sz="1600" b="1">
                <a:solidFill>
                  <a:schemeClr val="accent3"/>
                </a:solidFill>
              </a:defRPr>
            </a:lvl1pPr>
            <a:lvl2pPr marL="231775" indent="-231775">
              <a:buFont typeface="Arial"/>
              <a:buChar char="•"/>
              <a:defRPr/>
            </a:lvl2pPr>
            <a:lvl3pPr marL="457200" indent="-225425">
              <a:tabLst/>
              <a:defRPr/>
            </a:lvl3pPr>
            <a:lvl4pPr marL="688975" indent="-231775">
              <a:defRPr/>
            </a:lvl4pPr>
            <a:lvl5pPr marL="914400" indent="-225425">
              <a:defRPr/>
            </a:lvl5pPr>
          </a:lstStyle>
          <a:p>
            <a:pPr lvl="0"/>
            <a:r>
              <a:rPr lang="en-US"/>
              <a:t>Click to edit Master text styles</a:t>
            </a:r>
          </a:p>
        </p:txBody>
      </p:sp>
      <p:sp>
        <p:nvSpPr>
          <p:cNvPr id="16" name="Picture Placeholder 15"/>
          <p:cNvSpPr>
            <a:spLocks noGrp="1"/>
          </p:cNvSpPr>
          <p:nvPr>
            <p:ph type="pic" sz="quarter" idx="15"/>
          </p:nvPr>
        </p:nvSpPr>
        <p:spPr>
          <a:xfrm>
            <a:off x="497841" y="1736890"/>
            <a:ext cx="2041525" cy="1421177"/>
          </a:xfrm>
        </p:spPr>
        <p:txBody>
          <a:bodyPr anchor="ctr">
            <a:normAutofit/>
          </a:bodyPr>
          <a:lstStyle>
            <a:lvl1pPr algn="ctr">
              <a:defRPr sz="1200"/>
            </a:lvl1pPr>
          </a:lstStyle>
          <a:p>
            <a:endParaRPr lang="en-US" dirty="0"/>
          </a:p>
        </p:txBody>
      </p:sp>
      <p:sp>
        <p:nvSpPr>
          <p:cNvPr id="17" name="Picture Placeholder 15"/>
          <p:cNvSpPr>
            <a:spLocks noGrp="1"/>
          </p:cNvSpPr>
          <p:nvPr>
            <p:ph type="pic" sz="quarter" idx="16"/>
          </p:nvPr>
        </p:nvSpPr>
        <p:spPr>
          <a:xfrm>
            <a:off x="3607634" y="1736890"/>
            <a:ext cx="2041525" cy="1421177"/>
          </a:xfrm>
        </p:spPr>
        <p:txBody>
          <a:bodyPr anchor="ctr">
            <a:normAutofit/>
          </a:bodyPr>
          <a:lstStyle>
            <a:lvl1pPr algn="ctr">
              <a:defRPr sz="1200"/>
            </a:lvl1pPr>
          </a:lstStyle>
          <a:p>
            <a:endParaRPr lang="en-US" dirty="0"/>
          </a:p>
        </p:txBody>
      </p:sp>
      <p:sp>
        <p:nvSpPr>
          <p:cNvPr id="18" name="Picture Placeholder 15"/>
          <p:cNvSpPr>
            <a:spLocks noGrp="1"/>
          </p:cNvSpPr>
          <p:nvPr>
            <p:ph type="pic" sz="quarter" idx="17"/>
          </p:nvPr>
        </p:nvSpPr>
        <p:spPr>
          <a:xfrm>
            <a:off x="6762984" y="1736890"/>
            <a:ext cx="2041525" cy="1421177"/>
          </a:xfrm>
        </p:spPr>
        <p:txBody>
          <a:bodyPr anchor="ctr">
            <a:normAutofit/>
          </a:bodyPr>
          <a:lstStyle>
            <a:lvl1pPr algn="ctr">
              <a:defRPr sz="1200"/>
            </a:lvl1pPr>
          </a:lstStyle>
          <a:p>
            <a:endParaRPr lang="en-US" dirty="0"/>
          </a:p>
        </p:txBody>
      </p:sp>
    </p:spTree>
    <p:extLst>
      <p:ext uri="{BB962C8B-B14F-4D97-AF65-F5344CB8AC3E}">
        <p14:creationId xmlns:p14="http://schemas.microsoft.com/office/powerpoint/2010/main" val="1353318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1/2 graphic v2">
    <p:spTree>
      <p:nvGrpSpPr>
        <p:cNvPr id="1" name=""/>
        <p:cNvGrpSpPr/>
        <p:nvPr/>
      </p:nvGrpSpPr>
      <p:grpSpPr>
        <a:xfrm>
          <a:off x="0" y="0"/>
          <a:ext cx="0" cy="0"/>
          <a:chOff x="0" y="0"/>
          <a:chExt cx="0" cy="0"/>
        </a:xfrm>
      </p:grpSpPr>
      <p:sp>
        <p:nvSpPr>
          <p:cNvPr id="2" name="Title 1"/>
          <p:cNvSpPr>
            <a:spLocks noGrp="1"/>
          </p:cNvSpPr>
          <p:nvPr>
            <p:ph type="title"/>
          </p:nvPr>
        </p:nvSpPr>
        <p:spPr>
          <a:xfrm>
            <a:off x="499170" y="487680"/>
            <a:ext cx="3649921" cy="792480"/>
          </a:xfrm>
        </p:spPr>
        <p:txBody>
          <a:bodyPr lIns="0" tIns="0" rIns="0" bIns="0" anchor="t" anchorCtr="0">
            <a:noAutofit/>
          </a:bodyPr>
          <a:lstStyle>
            <a:lvl1pPr algn="l">
              <a:defRPr sz="2400">
                <a:solidFill>
                  <a:schemeClr val="tx2"/>
                </a:solidFill>
              </a:defRPr>
            </a:lvl1pPr>
          </a:lstStyle>
          <a:p>
            <a:r>
              <a:rPr lang="en-US"/>
              <a:t>Click to edit Master title style</a:t>
            </a:r>
          </a:p>
        </p:txBody>
      </p:sp>
      <p:sp>
        <p:nvSpPr>
          <p:cNvPr id="3" name="Content Placeholder 2"/>
          <p:cNvSpPr>
            <a:spLocks noGrp="1"/>
          </p:cNvSpPr>
          <p:nvPr>
            <p:ph idx="1"/>
          </p:nvPr>
        </p:nvSpPr>
        <p:spPr>
          <a:xfrm>
            <a:off x="499169" y="1600201"/>
            <a:ext cx="3651250" cy="4525963"/>
          </a:xfrm>
          <a:prstGeom prst="rect">
            <a:avLst/>
          </a:prstGeom>
        </p:spPr>
        <p:txBody>
          <a:bodyPr lIns="0" tIns="0" rIns="0">
            <a:normAutofit/>
          </a:bodyPr>
          <a:lstStyle>
            <a:lvl1pPr marL="0" indent="0">
              <a:lnSpc>
                <a:spcPct val="100000"/>
              </a:lnSpc>
              <a:spcBef>
                <a:spcPts val="0"/>
              </a:spcBef>
              <a:spcAft>
                <a:spcPts val="1200"/>
              </a:spcAft>
              <a:buNone/>
              <a:defRPr sz="2200">
                <a:solidFill>
                  <a:schemeClr val="bg2"/>
                </a:solidFill>
              </a:defRPr>
            </a:lvl1pPr>
            <a:lvl2pPr marL="230188" indent="-173736">
              <a:lnSpc>
                <a:spcPct val="100000"/>
              </a:lnSpc>
              <a:spcBef>
                <a:spcPts val="0"/>
              </a:spcBef>
              <a:spcAft>
                <a:spcPts val="1200"/>
              </a:spcAft>
              <a:buFont typeface="Arial"/>
              <a:buChar char="•"/>
              <a:defRPr sz="2000">
                <a:solidFill>
                  <a:schemeClr val="bg2"/>
                </a:solidFill>
              </a:defRPr>
            </a:lvl2pPr>
            <a:lvl3pPr marL="455613" indent="-225425">
              <a:lnSpc>
                <a:spcPct val="100000"/>
              </a:lnSpc>
              <a:spcBef>
                <a:spcPts val="0"/>
              </a:spcBef>
              <a:spcAft>
                <a:spcPts val="1200"/>
              </a:spcAft>
              <a:buFont typeface="Lucida Grande"/>
              <a:buChar char="–"/>
              <a:defRPr sz="1600">
                <a:solidFill>
                  <a:schemeClr val="bg2"/>
                </a:solidFill>
              </a:defRPr>
            </a:lvl3pPr>
            <a:lvl4pPr marL="687388" indent="-231775">
              <a:lnSpc>
                <a:spcPct val="100000"/>
              </a:lnSpc>
              <a:spcBef>
                <a:spcPts val="0"/>
              </a:spcBef>
              <a:spcAft>
                <a:spcPts val="1200"/>
              </a:spcAft>
              <a:buFont typeface="Lucida Grande"/>
              <a:buChar char="–"/>
              <a:defRPr sz="1600">
                <a:solidFill>
                  <a:schemeClr val="bg2"/>
                </a:solidFill>
              </a:defRPr>
            </a:lvl4pPr>
            <a:lvl5pPr marL="911225" indent="-223838">
              <a:lnSpc>
                <a:spcPct val="1000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1080"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
        <p:nvSpPr>
          <p:cNvPr id="8" name="Picture Placeholder 5"/>
          <p:cNvSpPr>
            <a:spLocks noGrp="1"/>
          </p:cNvSpPr>
          <p:nvPr>
            <p:ph type="pic" sz="quarter" idx="10"/>
          </p:nvPr>
        </p:nvSpPr>
        <p:spPr>
          <a:xfrm>
            <a:off x="4576061" y="0"/>
            <a:ext cx="4567940" cy="6858000"/>
          </a:xfrm>
          <a:solidFill>
            <a:schemeClr val="tx2"/>
          </a:solidFill>
        </p:spPr>
        <p:txBody>
          <a:bodyPr anchor="ctr"/>
          <a:lstStyle>
            <a:lvl1pPr algn="ctr">
              <a:defRPr/>
            </a:lvl1pPr>
          </a:lstStyle>
          <a:p>
            <a:endParaRPr lang="en-US" dirty="0"/>
          </a:p>
        </p:txBody>
      </p:sp>
    </p:spTree>
    <p:extLst>
      <p:ext uri="{BB962C8B-B14F-4D97-AF65-F5344CB8AC3E}">
        <p14:creationId xmlns:p14="http://schemas.microsoft.com/office/powerpoint/2010/main" val="334209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with quote purple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0" y="-10855"/>
            <a:ext cx="9149800" cy="6870225"/>
          </a:xfrm>
          <a:prstGeom prst="rect">
            <a:avLst/>
          </a:prstGeom>
        </p:spPr>
      </p:pic>
      <p:sp>
        <p:nvSpPr>
          <p:cNvPr id="2" name="Title 1"/>
          <p:cNvSpPr>
            <a:spLocks noGrp="1"/>
          </p:cNvSpPr>
          <p:nvPr>
            <p:ph type="title"/>
          </p:nvPr>
        </p:nvSpPr>
        <p:spPr>
          <a:xfrm>
            <a:off x="496252" y="2524108"/>
            <a:ext cx="8238616" cy="1570005"/>
          </a:xfrm>
        </p:spPr>
        <p:txBody>
          <a:bodyPr lIns="0" tIns="0" rIns="0" bIns="0" anchor="t" anchorCtr="0">
            <a:noAutofit/>
          </a:bodyPr>
          <a:lstStyle>
            <a:lvl1pPr marL="90488" indent="-90488" algn="l">
              <a:lnSpc>
                <a:spcPct val="100000"/>
              </a:lnSpc>
              <a:defRPr sz="480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496252" y="3962401"/>
            <a:ext cx="8238616" cy="2268692"/>
          </a:xfrm>
          <a:prstGeom prst="rect">
            <a:avLst/>
          </a:prstGeom>
        </p:spPr>
        <p:txBody>
          <a:bodyPr lIns="0" tIns="0" rIns="0" bIns="0">
            <a:noAutofit/>
          </a:bodyPr>
          <a:lstStyle>
            <a:lvl1pPr marL="0" indent="0">
              <a:lnSpc>
                <a:spcPct val="100000"/>
              </a:lnSpc>
              <a:spcBef>
                <a:spcPts val="0"/>
              </a:spcBef>
              <a:spcAft>
                <a:spcPts val="0"/>
              </a:spcAft>
              <a:buNone/>
              <a:defRPr sz="2000" b="0">
                <a:solidFill>
                  <a:schemeClr val="bg1"/>
                </a:solidFill>
              </a:defRPr>
            </a:lvl1pPr>
            <a:lvl2pPr marL="0" indent="0">
              <a:lnSpc>
                <a:spcPct val="100000"/>
              </a:lnSpc>
              <a:spcBef>
                <a:spcPts val="0"/>
              </a:spcBef>
              <a:spcAft>
                <a:spcPts val="0"/>
              </a:spcAft>
              <a:buNone/>
              <a:defRPr sz="20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AE9C8BF9-770F-4539-8793-09790EE90908}"/>
              </a:ext>
            </a:extLst>
          </p:cNvPr>
          <p:cNvPicPr>
            <a:picLocks noChangeAspect="1"/>
          </p:cNvPicPr>
          <p:nvPr userDrawn="1"/>
        </p:nvPicPr>
        <p:blipFill>
          <a:blip r:embed="rId3"/>
          <a:stretch>
            <a:fillRect/>
          </a:stretch>
        </p:blipFill>
        <p:spPr>
          <a:xfrm>
            <a:off x="7217498" y="-10856"/>
            <a:ext cx="1926503" cy="764099"/>
          </a:xfrm>
          <a:prstGeom prst="rect">
            <a:avLst/>
          </a:prstGeom>
        </p:spPr>
      </p:pic>
    </p:spTree>
    <p:extLst>
      <p:ext uri="{BB962C8B-B14F-4D97-AF65-F5344CB8AC3E}">
        <p14:creationId xmlns:p14="http://schemas.microsoft.com/office/powerpoint/2010/main" val="1588827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purple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00" y="1"/>
            <a:ext cx="9149800" cy="6870225"/>
          </a:xfrm>
          <a:prstGeom prst="rect">
            <a:avLst/>
          </a:prstGeom>
        </p:spPr>
      </p:pic>
      <p:sp>
        <p:nvSpPr>
          <p:cNvPr id="7" name="Text Placeholder 6"/>
          <p:cNvSpPr>
            <a:spLocks noGrp="1"/>
          </p:cNvSpPr>
          <p:nvPr>
            <p:ph type="body" sz="quarter" idx="10"/>
          </p:nvPr>
        </p:nvSpPr>
        <p:spPr>
          <a:xfrm>
            <a:off x="496253" y="2432274"/>
            <a:ext cx="7363869" cy="3858676"/>
          </a:xfrm>
          <a:prstGeom prst="rect">
            <a:avLst/>
          </a:prstGeo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Click to edit Master text styles</a:t>
            </a:r>
          </a:p>
        </p:txBody>
      </p:sp>
      <p:pic>
        <p:nvPicPr>
          <p:cNvPr id="2" name="Picture 1">
            <a:extLst>
              <a:ext uri="{FF2B5EF4-FFF2-40B4-BE49-F238E27FC236}">
                <a16:creationId xmlns:a16="http://schemas.microsoft.com/office/drawing/2014/main" id="{3569DA99-23CA-46F6-AA84-B8E4D6A42352}"/>
              </a:ext>
            </a:extLst>
          </p:cNvPr>
          <p:cNvPicPr>
            <a:picLocks noChangeAspect="1"/>
          </p:cNvPicPr>
          <p:nvPr userDrawn="1"/>
        </p:nvPicPr>
        <p:blipFill>
          <a:blip r:embed="rId3"/>
          <a:stretch>
            <a:fillRect/>
          </a:stretch>
        </p:blipFill>
        <p:spPr>
          <a:xfrm>
            <a:off x="7217498" y="0"/>
            <a:ext cx="1926503" cy="764099"/>
          </a:xfrm>
          <a:prstGeom prst="rect">
            <a:avLst/>
          </a:prstGeom>
        </p:spPr>
      </p:pic>
    </p:spTree>
    <p:extLst>
      <p:ext uri="{BB962C8B-B14F-4D97-AF65-F5344CB8AC3E}">
        <p14:creationId xmlns:p14="http://schemas.microsoft.com/office/powerpoint/2010/main" val="3100397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AICPA gradient">
    <p:spTree>
      <p:nvGrpSpPr>
        <p:cNvPr id="1" name=""/>
        <p:cNvGrpSpPr/>
        <p:nvPr/>
      </p:nvGrpSpPr>
      <p:grpSpPr>
        <a:xfrm>
          <a:off x="0" y="0"/>
          <a:ext cx="0" cy="0"/>
          <a:chOff x="0" y="0"/>
          <a:chExt cx="0" cy="0"/>
        </a:xfrm>
      </p:grpSpPr>
      <p:pic>
        <p:nvPicPr>
          <p:cNvPr id="3" name="Picture 2" descr="Association_PPT_Back_Horz_Adjustr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13"/>
            <a:ext cx="9149800" cy="6870225"/>
          </a:xfrm>
          <a:prstGeom prst="rect">
            <a:avLst/>
          </a:prstGeom>
        </p:spPr>
      </p:pic>
      <p:sp>
        <p:nvSpPr>
          <p:cNvPr id="4" name="TextBox 3"/>
          <p:cNvSpPr txBox="1"/>
          <p:nvPr userDrawn="1"/>
        </p:nvSpPr>
        <p:spPr>
          <a:xfrm>
            <a:off x="556412" y="3215309"/>
            <a:ext cx="5789903" cy="1518364"/>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5" name="Picture 4" descr="AICPA_KO.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7640" t="31193" r="17597" b="30901"/>
          <a:stretch/>
        </p:blipFill>
        <p:spPr>
          <a:xfrm>
            <a:off x="449263" y="683724"/>
            <a:ext cx="1237681" cy="613435"/>
          </a:xfrm>
          <a:prstGeom prst="rect">
            <a:avLst/>
          </a:prstGeom>
        </p:spPr>
      </p:pic>
      <p:sp>
        <p:nvSpPr>
          <p:cNvPr id="6" name="TextBox 5"/>
          <p:cNvSpPr txBox="1"/>
          <p:nvPr userDrawn="1"/>
        </p:nvSpPr>
        <p:spPr>
          <a:xfrm>
            <a:off x="416873" y="6337344"/>
            <a:ext cx="4127850" cy="215444"/>
          </a:xfrm>
          <a:prstGeom prst="rect">
            <a:avLst/>
          </a:prstGeom>
          <a:noFill/>
        </p:spPr>
        <p:txBody>
          <a:bodyPr wrap="square" rtlCol="0">
            <a:spAutoFit/>
          </a:bodyPr>
          <a:lstStyle/>
          <a:p>
            <a:pPr defTabSz="457200"/>
            <a:r>
              <a:rPr lang="en-US" sz="800" dirty="0">
                <a:solidFill>
                  <a:srgbClr val="FFFFFF"/>
                </a:solidFill>
              </a:rPr>
              <a:t>Copyright © 2021 American Institute of CPAs. All rights reserved. </a:t>
            </a:r>
          </a:p>
        </p:txBody>
      </p:sp>
      <p:pic>
        <p:nvPicPr>
          <p:cNvPr id="2" name="Picture 1">
            <a:extLst>
              <a:ext uri="{FF2B5EF4-FFF2-40B4-BE49-F238E27FC236}">
                <a16:creationId xmlns:a16="http://schemas.microsoft.com/office/drawing/2014/main" id="{ED1A10C5-E145-4096-876D-A272019A7F1A}"/>
              </a:ext>
            </a:extLst>
          </p:cNvPr>
          <p:cNvPicPr>
            <a:picLocks noChangeAspect="1"/>
          </p:cNvPicPr>
          <p:nvPr userDrawn="1"/>
        </p:nvPicPr>
        <p:blipFill>
          <a:blip r:embed="rId4"/>
          <a:stretch>
            <a:fillRect/>
          </a:stretch>
        </p:blipFill>
        <p:spPr>
          <a:xfrm>
            <a:off x="7223298" y="-6114"/>
            <a:ext cx="1926503" cy="764099"/>
          </a:xfrm>
          <a:prstGeom prst="rect">
            <a:avLst/>
          </a:prstGeom>
        </p:spPr>
      </p:pic>
    </p:spTree>
    <p:extLst>
      <p:ext uri="{BB962C8B-B14F-4D97-AF65-F5344CB8AC3E}">
        <p14:creationId xmlns:p14="http://schemas.microsoft.com/office/powerpoint/2010/main" val="2136548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AICPA solid">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682743" y="2822278"/>
            <a:ext cx="5789903" cy="1518364"/>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5" name="Picture 4" descr="AICPA_KO.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40" t="31193" r="17597" b="30901"/>
          <a:stretch/>
        </p:blipFill>
        <p:spPr>
          <a:xfrm>
            <a:off x="449263" y="683724"/>
            <a:ext cx="1237681" cy="613435"/>
          </a:xfrm>
          <a:prstGeom prst="rect">
            <a:avLst/>
          </a:prstGeom>
        </p:spPr>
      </p:pic>
      <p:sp>
        <p:nvSpPr>
          <p:cNvPr id="4" name="TextBox 3"/>
          <p:cNvSpPr txBox="1"/>
          <p:nvPr userDrawn="1"/>
        </p:nvSpPr>
        <p:spPr>
          <a:xfrm>
            <a:off x="416873" y="6337344"/>
            <a:ext cx="4127850" cy="215444"/>
          </a:xfrm>
          <a:prstGeom prst="rect">
            <a:avLst/>
          </a:prstGeom>
          <a:noFill/>
        </p:spPr>
        <p:txBody>
          <a:bodyPr wrap="square" rtlCol="0">
            <a:spAutoFit/>
          </a:bodyPr>
          <a:lstStyle/>
          <a:p>
            <a:pPr defTabSz="457200"/>
            <a:r>
              <a:rPr lang="en-US" sz="800" dirty="0">
                <a:solidFill>
                  <a:srgbClr val="FFFFFF"/>
                </a:solidFill>
              </a:rPr>
              <a:t>Copyright © 2020 American Institute of CPAs. All rights reserved. </a:t>
            </a:r>
          </a:p>
        </p:txBody>
      </p:sp>
      <p:pic>
        <p:nvPicPr>
          <p:cNvPr id="3" name="Picture 2">
            <a:extLst>
              <a:ext uri="{FF2B5EF4-FFF2-40B4-BE49-F238E27FC236}">
                <a16:creationId xmlns:a16="http://schemas.microsoft.com/office/drawing/2014/main" id="{F65D550C-C894-430D-A277-E1E25F210457}"/>
              </a:ext>
            </a:extLst>
          </p:cNvPr>
          <p:cNvPicPr>
            <a:picLocks noChangeAspect="1"/>
          </p:cNvPicPr>
          <p:nvPr userDrawn="1"/>
        </p:nvPicPr>
        <p:blipFill>
          <a:blip r:embed="rId3"/>
          <a:stretch>
            <a:fillRect/>
          </a:stretch>
        </p:blipFill>
        <p:spPr>
          <a:xfrm>
            <a:off x="7217498" y="0"/>
            <a:ext cx="1926503" cy="764099"/>
          </a:xfrm>
          <a:prstGeom prst="rect">
            <a:avLst/>
          </a:prstGeom>
        </p:spPr>
      </p:pic>
    </p:spTree>
    <p:extLst>
      <p:ext uri="{BB962C8B-B14F-4D97-AF65-F5344CB8AC3E}">
        <p14:creationId xmlns:p14="http://schemas.microsoft.com/office/powerpoint/2010/main" val="330764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5DA60ED-9FE4-4ABC-92EE-FBBE3D79E7DD}" type="datetime1">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5BA94-CCCA-4E7D-9FDB-348A411BB724}"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pic>
        <p:nvPicPr>
          <p:cNvPr id="3" name="Picture 2" descr="Background8-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532784"/>
            <a:ext cx="5943600" cy="577731"/>
          </a:xfrm>
        </p:spPr>
        <p:txBody>
          <a:bodyPr lIns="0" tIns="0" rIns="0" bIns="0" anchor="t">
            <a:noAutofit/>
          </a:bodyPr>
          <a:lstStyle>
            <a:lvl1pPr algn="l">
              <a:defRPr sz="2200">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458529" y="1147127"/>
            <a:ext cx="5943600" cy="353992"/>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70" indent="-192020">
              <a:lnSpc>
                <a:spcPts val="2000"/>
              </a:lnSpc>
              <a:spcBef>
                <a:spcPts val="0"/>
              </a:spcBef>
              <a:spcAft>
                <a:spcPts val="1200"/>
              </a:spcAft>
              <a:defRPr sz="1400">
                <a:solidFill>
                  <a:schemeClr val="bg2"/>
                </a:solidFill>
              </a:defRPr>
            </a:lvl2pPr>
            <a:lvl3pPr marL="640064" indent="-192020">
              <a:lnSpc>
                <a:spcPts val="2000"/>
              </a:lnSpc>
              <a:spcBef>
                <a:spcPts val="0"/>
              </a:spcBef>
              <a:spcAft>
                <a:spcPts val="1200"/>
              </a:spcAft>
              <a:defRPr sz="1400">
                <a:solidFill>
                  <a:schemeClr val="bg2"/>
                </a:solidFill>
              </a:defRPr>
            </a:lvl3pPr>
            <a:lvl4pPr marL="868658" indent="-192020">
              <a:lnSpc>
                <a:spcPts val="2000"/>
              </a:lnSpc>
              <a:spcBef>
                <a:spcPts val="0"/>
              </a:spcBef>
              <a:spcAft>
                <a:spcPts val="1200"/>
              </a:spcAft>
              <a:defRPr sz="1400">
                <a:solidFill>
                  <a:schemeClr val="bg2"/>
                </a:solidFill>
              </a:defRPr>
            </a:lvl4pPr>
            <a:lvl5pPr marL="1097252" indent="-192020">
              <a:lnSpc>
                <a:spcPts val="2000"/>
              </a:lnSpc>
              <a:spcBef>
                <a:spcPts val="0"/>
              </a:spcBef>
              <a:spcAft>
                <a:spcPts val="1200"/>
              </a:spcAft>
              <a:defRPr sz="1400">
                <a:solidFill>
                  <a:schemeClr val="bg2"/>
                </a:solidFill>
              </a:defRPr>
            </a:lvl5pPr>
          </a:lstStyle>
          <a:p>
            <a:pPr lvl="0"/>
            <a:r>
              <a:rPr lang="en-US"/>
              <a:t>Edit Master text styles</a:t>
            </a:r>
          </a:p>
        </p:txBody>
      </p:sp>
      <p:sp>
        <p:nvSpPr>
          <p:cNvPr id="8" name="Footer Placeholder 4"/>
          <p:cNvSpPr>
            <a:spLocks noGrp="1"/>
          </p:cNvSpPr>
          <p:nvPr>
            <p:ph type="ftr" sz="quarter" idx="11"/>
          </p:nvPr>
        </p:nvSpPr>
        <p:spPr>
          <a:xfrm>
            <a:off x="457200" y="6403819"/>
            <a:ext cx="5937250" cy="365125"/>
          </a:xfrm>
        </p:spPr>
        <p:txBody>
          <a:bodyPr lIns="0" tIns="0" rIns="0" bIns="0" anchor="t"/>
          <a:lstStyle>
            <a:lvl1pPr algn="l">
              <a:defRPr sz="800">
                <a:solidFill>
                  <a:schemeClr val="bg2"/>
                </a:solidFill>
              </a:defRPr>
            </a:lvl1pPr>
          </a:lstStyle>
          <a:p>
            <a:pPr defTabSz="457200"/>
            <a:endParaRPr lang="en-US" dirty="0">
              <a:solidFill>
                <a:srgbClr val="1D1D1D"/>
              </a:solidFill>
            </a:endParaRPr>
          </a:p>
        </p:txBody>
      </p:sp>
      <p:cxnSp>
        <p:nvCxnSpPr>
          <p:cNvPr id="10" name="Straight Connector 9"/>
          <p:cNvCxnSpPr/>
          <p:nvPr/>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3"/>
            <a:ext cx="5939383" cy="4086455"/>
          </a:xfrm>
        </p:spPr>
        <p:txBody>
          <a:bodyPr>
            <a:normAutofit/>
          </a:bodyPr>
          <a:lstStyle>
            <a:lvl1pPr marL="0" indent="0">
              <a:buNone/>
              <a:defRPr sz="1200"/>
            </a:lvl1pPr>
          </a:lstStyle>
          <a:p>
            <a:r>
              <a:rPr lang="en-US" dirty="0"/>
              <a:t>Click icon to add table</a:t>
            </a:r>
          </a:p>
        </p:txBody>
      </p:sp>
      <p:sp>
        <p:nvSpPr>
          <p:cNvPr id="13" name="Text Placeholder 12"/>
          <p:cNvSpPr>
            <a:spLocks noGrp="1"/>
          </p:cNvSpPr>
          <p:nvPr>
            <p:ph type="body" sz="quarter" idx="15"/>
          </p:nvPr>
        </p:nvSpPr>
        <p:spPr>
          <a:xfrm>
            <a:off x="7065963" y="1828802"/>
            <a:ext cx="1737360" cy="4389967"/>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1872099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0" y="0"/>
            <a:ext cx="2283970" cy="6858000"/>
          </a:xfrm>
          <a:prstGeom prst="rect">
            <a:avLst/>
          </a:prstGeom>
        </p:spPr>
      </p:pic>
      <p:sp>
        <p:nvSpPr>
          <p:cNvPr id="2" name="Title 1"/>
          <p:cNvSpPr>
            <a:spLocks noGrp="1"/>
          </p:cNvSpPr>
          <p:nvPr>
            <p:ph type="title"/>
          </p:nvPr>
        </p:nvSpPr>
        <p:spPr>
          <a:xfrm>
            <a:off x="458529" y="194440"/>
            <a:ext cx="5943600" cy="786449"/>
          </a:xfrm>
        </p:spPr>
        <p:txBody>
          <a:bodyPr lIns="0" tIns="0" rIns="0" bIns="0" anchor="b" anchorCtr="0">
            <a:noAutofit/>
          </a:bodyPr>
          <a:lstStyle>
            <a:lvl1pPr algn="l">
              <a:defRPr sz="2200">
                <a:solidFill>
                  <a:schemeClr val="tx2"/>
                </a:solidFill>
              </a:defRPr>
            </a:lvl1pPr>
          </a:lstStyle>
          <a:p>
            <a:r>
              <a:rPr lang="en-US"/>
              <a:t>Click to edit Master title style</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1" y="1828802"/>
            <a:ext cx="5939383" cy="4086455"/>
          </a:xfrm>
        </p:spPr>
        <p:txBody>
          <a:bodyPr>
            <a:normAutofit/>
          </a:bodyPr>
          <a:lstStyle>
            <a:lvl1pPr marL="0" indent="0">
              <a:buNone/>
              <a:defRPr sz="1200"/>
            </a:lvl1pPr>
          </a:lstStyle>
          <a:p>
            <a:r>
              <a:rPr lang="en-US" dirty="0"/>
              <a:t>Click icon to add table</a:t>
            </a:r>
          </a:p>
        </p:txBody>
      </p:sp>
      <p:sp>
        <p:nvSpPr>
          <p:cNvPr id="13" name="Text Placeholder 12"/>
          <p:cNvSpPr>
            <a:spLocks noGrp="1"/>
          </p:cNvSpPr>
          <p:nvPr>
            <p:ph type="body" sz="quarter" idx="15"/>
          </p:nvPr>
        </p:nvSpPr>
        <p:spPr>
          <a:xfrm>
            <a:off x="7065963" y="1810881"/>
            <a:ext cx="1737360" cy="4389967"/>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0" y="6403818"/>
            <a:ext cx="5729731" cy="365125"/>
          </a:xfrm>
        </p:spPr>
        <p:txBody>
          <a:bodyPr lIns="0" tIns="0" rIns="0" bIns="0" anchor="t"/>
          <a:lstStyle>
            <a:lvl1pPr algn="l">
              <a:defRPr sz="800">
                <a:solidFill>
                  <a:schemeClr val="bg2"/>
                </a:solidFill>
              </a:defRPr>
            </a:lvl1pPr>
          </a:lstStyle>
          <a:p>
            <a:pPr defTabSz="457200"/>
            <a:endParaRPr lang="en-US" dirty="0">
              <a:solidFill>
                <a:srgbClr val="1D1D1D"/>
              </a:solidFill>
            </a:endParaRPr>
          </a:p>
        </p:txBody>
      </p:sp>
      <p:sp>
        <p:nvSpPr>
          <p:cNvPr id="15" name="Slide Number Placeholder 5"/>
          <p:cNvSpPr>
            <a:spLocks noGrp="1"/>
          </p:cNvSpPr>
          <p:nvPr>
            <p:ph type="sldNum" sz="quarter" idx="4"/>
          </p:nvPr>
        </p:nvSpPr>
        <p:spPr>
          <a:xfrm>
            <a:off x="457201" y="6405743"/>
            <a:ext cx="213868" cy="3632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pPr defTabSz="457200"/>
            <a:fld id="{80FBB8BA-9C6A-4A48-A369-70FBD2FA98DA}" type="slidenum">
              <a:rPr lang="en-US" smtClean="0">
                <a:solidFill>
                  <a:srgbClr val="1D1D1D"/>
                </a:solidFill>
              </a:rPr>
              <a:pPr defTabSz="457200"/>
              <a:t>‹#›</a:t>
            </a:fld>
            <a:endParaRPr lang="en-US" dirty="0">
              <a:solidFill>
                <a:srgbClr val="1D1D1D"/>
              </a:solidFill>
            </a:endParaRPr>
          </a:p>
        </p:txBody>
      </p:sp>
    </p:spTree>
    <p:extLst>
      <p:ext uri="{BB962C8B-B14F-4D97-AF65-F5344CB8AC3E}">
        <p14:creationId xmlns:p14="http://schemas.microsoft.com/office/powerpoint/2010/main" val="2453874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4"/>
            <a:ext cx="5943600" cy="577731"/>
          </a:xfrm>
        </p:spPr>
        <p:txBody>
          <a:bodyPr lIns="0" tIns="0" rIns="0" bIns="0" anchor="t">
            <a:noAutofit/>
          </a:bodyPr>
          <a:lstStyle>
            <a:lvl1pPr algn="l">
              <a:defRPr sz="2200">
                <a:solidFill>
                  <a:schemeClr val="tx2"/>
                </a:solidFill>
              </a:defRPr>
            </a:lvl1pPr>
          </a:lstStyle>
          <a:p>
            <a:r>
              <a:rPr lang="en-US"/>
              <a:t>Click to edit Master title style</a:t>
            </a:r>
          </a:p>
        </p:txBody>
      </p:sp>
      <p:sp>
        <p:nvSpPr>
          <p:cNvPr id="8" name="Footer Placeholder 4"/>
          <p:cNvSpPr>
            <a:spLocks noGrp="1"/>
          </p:cNvSpPr>
          <p:nvPr>
            <p:ph type="ftr" sz="quarter" idx="11"/>
          </p:nvPr>
        </p:nvSpPr>
        <p:spPr>
          <a:xfrm>
            <a:off x="457200" y="6403819"/>
            <a:ext cx="5943600" cy="365125"/>
          </a:xfrm>
        </p:spPr>
        <p:txBody>
          <a:bodyPr lIns="0" tIns="0" rIns="0" bIns="0" anchor="t"/>
          <a:lstStyle>
            <a:lvl1pPr algn="l">
              <a:defRPr sz="800">
                <a:solidFill>
                  <a:schemeClr val="bg2"/>
                </a:solidFill>
              </a:defRPr>
            </a:lvl1pPr>
          </a:lstStyle>
          <a:p>
            <a:pPr defTabSz="457200"/>
            <a:endParaRPr lang="en-US" dirty="0">
              <a:solidFill>
                <a:srgbClr val="1D1D1D"/>
              </a:solidFill>
            </a:endParaRPr>
          </a:p>
        </p:txBody>
      </p:sp>
      <p:sp>
        <p:nvSpPr>
          <p:cNvPr id="12" name="Text Placeholder 5"/>
          <p:cNvSpPr>
            <a:spLocks noGrp="1"/>
          </p:cNvSpPr>
          <p:nvPr>
            <p:ph type="body" sz="quarter" idx="13"/>
          </p:nvPr>
        </p:nvSpPr>
        <p:spPr>
          <a:xfrm>
            <a:off x="458529" y="1110514"/>
            <a:ext cx="5943600" cy="4466167"/>
          </a:xfrm>
        </p:spPr>
        <p:txBody>
          <a:bodyPr lIns="0" tIns="0" rIns="0" bIns="0">
            <a:noAutofit/>
          </a:bodyPr>
          <a:lstStyle>
            <a:lvl1pPr marL="192020" indent="-192020">
              <a:lnSpc>
                <a:spcPts val="2000"/>
              </a:lnSpc>
              <a:spcBef>
                <a:spcPts val="0"/>
              </a:spcBef>
              <a:spcAft>
                <a:spcPts val="1200"/>
              </a:spcAft>
              <a:buClr>
                <a:schemeClr val="tx2"/>
              </a:buClr>
              <a:defRPr sz="1400">
                <a:solidFill>
                  <a:schemeClr val="bg2"/>
                </a:solidFill>
              </a:defRPr>
            </a:lvl1pPr>
            <a:lvl2pPr marL="411470" indent="-192020">
              <a:lnSpc>
                <a:spcPts val="2000"/>
              </a:lnSpc>
              <a:spcBef>
                <a:spcPts val="0"/>
              </a:spcBef>
              <a:spcAft>
                <a:spcPts val="1200"/>
              </a:spcAft>
              <a:defRPr sz="1400">
                <a:solidFill>
                  <a:schemeClr val="bg2"/>
                </a:solidFill>
              </a:defRPr>
            </a:lvl2pPr>
            <a:lvl3pPr marL="640064" indent="-192020">
              <a:lnSpc>
                <a:spcPts val="2000"/>
              </a:lnSpc>
              <a:spcBef>
                <a:spcPts val="0"/>
              </a:spcBef>
              <a:spcAft>
                <a:spcPts val="1200"/>
              </a:spcAft>
              <a:defRPr sz="1400">
                <a:solidFill>
                  <a:schemeClr val="bg2"/>
                </a:solidFill>
              </a:defRPr>
            </a:lvl3pPr>
            <a:lvl4pPr marL="868658" indent="-192020">
              <a:lnSpc>
                <a:spcPts val="2000"/>
              </a:lnSpc>
              <a:spcBef>
                <a:spcPts val="0"/>
              </a:spcBef>
              <a:spcAft>
                <a:spcPts val="1200"/>
              </a:spcAft>
              <a:defRPr sz="1400">
                <a:solidFill>
                  <a:schemeClr val="bg2"/>
                </a:solidFill>
              </a:defRPr>
            </a:lvl4pPr>
            <a:lvl5pPr marL="1097252" indent="-192020">
              <a:lnSpc>
                <a:spcPts val="2000"/>
              </a:lnSpc>
              <a:spcBef>
                <a:spcPts val="0"/>
              </a:spcBef>
              <a:spcAft>
                <a:spcPts val="1200"/>
              </a:spcAft>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Background4-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2483" y="0"/>
            <a:ext cx="2283970" cy="6858000"/>
          </a:xfrm>
          <a:prstGeom prst="rect">
            <a:avLst/>
          </a:prstGeom>
        </p:spPr>
      </p:pic>
      <p:sp>
        <p:nvSpPr>
          <p:cNvPr id="9" name="Text Placeholder 12"/>
          <p:cNvSpPr>
            <a:spLocks noGrp="1"/>
          </p:cNvSpPr>
          <p:nvPr>
            <p:ph type="body" sz="quarter" idx="15"/>
          </p:nvPr>
        </p:nvSpPr>
        <p:spPr>
          <a:xfrm>
            <a:off x="7134449" y="1116726"/>
            <a:ext cx="1737360" cy="4389967"/>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376301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938" y="200416"/>
            <a:ext cx="8511107" cy="930217"/>
          </a:xfrm>
        </p:spPr>
        <p:txBody>
          <a:bodyPr anchor="b" anchorCtr="0"/>
          <a:lstStyle>
            <a:lvl1pPr algn="ctr">
              <a:defRPr>
                <a:solidFill>
                  <a:schemeClr val="accent1"/>
                </a:solidFill>
              </a:defRPr>
            </a:lvl1pPr>
          </a:lstStyle>
          <a:p>
            <a:r>
              <a:rPr lang="en-US"/>
              <a:t>Click to edit Master title style</a:t>
            </a:r>
          </a:p>
        </p:txBody>
      </p:sp>
      <p:sp>
        <p:nvSpPr>
          <p:cNvPr id="6" name="Slide Number Placeholder 5"/>
          <p:cNvSpPr>
            <a:spLocks noGrp="1"/>
          </p:cNvSpPr>
          <p:nvPr>
            <p:ph type="sldNum" sz="quarter" idx="12"/>
          </p:nvPr>
        </p:nvSpPr>
        <p:spPr>
          <a:xfrm>
            <a:off x="8267835" y="121935"/>
            <a:ext cx="798765" cy="365125"/>
          </a:xfrm>
        </p:spPr>
        <p:txBody>
          <a:bodyPr/>
          <a:lstStyle/>
          <a:p>
            <a:pPr defTabSz="457200"/>
            <a:fld id="{D583F949-2CB6-AE43-BC65-E743803A8A61}" type="slidenum">
              <a:rPr lang="en-US" smtClean="0">
                <a:solidFill>
                  <a:prstClr val="black"/>
                </a:solidFill>
              </a:rPr>
              <a:pPr defTabSz="457200"/>
              <a:t>‹#›</a:t>
            </a:fld>
            <a:endParaRPr lang="en-US" dirty="0">
              <a:solidFill>
                <a:prstClr val="black"/>
              </a:solidFill>
            </a:endParaRPr>
          </a:p>
        </p:txBody>
      </p:sp>
      <p:grpSp>
        <p:nvGrpSpPr>
          <p:cNvPr id="4" name="Group 3">
            <a:extLst>
              <a:ext uri="{FF2B5EF4-FFF2-40B4-BE49-F238E27FC236}">
                <a16:creationId xmlns:a16="http://schemas.microsoft.com/office/drawing/2014/main" id="{6C754916-544F-914E-A1DE-5C5267854A87}"/>
              </a:ext>
            </a:extLst>
          </p:cNvPr>
          <p:cNvGrpSpPr/>
          <p:nvPr userDrawn="1"/>
        </p:nvGrpSpPr>
        <p:grpSpPr>
          <a:xfrm>
            <a:off x="0" y="6246312"/>
            <a:ext cx="9144000" cy="606005"/>
            <a:chOff x="0" y="4684734"/>
            <a:chExt cx="9144000" cy="454504"/>
          </a:xfrm>
        </p:grpSpPr>
        <p:sp>
          <p:nvSpPr>
            <p:cNvPr id="18" name="Rectangle 17">
              <a:extLst>
                <a:ext uri="{FF2B5EF4-FFF2-40B4-BE49-F238E27FC236}">
                  <a16:creationId xmlns:a16="http://schemas.microsoft.com/office/drawing/2014/main" id="{08B93737-6D14-EE49-8175-E260A96E3CBB}"/>
                </a:ext>
              </a:extLst>
            </p:cNvPr>
            <p:cNvSpPr/>
            <p:nvPr userDrawn="1"/>
          </p:nvSpPr>
          <p:spPr>
            <a:xfrm>
              <a:off x="0" y="4684734"/>
              <a:ext cx="9144000" cy="454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96146E"/>
                </a:solidFill>
                <a:latin typeface="Roboto Light" panose="02000000000000000000" pitchFamily="2" charset="0"/>
              </a:endParaRPr>
            </a:p>
          </p:txBody>
        </p:sp>
        <p:grpSp>
          <p:nvGrpSpPr>
            <p:cNvPr id="22" name="Group 21">
              <a:extLst>
                <a:ext uri="{FF2B5EF4-FFF2-40B4-BE49-F238E27FC236}">
                  <a16:creationId xmlns:a16="http://schemas.microsoft.com/office/drawing/2014/main" id="{DE7E44FB-9DF9-494C-89BF-B5D9A6BD3D82}"/>
                </a:ext>
              </a:extLst>
            </p:cNvPr>
            <p:cNvGrpSpPr/>
            <p:nvPr userDrawn="1"/>
          </p:nvGrpSpPr>
          <p:grpSpPr>
            <a:xfrm>
              <a:off x="355099" y="4741136"/>
              <a:ext cx="8433802" cy="343196"/>
              <a:chOff x="355099" y="4741136"/>
              <a:chExt cx="8433802" cy="343196"/>
            </a:xfrm>
          </p:grpSpPr>
          <p:grpSp>
            <p:nvGrpSpPr>
              <p:cNvPr id="23" name="Group 22">
                <a:extLst>
                  <a:ext uri="{FF2B5EF4-FFF2-40B4-BE49-F238E27FC236}">
                    <a16:creationId xmlns:a16="http://schemas.microsoft.com/office/drawing/2014/main" id="{3F103F40-EE02-3740-BAF3-3507755C9CDB}"/>
                  </a:ext>
                </a:extLst>
              </p:cNvPr>
              <p:cNvGrpSpPr/>
              <p:nvPr userDrawn="1"/>
            </p:nvGrpSpPr>
            <p:grpSpPr>
              <a:xfrm>
                <a:off x="355099" y="4741136"/>
                <a:ext cx="8433802" cy="343196"/>
                <a:chOff x="302937" y="4741136"/>
                <a:chExt cx="8433802" cy="343196"/>
              </a:xfrm>
            </p:grpSpPr>
            <p:pic>
              <p:nvPicPr>
                <p:cNvPr id="25" name="Picture 8">
                  <a:extLst>
                    <a:ext uri="{FF2B5EF4-FFF2-40B4-BE49-F238E27FC236}">
                      <a16:creationId xmlns:a16="http://schemas.microsoft.com/office/drawing/2014/main" id="{3F05BA34-4BB0-384B-B4BD-1F74CA0816F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7293" b="-11080"/>
                <a:stretch/>
              </p:blipFill>
              <p:spPr bwMode="auto">
                <a:xfrm>
                  <a:off x="7733494" y="4741136"/>
                  <a:ext cx="1003245" cy="34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0ABFEE6-8388-1F4C-8EEF-5D15B8D42A65}"/>
                    </a:ext>
                  </a:extLst>
                </p:cNvPr>
                <p:cNvPicPr>
                  <a:picLocks noChangeAspect="1"/>
                </p:cNvPicPr>
                <p:nvPr userDrawn="1"/>
              </p:nvPicPr>
              <p:blipFill>
                <a:blip r:embed="rId3"/>
                <a:stretch>
                  <a:fillRect/>
                </a:stretch>
              </p:blipFill>
              <p:spPr>
                <a:xfrm>
                  <a:off x="302937" y="4768019"/>
                  <a:ext cx="791001" cy="284943"/>
                </a:xfrm>
                <a:prstGeom prst="rect">
                  <a:avLst/>
                </a:prstGeom>
              </p:spPr>
            </p:pic>
          </p:grpSp>
          <p:sp>
            <p:nvSpPr>
              <p:cNvPr id="24" name="TextBox 1">
                <a:extLst>
                  <a:ext uri="{FF2B5EF4-FFF2-40B4-BE49-F238E27FC236}">
                    <a16:creationId xmlns:a16="http://schemas.microsoft.com/office/drawing/2014/main" id="{3DB362FC-56C8-DF49-A9F4-823D5D415730}"/>
                  </a:ext>
                </a:extLst>
              </p:cNvPr>
              <p:cNvSpPr txBox="1">
                <a:spLocks noChangeArrowheads="1"/>
              </p:cNvSpPr>
              <p:nvPr userDrawn="1"/>
            </p:nvSpPr>
            <p:spPr bwMode="auto">
              <a:xfrm>
                <a:off x="3598863" y="4837518"/>
                <a:ext cx="1946275"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457200"/>
                <a:r>
                  <a:rPr lang="en-US" altLang="en-US" sz="1200" dirty="0">
                    <a:solidFill>
                      <a:prstClr val="white"/>
                    </a:solidFill>
                    <a:latin typeface="Roboto Light" panose="02000000000000000000" pitchFamily="2" charset="0"/>
                  </a:rPr>
                  <a:t>#AICPATownHall</a:t>
                </a:r>
              </a:p>
            </p:txBody>
          </p:sp>
        </p:grpSp>
      </p:grpSp>
    </p:spTree>
    <p:extLst>
      <p:ext uri="{BB962C8B-B14F-4D97-AF65-F5344CB8AC3E}">
        <p14:creationId xmlns:p14="http://schemas.microsoft.com/office/powerpoint/2010/main" val="37844111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2938" y="200416"/>
            <a:ext cx="7813929" cy="930217"/>
          </a:xfrm>
        </p:spPr>
        <p:txBody>
          <a:bodyPr anchor="b" anchorCtr="0"/>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302938" y="1487720"/>
            <a:ext cx="8511107" cy="4602519"/>
          </a:xfrm>
        </p:spPr>
        <p:txBody>
          <a:bodyPr/>
          <a:lstStyle>
            <a:lvl1pPr>
              <a:spcBef>
                <a:spcPts val="0"/>
              </a:spcBef>
              <a:buClr>
                <a:schemeClr val="accent1"/>
              </a:buClr>
              <a:defRPr sz="1600"/>
            </a:lvl1pPr>
            <a:lvl2pPr>
              <a:spcBef>
                <a:spcPts val="0"/>
              </a:spcBef>
              <a:spcAft>
                <a:spcPts val="400"/>
              </a:spcAft>
              <a:buClr>
                <a:schemeClr val="accent1"/>
              </a:buClr>
              <a:defRPr sz="1400"/>
            </a:lvl2pPr>
            <a:lvl3pPr>
              <a:spcBef>
                <a:spcPts val="0"/>
              </a:spcBef>
              <a:spcAft>
                <a:spcPts val="400"/>
              </a:spcAft>
              <a:buClr>
                <a:schemeClr val="accent1"/>
              </a:buClr>
              <a:defRPr sz="1400"/>
            </a:lvl3pPr>
            <a:lvl4pPr>
              <a:spcBef>
                <a:spcPts val="0"/>
              </a:spcBef>
              <a:spcAft>
                <a:spcPts val="400"/>
              </a:spcAft>
              <a:buClr>
                <a:schemeClr val="accent1"/>
              </a:buClr>
              <a:defRPr sz="1400"/>
            </a:lvl4pPr>
            <a:lvl5pPr>
              <a:spcBef>
                <a:spcPts val="0"/>
              </a:spcBef>
              <a:spcAft>
                <a:spcPts val="400"/>
              </a:spcAft>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267835" y="121935"/>
            <a:ext cx="798765" cy="365125"/>
          </a:xfrm>
        </p:spPr>
        <p:txBody>
          <a:bodyPr/>
          <a:lstStyle/>
          <a:p>
            <a:pPr defTabSz="457200"/>
            <a:fld id="{D583F949-2CB6-AE43-BC65-E743803A8A61}" type="slidenum">
              <a:rPr lang="en-US" smtClean="0">
                <a:solidFill>
                  <a:prstClr val="black"/>
                </a:solidFill>
              </a:rPr>
              <a:pPr defTabSz="457200"/>
              <a:t>‹#›</a:t>
            </a:fld>
            <a:endParaRPr lang="en-US" dirty="0">
              <a:solidFill>
                <a:prstClr val="black"/>
              </a:solidFill>
            </a:endParaRPr>
          </a:p>
        </p:txBody>
      </p:sp>
      <p:grpSp>
        <p:nvGrpSpPr>
          <p:cNvPr id="4" name="Group 3">
            <a:extLst>
              <a:ext uri="{FF2B5EF4-FFF2-40B4-BE49-F238E27FC236}">
                <a16:creationId xmlns:a16="http://schemas.microsoft.com/office/drawing/2014/main" id="{6C754916-544F-914E-A1DE-5C5267854A87}"/>
              </a:ext>
            </a:extLst>
          </p:cNvPr>
          <p:cNvGrpSpPr/>
          <p:nvPr userDrawn="1"/>
        </p:nvGrpSpPr>
        <p:grpSpPr>
          <a:xfrm>
            <a:off x="0" y="6246312"/>
            <a:ext cx="9144000" cy="606005"/>
            <a:chOff x="0" y="4684734"/>
            <a:chExt cx="9144000" cy="454504"/>
          </a:xfrm>
        </p:grpSpPr>
        <p:sp>
          <p:nvSpPr>
            <p:cNvPr id="18" name="Rectangle 17">
              <a:extLst>
                <a:ext uri="{FF2B5EF4-FFF2-40B4-BE49-F238E27FC236}">
                  <a16:creationId xmlns:a16="http://schemas.microsoft.com/office/drawing/2014/main" id="{08B93737-6D14-EE49-8175-E260A96E3CBB}"/>
                </a:ext>
              </a:extLst>
            </p:cNvPr>
            <p:cNvSpPr/>
            <p:nvPr userDrawn="1"/>
          </p:nvSpPr>
          <p:spPr>
            <a:xfrm>
              <a:off x="0" y="4684734"/>
              <a:ext cx="9144000" cy="4545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96146E"/>
                </a:solidFill>
                <a:latin typeface="Roboto Light" panose="02000000000000000000" pitchFamily="2" charset="0"/>
              </a:endParaRPr>
            </a:p>
          </p:txBody>
        </p:sp>
        <p:grpSp>
          <p:nvGrpSpPr>
            <p:cNvPr id="22" name="Group 21">
              <a:extLst>
                <a:ext uri="{FF2B5EF4-FFF2-40B4-BE49-F238E27FC236}">
                  <a16:creationId xmlns:a16="http://schemas.microsoft.com/office/drawing/2014/main" id="{DE7E44FB-9DF9-494C-89BF-B5D9A6BD3D82}"/>
                </a:ext>
              </a:extLst>
            </p:cNvPr>
            <p:cNvGrpSpPr/>
            <p:nvPr userDrawn="1"/>
          </p:nvGrpSpPr>
          <p:grpSpPr>
            <a:xfrm>
              <a:off x="355099" y="4741136"/>
              <a:ext cx="8433802" cy="343196"/>
              <a:chOff x="355099" y="4741136"/>
              <a:chExt cx="8433802" cy="343196"/>
            </a:xfrm>
          </p:grpSpPr>
          <p:grpSp>
            <p:nvGrpSpPr>
              <p:cNvPr id="23" name="Group 22">
                <a:extLst>
                  <a:ext uri="{FF2B5EF4-FFF2-40B4-BE49-F238E27FC236}">
                    <a16:creationId xmlns:a16="http://schemas.microsoft.com/office/drawing/2014/main" id="{3F103F40-EE02-3740-BAF3-3507755C9CDB}"/>
                  </a:ext>
                </a:extLst>
              </p:cNvPr>
              <p:cNvGrpSpPr/>
              <p:nvPr userDrawn="1"/>
            </p:nvGrpSpPr>
            <p:grpSpPr>
              <a:xfrm>
                <a:off x="355099" y="4741136"/>
                <a:ext cx="8433802" cy="343196"/>
                <a:chOff x="302937" y="4741136"/>
                <a:chExt cx="8433802" cy="343196"/>
              </a:xfrm>
            </p:grpSpPr>
            <p:pic>
              <p:nvPicPr>
                <p:cNvPr id="25" name="Picture 8">
                  <a:extLst>
                    <a:ext uri="{FF2B5EF4-FFF2-40B4-BE49-F238E27FC236}">
                      <a16:creationId xmlns:a16="http://schemas.microsoft.com/office/drawing/2014/main" id="{3F05BA34-4BB0-384B-B4BD-1F74CA0816F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7293" b="-11080"/>
                <a:stretch/>
              </p:blipFill>
              <p:spPr bwMode="auto">
                <a:xfrm>
                  <a:off x="7733494" y="4741136"/>
                  <a:ext cx="1003245" cy="34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D0ABFEE6-8388-1F4C-8EEF-5D15B8D42A65}"/>
                    </a:ext>
                  </a:extLst>
                </p:cNvPr>
                <p:cNvPicPr>
                  <a:picLocks noChangeAspect="1"/>
                </p:cNvPicPr>
                <p:nvPr userDrawn="1"/>
              </p:nvPicPr>
              <p:blipFill>
                <a:blip r:embed="rId3"/>
                <a:stretch>
                  <a:fillRect/>
                </a:stretch>
              </p:blipFill>
              <p:spPr>
                <a:xfrm>
                  <a:off x="302937" y="4768019"/>
                  <a:ext cx="791001" cy="284943"/>
                </a:xfrm>
                <a:prstGeom prst="rect">
                  <a:avLst/>
                </a:prstGeom>
              </p:spPr>
            </p:pic>
          </p:grpSp>
          <p:sp>
            <p:nvSpPr>
              <p:cNvPr id="24" name="TextBox 1">
                <a:extLst>
                  <a:ext uri="{FF2B5EF4-FFF2-40B4-BE49-F238E27FC236}">
                    <a16:creationId xmlns:a16="http://schemas.microsoft.com/office/drawing/2014/main" id="{3DB362FC-56C8-DF49-A9F4-823D5D415730}"/>
                  </a:ext>
                </a:extLst>
              </p:cNvPr>
              <p:cNvSpPr txBox="1">
                <a:spLocks noChangeArrowheads="1"/>
              </p:cNvSpPr>
              <p:nvPr userDrawn="1"/>
            </p:nvSpPr>
            <p:spPr bwMode="auto">
              <a:xfrm>
                <a:off x="3598863" y="4837518"/>
                <a:ext cx="1946275"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457200"/>
                <a:r>
                  <a:rPr lang="en-US" altLang="en-US" sz="1200" dirty="0">
                    <a:solidFill>
                      <a:prstClr val="white"/>
                    </a:solidFill>
                    <a:latin typeface="Roboto Light" panose="02000000000000000000" pitchFamily="2" charset="0"/>
                  </a:rPr>
                  <a:t>#AICPATownHall</a:t>
                </a:r>
              </a:p>
            </p:txBody>
          </p:sp>
        </p:grpSp>
      </p:grpSp>
    </p:spTree>
    <p:extLst>
      <p:ext uri="{BB962C8B-B14F-4D97-AF65-F5344CB8AC3E}">
        <p14:creationId xmlns:p14="http://schemas.microsoft.com/office/powerpoint/2010/main" val="3466205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ssoc, symbol graphic">
    <p:spTree>
      <p:nvGrpSpPr>
        <p:cNvPr id="1" name=""/>
        <p:cNvGrpSpPr/>
        <p:nvPr/>
      </p:nvGrpSpPr>
      <p:grpSpPr>
        <a:xfrm>
          <a:off x="0" y="0"/>
          <a:ext cx="0" cy="0"/>
          <a:chOff x="0" y="0"/>
          <a:chExt cx="0" cy="0"/>
        </a:xfrm>
      </p:grpSpPr>
      <p:pic>
        <p:nvPicPr>
          <p:cNvPr id="9" name="Picture 8" descr="Association_PPT_Supergraphic_Horz_Adjustr2-03.png">
            <a:extLst>
              <a:ext uri="{FF2B5EF4-FFF2-40B4-BE49-F238E27FC236}">
                <a16:creationId xmlns:a16="http://schemas.microsoft.com/office/drawing/2014/main" id="{DFACF3A9-0F68-7B4C-B1C3-4BE1A878EB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961" b="980"/>
          <a:stretch/>
        </p:blipFill>
        <p:spPr>
          <a:xfrm>
            <a:off x="-5800" y="-10856"/>
            <a:ext cx="9149800" cy="6868855"/>
          </a:xfrm>
          <a:prstGeom prst="rect">
            <a:avLst/>
          </a:prstGeom>
        </p:spPr>
      </p:pic>
      <p:pic>
        <p:nvPicPr>
          <p:cNvPr id="8" name="Picture 7" descr="Association_PPT_Supergraphic_Horz_Adjustr2-03.png"/>
          <p:cNvPicPr>
            <a:picLocks noChangeAspect="1"/>
          </p:cNvPicPr>
          <p:nvPr/>
        </p:nvPicPr>
        <p:blipFill rotWithShape="1">
          <a:blip r:embed="rId2" cstate="print">
            <a:extLst>
              <a:ext uri="{28A0092B-C50C-407E-A947-70E740481C1C}">
                <a14:useLocalDpi xmlns:a14="http://schemas.microsoft.com/office/drawing/2010/main"/>
              </a:ext>
            </a:extLst>
          </a:blip>
          <a:srcRect l="-1" r="961" b="980"/>
          <a:stretch/>
        </p:blipFill>
        <p:spPr>
          <a:xfrm>
            <a:off x="-5800" y="1"/>
            <a:ext cx="9149800" cy="6868855"/>
          </a:xfrm>
          <a:prstGeom prst="rect">
            <a:avLst/>
          </a:prstGeom>
        </p:spPr>
      </p:pic>
      <p:sp>
        <p:nvSpPr>
          <p:cNvPr id="11" name="Text Placeholder 4"/>
          <p:cNvSpPr>
            <a:spLocks noGrp="1"/>
          </p:cNvSpPr>
          <p:nvPr>
            <p:ph type="body" sz="quarter" idx="10"/>
          </p:nvPr>
        </p:nvSpPr>
        <p:spPr>
          <a:xfrm>
            <a:off x="7214618" y="-1"/>
            <a:ext cx="1929383" cy="563231"/>
          </a:xfrm>
        </p:spPr>
        <p:txBody>
          <a:bodyPr wrap="square" lIns="165100" tIns="118872" rIns="328930" bIns="73152">
            <a:spAutoFit/>
          </a:bodyPr>
          <a:lstStyle>
            <a:lvl1pPr>
              <a:defRPr sz="1200">
                <a:solidFill>
                  <a:schemeClr val="bg1"/>
                </a:solidFill>
              </a:defRPr>
            </a:lvl1pPr>
          </a:lstStyle>
          <a:p>
            <a:pPr lvl="0"/>
            <a:r>
              <a:rPr lang="en-US"/>
              <a:t>Edit Master text styles</a:t>
            </a:r>
          </a:p>
        </p:txBody>
      </p:sp>
      <p:pic>
        <p:nvPicPr>
          <p:cNvPr id="14" name="Picture 13" descr="Text&#10;&#10;Description automatically generated">
            <a:extLst>
              <a:ext uri="{FF2B5EF4-FFF2-40B4-BE49-F238E27FC236}">
                <a16:creationId xmlns:a16="http://schemas.microsoft.com/office/drawing/2014/main" id="{1C651646-3D92-1F9C-4ED9-66A66E2721CD}"/>
              </a:ext>
            </a:extLst>
          </p:cNvPr>
          <p:cNvPicPr>
            <a:picLocks noChangeAspect="1"/>
          </p:cNvPicPr>
          <p:nvPr userDrawn="1"/>
        </p:nvPicPr>
        <p:blipFill>
          <a:blip r:embed="rId3"/>
          <a:stretch>
            <a:fillRect/>
          </a:stretch>
        </p:blipFill>
        <p:spPr>
          <a:xfrm>
            <a:off x="503817" y="677354"/>
            <a:ext cx="2663128" cy="1039269"/>
          </a:xfrm>
          <a:prstGeom prst="rect">
            <a:avLst/>
          </a:prstGeom>
        </p:spPr>
      </p:pic>
      <p:sp>
        <p:nvSpPr>
          <p:cNvPr id="10" name="Title 1">
            <a:extLst>
              <a:ext uri="{FF2B5EF4-FFF2-40B4-BE49-F238E27FC236}">
                <a16:creationId xmlns:a16="http://schemas.microsoft.com/office/drawing/2014/main" id="{678FDC80-A1FD-0353-46E6-7A7805249EA1}"/>
              </a:ext>
            </a:extLst>
          </p:cNvPr>
          <p:cNvSpPr>
            <a:spLocks noGrp="1"/>
          </p:cNvSpPr>
          <p:nvPr>
            <p:ph type="ctrTitle"/>
          </p:nvPr>
        </p:nvSpPr>
        <p:spPr>
          <a:xfrm>
            <a:off x="995538" y="2609217"/>
            <a:ext cx="6015892" cy="1994361"/>
          </a:xfr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E3C20D29-6AB0-504E-F219-66A78A5E245A}"/>
              </a:ext>
            </a:extLst>
          </p:cNvPr>
          <p:cNvSpPr>
            <a:spLocks noGrp="1"/>
          </p:cNvSpPr>
          <p:nvPr>
            <p:ph type="subTitle" idx="1"/>
          </p:nvPr>
        </p:nvSpPr>
        <p:spPr>
          <a:xfrm>
            <a:off x="1013926" y="4693920"/>
            <a:ext cx="6400800" cy="175260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6438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3"/>
            <a:ext cx="8228271" cy="577731"/>
          </a:xfrm>
        </p:spPr>
        <p:txBody>
          <a:bodyPr lIns="0" tIns="0" rIns="0" bIns="0" anchor="t">
            <a:noAutofit/>
          </a:bodyPr>
          <a:lstStyle>
            <a:lvl1pPr algn="l">
              <a:defRPr sz="2200">
                <a:solidFill>
                  <a:schemeClr val="tx2"/>
                </a:solidFill>
              </a:defRPr>
            </a:lvl1pPr>
          </a:lstStyle>
          <a:p>
            <a:r>
              <a:rPr lang="en-US"/>
              <a:t>Click to edit Master title style</a:t>
            </a:r>
          </a:p>
        </p:txBody>
      </p:sp>
      <p:sp>
        <p:nvSpPr>
          <p:cNvPr id="6" name="Text Placeholder 5"/>
          <p:cNvSpPr>
            <a:spLocks noGrp="1"/>
          </p:cNvSpPr>
          <p:nvPr>
            <p:ph type="body" sz="quarter" idx="13"/>
          </p:nvPr>
        </p:nvSpPr>
        <p:spPr>
          <a:xfrm>
            <a:off x="458529" y="1110269"/>
            <a:ext cx="8228271" cy="4466167"/>
          </a:xfrm>
        </p:spPr>
        <p:txBody>
          <a:bodyPr lIns="0" tIns="0" rIns="0" bIns="0" numCol="2" spcCol="374904">
            <a:noAutofit/>
          </a:bodyPr>
          <a:lstStyle>
            <a:lvl1pPr marL="192024" indent="-192024">
              <a:lnSpc>
                <a:spcPts val="2000"/>
              </a:lnSpc>
              <a:spcBef>
                <a:spcPts val="0"/>
              </a:spcBef>
              <a:spcAft>
                <a:spcPts val="900"/>
              </a:spcAft>
              <a:buClr>
                <a:schemeClr val="tx2"/>
              </a:buClr>
              <a:defRPr sz="1400">
                <a:solidFill>
                  <a:schemeClr val="bg2"/>
                </a:solidFill>
              </a:defRPr>
            </a:lvl1pPr>
            <a:lvl2pPr marL="411480" indent="-192024">
              <a:lnSpc>
                <a:spcPts val="2000"/>
              </a:lnSpc>
              <a:spcBef>
                <a:spcPts val="0"/>
              </a:spcBef>
              <a:spcAft>
                <a:spcPts val="900"/>
              </a:spcAft>
              <a:defRPr sz="1400">
                <a:solidFill>
                  <a:schemeClr val="bg2"/>
                </a:solidFill>
              </a:defRPr>
            </a:lvl2pPr>
            <a:lvl3pPr marL="640080" indent="-192024">
              <a:lnSpc>
                <a:spcPts val="2000"/>
              </a:lnSpc>
              <a:spcBef>
                <a:spcPts val="0"/>
              </a:spcBef>
              <a:spcAft>
                <a:spcPts val="900"/>
              </a:spcAft>
              <a:defRPr sz="1400">
                <a:solidFill>
                  <a:schemeClr val="bg2"/>
                </a:solidFill>
              </a:defRPr>
            </a:lvl3pPr>
            <a:lvl4pPr marL="868680" indent="-192024">
              <a:lnSpc>
                <a:spcPts val="2000"/>
              </a:lnSpc>
              <a:spcBef>
                <a:spcPts val="0"/>
              </a:spcBef>
              <a:spcAft>
                <a:spcPts val="900"/>
              </a:spcAft>
              <a:defRPr sz="1400">
                <a:solidFill>
                  <a:schemeClr val="bg2"/>
                </a:solidFill>
              </a:defRPr>
            </a:lvl4pPr>
            <a:lvl5pPr marL="1097280" indent="-192024">
              <a:lnSpc>
                <a:spcPts val="2000"/>
              </a:lnSpc>
              <a:spcBef>
                <a:spcPts val="0"/>
              </a:spcBef>
              <a:spcAft>
                <a:spcPts val="900"/>
              </a:spcAft>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1"/>
          </p:nvPr>
        </p:nvSpPr>
        <p:spPr>
          <a:xfrm>
            <a:off x="457200" y="6403818"/>
            <a:ext cx="8229600" cy="365125"/>
          </a:xfrm>
        </p:spPr>
        <p:txBody>
          <a:bodyPr lIns="0" tIns="0" rIns="0" bIns="0" anchor="t"/>
          <a:lstStyle>
            <a:lvl1pPr algn="l">
              <a:defRPr sz="800">
                <a:solidFill>
                  <a:schemeClr val="bg2"/>
                </a:solidFill>
              </a:defRPr>
            </a:lvl1pPr>
          </a:lstStyle>
          <a:p>
            <a:pPr defTabSz="457200"/>
            <a:endParaRPr lang="en-US" dirty="0">
              <a:solidFill>
                <a:srgbClr val="1D1D1D"/>
              </a:solidFill>
            </a:endParaRPr>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1046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1"/>
            <a:ext cx="4793093" cy="585216"/>
          </a:xfrm>
        </p:spPr>
        <p:txBody>
          <a:bodyPr lIns="0" tIns="0" rIns="0" bIns="0" anchor="t">
            <a:noAutofit/>
          </a:bodyPr>
          <a:lstStyle>
            <a:lvl1pPr algn="l">
              <a:defRPr sz="2200">
                <a:solidFill>
                  <a:schemeClr val="tx2"/>
                </a:solidFill>
              </a:defRPr>
            </a:lvl1pPr>
          </a:lstStyle>
          <a:p>
            <a:r>
              <a:rPr lang="en-US"/>
              <a:t>Click to edit Master title style</a:t>
            </a:r>
          </a:p>
        </p:txBody>
      </p:sp>
      <p:sp>
        <p:nvSpPr>
          <p:cNvPr id="3" name="Content Placeholder 2"/>
          <p:cNvSpPr>
            <a:spLocks noGrp="1"/>
          </p:cNvSpPr>
          <p:nvPr>
            <p:ph idx="1"/>
          </p:nvPr>
        </p:nvSpPr>
        <p:spPr>
          <a:xfrm>
            <a:off x="458530" y="1600201"/>
            <a:ext cx="4794422" cy="4525963"/>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0" indent="-192020">
              <a:lnSpc>
                <a:spcPts val="2200"/>
              </a:lnSpc>
              <a:spcBef>
                <a:spcPts val="0"/>
              </a:spcBef>
              <a:spcAft>
                <a:spcPts val="900"/>
              </a:spcAft>
              <a:buFont typeface="Arial"/>
              <a:buChar char="•"/>
              <a:defRPr sz="1600">
                <a:solidFill>
                  <a:schemeClr val="bg2"/>
                </a:solidFill>
              </a:defRPr>
            </a:lvl2pPr>
            <a:lvl3pPr marL="411470" indent="-192020">
              <a:lnSpc>
                <a:spcPts val="2200"/>
              </a:lnSpc>
              <a:spcBef>
                <a:spcPts val="0"/>
              </a:spcBef>
              <a:spcAft>
                <a:spcPts val="900"/>
              </a:spcAft>
              <a:buFont typeface="Lucida Grande"/>
              <a:buChar char="­"/>
              <a:defRPr sz="1600">
                <a:solidFill>
                  <a:schemeClr val="bg2"/>
                </a:solidFill>
              </a:defRPr>
            </a:lvl3pPr>
            <a:lvl4pPr marL="640064" indent="-192020">
              <a:lnSpc>
                <a:spcPts val="2200"/>
              </a:lnSpc>
              <a:spcBef>
                <a:spcPts val="0"/>
              </a:spcBef>
              <a:spcAft>
                <a:spcPts val="900"/>
              </a:spcAft>
              <a:buFont typeface="Arial"/>
              <a:buChar char="•"/>
              <a:defRPr sz="1600">
                <a:solidFill>
                  <a:schemeClr val="bg2"/>
                </a:solidFill>
              </a:defRPr>
            </a:lvl4pPr>
            <a:lvl5pPr marL="822940" indent="-192020">
              <a:lnSpc>
                <a:spcPts val="2200"/>
              </a:lnSpc>
              <a:spcBef>
                <a:spcPts val="0"/>
              </a:spcBef>
              <a:spcAft>
                <a:spcPts val="900"/>
              </a:spcAft>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457201" y="6403819"/>
            <a:ext cx="4794422" cy="365125"/>
          </a:xfrm>
        </p:spPr>
        <p:txBody>
          <a:bodyPr lIns="0" tIns="0" rIns="0" bIns="0" anchor="t"/>
          <a:lstStyle>
            <a:lvl1pPr algn="l">
              <a:defRPr sz="800">
                <a:solidFill>
                  <a:schemeClr val="bg2"/>
                </a:solidFill>
              </a:defRPr>
            </a:lvl1pPr>
          </a:lstStyle>
          <a:p>
            <a:pPr defTabSz="457200"/>
            <a:endParaRPr lang="en-US" dirty="0">
              <a:solidFill>
                <a:srgbClr val="1D1D1D"/>
              </a:solidFill>
            </a:endParaRPr>
          </a:p>
        </p:txBody>
      </p:sp>
      <p:cxnSp>
        <p:nvCxnSpPr>
          <p:cNvPr id="8" name="Straight Connector 7"/>
          <p:cNvCxnSpPr/>
          <p:nvPr/>
        </p:nvCxnSpPr>
        <p:spPr>
          <a:xfrm>
            <a:off x="457200" y="6370596"/>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Background9-01.png">
            <a:extLst>
              <a:ext uri="{FF2B5EF4-FFF2-40B4-BE49-F238E27FC236}">
                <a16:creationId xmlns:a16="http://schemas.microsoft.com/office/drawing/2014/main" id="{2E28C4DC-D785-4DE2-A978-DD2DF7E9E9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8921" y="-12192"/>
            <a:ext cx="2954225" cy="6885456"/>
          </a:xfrm>
          <a:prstGeom prst="rect">
            <a:avLst/>
          </a:prstGeom>
        </p:spPr>
      </p:pic>
    </p:spTree>
    <p:extLst>
      <p:ext uri="{BB962C8B-B14F-4D97-AF65-F5344CB8AC3E}">
        <p14:creationId xmlns:p14="http://schemas.microsoft.com/office/powerpoint/2010/main" val="347760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84DB2B3-058F-4D4A-B483-BCB4F44A594F}" type="datetime1">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D5BA94-CCCA-4E7D-9FDB-348A411BB7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E62D32-8E58-4AC4-834F-1377361075D1}" type="datetime1">
              <a:rPr lang="en-US" smtClean="0"/>
              <a:t>9/12/23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D5BA94-CCCA-4E7D-9FDB-348A411BB724}"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DE7F9-E47D-400F-9E10-EA8A969BAAD9}" type="datetime1">
              <a:rPr lang="en-US" smtClean="0"/>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D5BA94-CCCA-4E7D-9FDB-348A411BB7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A3C86BD-9889-45C9-97DB-4ABA612F2363}" type="datetime1">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D5BA94-CCCA-4E7D-9FDB-348A411BB72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EE8D272-DC75-442B-B03B-59CCC59AB0B2}" type="datetime1">
              <a:rPr lang="en-US" smtClean="0"/>
              <a:t>9/12/23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ED5BA94-CCCA-4E7D-9FDB-348A411BB72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20"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5F97078-D679-46DF-A828-F89B4D3B548B}" type="datetime1">
              <a:rPr lang="en-US" smtClean="0"/>
              <a:t>9/12/23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ED5BA94-CCCA-4E7D-9FDB-348A411BB7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710" r:id="rId17"/>
    <p:sldLayoutId id="2147483711" r:id="rId18"/>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7840" y="487680"/>
            <a:ext cx="7772400" cy="792480"/>
          </a:xfrm>
          <a:prstGeom prst="rect">
            <a:avLst/>
          </a:prstGeom>
        </p:spPr>
        <p:txBody>
          <a:bodyPr vert="horz" lIns="0" tIns="0" rIns="0" bIns="0" rtlCol="0" anchor="t" anchorCtr="0">
            <a:normAutofit/>
          </a:bodyPr>
          <a:lstStyle/>
          <a:p>
            <a:r>
              <a:rPr lang="en-US"/>
              <a:t>Click to edit Master title style</a:t>
            </a:r>
          </a:p>
        </p:txBody>
      </p:sp>
      <p:sp>
        <p:nvSpPr>
          <p:cNvPr id="10" name="Text Placeholder 9"/>
          <p:cNvSpPr>
            <a:spLocks noGrp="1"/>
          </p:cNvSpPr>
          <p:nvPr>
            <p:ph type="body" idx="1"/>
          </p:nvPr>
        </p:nvSpPr>
        <p:spPr>
          <a:xfrm>
            <a:off x="497840" y="1600201"/>
            <a:ext cx="7772400" cy="452543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42300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Lst>
  <p:hf hdr="0" ftr="0" dt="0"/>
  <p:txStyles>
    <p:titleStyle>
      <a:lvl1pPr algn="l" defTabSz="457200" rtl="0" eaLnBrk="1" latinLnBrk="0" hangingPunct="1">
        <a:lnSpc>
          <a:spcPct val="100000"/>
        </a:lnSpc>
        <a:spcBef>
          <a:spcPct val="0"/>
        </a:spcBef>
        <a:buNone/>
        <a:defRPr sz="2400" kern="1200">
          <a:solidFill>
            <a:schemeClr val="tx2"/>
          </a:solidFill>
          <a:latin typeface="+mj-lt"/>
          <a:ea typeface="+mj-ea"/>
          <a:cs typeface="+mj-cs"/>
        </a:defRPr>
      </a:lvl1pPr>
    </p:titleStyle>
    <p:bodyStyle>
      <a:lvl1pPr marL="0" marR="0" indent="0" algn="l" defTabSz="457200" rtl="0" eaLnBrk="1" fontAlgn="auto" latinLnBrk="0" hangingPunct="1">
        <a:lnSpc>
          <a:spcPct val="100000"/>
        </a:lnSpc>
        <a:spcBef>
          <a:spcPts val="600"/>
        </a:spcBef>
        <a:spcAft>
          <a:spcPts val="900"/>
        </a:spcAft>
        <a:buClrTx/>
        <a:buSzTx/>
        <a:buFont typeface="Arial"/>
        <a:buNone/>
        <a:tabLst/>
        <a:defRPr sz="2200" kern="1200">
          <a:solidFill>
            <a:schemeClr val="tx1"/>
          </a:solidFill>
          <a:latin typeface="+mn-lt"/>
          <a:ea typeface="+mn-ea"/>
          <a:cs typeface="+mn-cs"/>
        </a:defRPr>
      </a:lvl1pPr>
      <a:lvl2pPr marL="230188" marR="0" indent="-174625" algn="l" defTabSz="457200" rtl="0" eaLnBrk="1" fontAlgn="auto" latinLnBrk="0" hangingPunct="1">
        <a:lnSpc>
          <a:spcPct val="100000"/>
        </a:lnSpc>
        <a:spcBef>
          <a:spcPts val="0"/>
        </a:spcBef>
        <a:spcAft>
          <a:spcPts val="900"/>
        </a:spcAft>
        <a:buClrTx/>
        <a:buSzTx/>
        <a:buFont typeface="Arial"/>
        <a:buChar char="•"/>
        <a:tabLst/>
        <a:defRPr sz="2000" kern="1200">
          <a:solidFill>
            <a:schemeClr val="tx1"/>
          </a:solidFill>
          <a:latin typeface="+mn-lt"/>
          <a:ea typeface="+mn-ea"/>
          <a:cs typeface="+mn-cs"/>
        </a:defRPr>
      </a:lvl2pPr>
      <a:lvl3pPr marL="454025" marR="0" indent="-223838" algn="l" defTabSz="457200" rtl="0" eaLnBrk="1" fontAlgn="auto" latinLnBrk="0" hangingPunct="1">
        <a:lnSpc>
          <a:spcPct val="100000"/>
        </a:lnSpc>
        <a:spcBef>
          <a:spcPts val="0"/>
        </a:spcBef>
        <a:spcAft>
          <a:spcPts val="900"/>
        </a:spcAft>
        <a:buClrTx/>
        <a:buSzTx/>
        <a:buFont typeface="Lucida Grande"/>
        <a:buChar char="–"/>
        <a:tabLst/>
        <a:defRPr sz="1600" kern="1200">
          <a:solidFill>
            <a:schemeClr val="tx1"/>
          </a:solidFill>
          <a:latin typeface="+mn-lt"/>
          <a:ea typeface="+mn-ea"/>
          <a:cs typeface="+mn-cs"/>
        </a:defRPr>
      </a:lvl3pPr>
      <a:lvl4pPr marL="684213" marR="0" indent="-230188" algn="l" defTabSz="457200" rtl="0" eaLnBrk="1" fontAlgn="auto" latinLnBrk="0" hangingPunct="1">
        <a:lnSpc>
          <a:spcPct val="100000"/>
        </a:lnSpc>
        <a:spcBef>
          <a:spcPts val="0"/>
        </a:spcBef>
        <a:spcAft>
          <a:spcPts val="900"/>
        </a:spcAft>
        <a:buClrTx/>
        <a:buSzTx/>
        <a:buFont typeface="Lucida Grande"/>
        <a:buChar char="–"/>
        <a:tabLst/>
        <a:defRPr sz="1600" kern="1200">
          <a:solidFill>
            <a:schemeClr val="tx1"/>
          </a:solidFill>
          <a:latin typeface="+mn-lt"/>
          <a:ea typeface="+mn-ea"/>
          <a:cs typeface="+mn-cs"/>
        </a:defRPr>
      </a:lvl4pPr>
      <a:lvl5pPr marL="914400" marR="0" indent="-230188" algn="l" defTabSz="457200" rtl="0" eaLnBrk="1" fontAlgn="auto" latinLnBrk="0" hangingPunct="1">
        <a:lnSpc>
          <a:spcPct val="100000"/>
        </a:lnSpc>
        <a:spcBef>
          <a:spcPts val="0"/>
        </a:spcBef>
        <a:spcAft>
          <a:spcPts val="900"/>
        </a:spcAft>
        <a:buClrTx/>
        <a:buSzTx/>
        <a:buFont typeface="Lucida Grande"/>
        <a:buChar char="–"/>
        <a:tabLst/>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tiff"/><Relationship Id="rId4" Type="http://schemas.openxmlformats.org/officeDocument/2006/relationships/image" Target="../media/image53.tif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acfe.com/fraud-resources/fraud-risk-tools---coso/tool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icpa.org/topic/audit-assurance/quality-management"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view.ceros.com/aicpa/pros-noclar-decision-tree-new-dt-round-1-9-12-22-1/p/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us.aicpa.org/content/dam/aicpa/interestareas/professionalethics/community/exposuredrafts/downloadabledocuments/2021/isspracticeaid.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www.aicpa.org/search/?type=technical-questions-and-answers-tqas"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hyperlink" Target="https://www.aicpa-cima.com/cpe-learning"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0.pn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tiff"/><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4.tiff"/></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tiff"/><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4.tiff"/></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tiff"/><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5832"/>
            <a:ext cx="7772400" cy="1829761"/>
          </a:xfrm>
        </p:spPr>
        <p:txBody>
          <a:bodyPr/>
          <a:lstStyle/>
          <a:p>
            <a:pPr algn="ctr"/>
            <a:r>
              <a:rPr lang="en-US" dirty="0"/>
              <a:t>General Accounting and Auditing Topics</a:t>
            </a:r>
          </a:p>
        </p:txBody>
      </p:sp>
      <p:sp>
        <p:nvSpPr>
          <p:cNvPr id="3" name="Subtitle 2"/>
          <p:cNvSpPr>
            <a:spLocks noGrp="1"/>
          </p:cNvSpPr>
          <p:nvPr>
            <p:ph type="subTitle" idx="1"/>
          </p:nvPr>
        </p:nvSpPr>
        <p:spPr/>
        <p:txBody>
          <a:bodyPr/>
          <a:lstStyle/>
          <a:p>
            <a:endParaRPr lang="en-US"/>
          </a:p>
        </p:txBody>
      </p:sp>
      <p:pic>
        <p:nvPicPr>
          <p:cNvPr id="4" name="Picture 3" descr="C:\Users\User1\Desktop\Documents\Logo stuff\Logo final.jpg"/>
          <p:cNvPicPr>
            <a:picLocks noChangeAspect="1" noChangeArrowheads="1"/>
          </p:cNvPicPr>
          <p:nvPr/>
        </p:nvPicPr>
        <p:blipFill>
          <a:blip r:embed="rId2" cstate="print"/>
          <a:srcRect/>
          <a:stretch>
            <a:fillRect/>
          </a:stretch>
        </p:blipFill>
        <p:spPr bwMode="auto">
          <a:xfrm>
            <a:off x="225726" y="5410200"/>
            <a:ext cx="1066800" cy="1212220"/>
          </a:xfrm>
          <a:prstGeom prst="rect">
            <a:avLst/>
          </a:prstGeom>
          <a:noFill/>
        </p:spPr>
      </p:pic>
      <p:sp>
        <p:nvSpPr>
          <p:cNvPr id="5" name="Slide Number Placeholder 4"/>
          <p:cNvSpPr>
            <a:spLocks noGrp="1"/>
          </p:cNvSpPr>
          <p:nvPr>
            <p:ph type="sldNum" sz="quarter" idx="12"/>
          </p:nvPr>
        </p:nvSpPr>
        <p:spPr/>
        <p:txBody>
          <a:bodyPr/>
          <a:lstStyle/>
          <a:p>
            <a:fld id="{5ED5BA94-CCCA-4E7D-9FDB-348A411BB724}" type="slidenum">
              <a:rPr lang="en-US" smtClean="0"/>
              <a:pPr/>
              <a:t>1</a:t>
            </a:fld>
            <a:endParaRPr lang="en-US"/>
          </a:p>
        </p:txBody>
      </p:sp>
    </p:spTree>
    <p:extLst>
      <p:ext uri="{BB962C8B-B14F-4D97-AF65-F5344CB8AC3E}">
        <p14:creationId xmlns:p14="http://schemas.microsoft.com/office/powerpoint/2010/main" val="396192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GRI standards have a focus on continuous  improvement, and are regularly reviewed and updated to ensure they reflect the best practices for sustainability reporting</a:t>
            </a:r>
          </a:p>
          <a:p>
            <a:r>
              <a:rPr lang="en-US" dirty="0"/>
              <a:t>geared to allow any organization to “understand and report on their impacts on the economy, environment and people in a comparable and credible way</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10</a:t>
            </a:fld>
            <a:endParaRPr lang="en-US"/>
          </a:p>
        </p:txBody>
      </p:sp>
    </p:spTree>
    <p:extLst>
      <p:ext uri="{BB962C8B-B14F-4D97-AF65-F5344CB8AC3E}">
        <p14:creationId xmlns:p14="http://schemas.microsoft.com/office/powerpoint/2010/main" val="2459632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43C179C-6CC7-6E46-BD0C-6A4434879133}"/>
              </a:ext>
            </a:extLst>
          </p:cNvPr>
          <p:cNvSpPr>
            <a:spLocks noGrp="1"/>
          </p:cNvSpPr>
          <p:nvPr>
            <p:ph type="sldNum" sz="quarter" idx="12"/>
          </p:nvPr>
        </p:nvSpPr>
        <p:spPr>
          <a:xfrm>
            <a:off x="8525022" y="6407944"/>
            <a:ext cx="488010" cy="365125"/>
          </a:xfrm>
          <a:prstGeom prst="rect">
            <a:avLst/>
          </a:prstGeom>
        </p:spPr>
        <p:txBody>
          <a:bodyPr/>
          <a:lstStyle/>
          <a:p>
            <a:fld id="{11B5243C-0A3E-4D10-9CBD-73CA75EEEF44}" type="slidenum">
              <a:rPr lang="en-US" smtClean="0"/>
              <a:pPr/>
              <a:t>100</a:t>
            </a:fld>
            <a:endParaRPr lang="en-US" dirty="0"/>
          </a:p>
        </p:txBody>
      </p:sp>
      <p:sp>
        <p:nvSpPr>
          <p:cNvPr id="8" name="Title 7"/>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1EAEF70-61FE-5444-A585-13E4749FD0B9}"/>
              </a:ext>
            </a:extLst>
          </p:cNvPr>
          <p:cNvPicPr>
            <a:picLocks noChangeAspect="1"/>
          </p:cNvPicPr>
          <p:nvPr/>
        </p:nvPicPr>
        <p:blipFill>
          <a:blip r:embed="rId3"/>
          <a:stretch>
            <a:fillRect/>
          </a:stretch>
        </p:blipFill>
        <p:spPr>
          <a:xfrm>
            <a:off x="1895475" y="2308028"/>
            <a:ext cx="5353050" cy="542925"/>
          </a:xfrm>
          <a:prstGeom prst="rect">
            <a:avLst/>
          </a:prstGeom>
        </p:spPr>
      </p:pic>
      <p:pic>
        <p:nvPicPr>
          <p:cNvPr id="6" name="Picture 5">
            <a:extLst>
              <a:ext uri="{FF2B5EF4-FFF2-40B4-BE49-F238E27FC236}">
                <a16:creationId xmlns:a16="http://schemas.microsoft.com/office/drawing/2014/main" id="{4E9E504A-3D54-114C-B2B3-F8CDAD7B6A8C}"/>
              </a:ext>
            </a:extLst>
          </p:cNvPr>
          <p:cNvPicPr>
            <a:picLocks noChangeAspect="1"/>
          </p:cNvPicPr>
          <p:nvPr/>
        </p:nvPicPr>
        <p:blipFill>
          <a:blip r:embed="rId4"/>
          <a:stretch>
            <a:fillRect/>
          </a:stretch>
        </p:blipFill>
        <p:spPr>
          <a:xfrm>
            <a:off x="3538538" y="3167063"/>
            <a:ext cx="2066925" cy="523875"/>
          </a:xfrm>
          <a:prstGeom prst="rect">
            <a:avLst/>
          </a:prstGeom>
        </p:spPr>
      </p:pic>
      <p:pic>
        <p:nvPicPr>
          <p:cNvPr id="7" name="Picture 6">
            <a:extLst>
              <a:ext uri="{FF2B5EF4-FFF2-40B4-BE49-F238E27FC236}">
                <a16:creationId xmlns:a16="http://schemas.microsoft.com/office/drawing/2014/main" id="{7AF15185-E7C0-7743-BEF2-20C75EC0AE8C}"/>
              </a:ext>
            </a:extLst>
          </p:cNvPr>
          <p:cNvPicPr>
            <a:picLocks noChangeAspect="1"/>
          </p:cNvPicPr>
          <p:nvPr/>
        </p:nvPicPr>
        <p:blipFill>
          <a:blip r:embed="rId5"/>
          <a:stretch>
            <a:fillRect/>
          </a:stretch>
        </p:blipFill>
        <p:spPr>
          <a:xfrm>
            <a:off x="66675" y="3990974"/>
            <a:ext cx="9077325" cy="733425"/>
          </a:xfrm>
          <a:prstGeom prst="rect">
            <a:avLst/>
          </a:prstGeom>
        </p:spPr>
      </p:pic>
    </p:spTree>
    <p:extLst>
      <p:ext uri="{BB962C8B-B14F-4D97-AF65-F5344CB8AC3E}">
        <p14:creationId xmlns:p14="http://schemas.microsoft.com/office/powerpoint/2010/main" val="7212378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85A14-63A1-C14C-9D1F-009A2BC48F4C}"/>
              </a:ext>
            </a:extLst>
          </p:cNvPr>
          <p:cNvSpPr>
            <a:spLocks noGrp="1"/>
          </p:cNvSpPr>
          <p:nvPr>
            <p:ph idx="1"/>
          </p:nvPr>
        </p:nvSpPr>
        <p:spPr/>
        <p:txBody>
          <a:bodyPr/>
          <a:lstStyle/>
          <a:p>
            <a:r>
              <a:rPr lang="en-US" dirty="0"/>
              <a:t>ACFE research consistently reveals the importance of having fraud hotlines or whistleblower reporting systems in place.</a:t>
            </a:r>
          </a:p>
        </p:txBody>
      </p:sp>
      <p:sp>
        <p:nvSpPr>
          <p:cNvPr id="2" name="Title 1">
            <a:extLst>
              <a:ext uri="{FF2B5EF4-FFF2-40B4-BE49-F238E27FC236}">
                <a16:creationId xmlns:a16="http://schemas.microsoft.com/office/drawing/2014/main" id="{530B55AA-FBD8-8347-9E68-D98E32E786F1}"/>
              </a:ext>
            </a:extLst>
          </p:cNvPr>
          <p:cNvSpPr>
            <a:spLocks noGrp="1"/>
          </p:cNvSpPr>
          <p:nvPr>
            <p:ph type="title"/>
          </p:nvPr>
        </p:nvSpPr>
        <p:spPr/>
        <p:txBody>
          <a:bodyPr>
            <a:normAutofit fontScale="90000"/>
          </a:bodyPr>
          <a:lstStyle/>
          <a:p>
            <a:pPr algn="ctr"/>
            <a:r>
              <a:rPr lang="en-US" dirty="0"/>
              <a:t>Fraud reporting systems (hotlines)</a:t>
            </a:r>
          </a:p>
        </p:txBody>
      </p:sp>
      <p:sp>
        <p:nvSpPr>
          <p:cNvPr id="4" name="Slide Number Placeholder 3"/>
          <p:cNvSpPr>
            <a:spLocks noGrp="1"/>
          </p:cNvSpPr>
          <p:nvPr>
            <p:ph type="sldNum" sz="quarter" idx="12"/>
          </p:nvPr>
        </p:nvSpPr>
        <p:spPr>
          <a:xfrm>
            <a:off x="8567225" y="6407944"/>
            <a:ext cx="445807" cy="365125"/>
          </a:xfrm>
        </p:spPr>
        <p:txBody>
          <a:bodyPr/>
          <a:lstStyle/>
          <a:p>
            <a:fld id="{5ED5BA94-CCCA-4E7D-9FDB-348A411BB724}" type="slidenum">
              <a:rPr lang="en-US" smtClean="0"/>
              <a:pPr/>
              <a:t>101</a:t>
            </a:fld>
            <a:endParaRPr lang="en-US" dirty="0"/>
          </a:p>
        </p:txBody>
      </p:sp>
    </p:spTree>
    <p:extLst>
      <p:ext uri="{BB962C8B-B14F-4D97-AF65-F5344CB8AC3E}">
        <p14:creationId xmlns:p14="http://schemas.microsoft.com/office/powerpoint/2010/main" val="2744313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340EE181-71AF-B24A-B234-59531C5DDE82}"/>
              </a:ext>
            </a:extLst>
          </p:cNvPr>
          <p:cNvSpPr>
            <a:spLocks noGrp="1"/>
          </p:cNvSpPr>
          <p:nvPr>
            <p:ph type="title"/>
          </p:nvPr>
        </p:nvSpPr>
        <p:spPr/>
        <p:txBody>
          <a:bodyPr>
            <a:normAutofit/>
          </a:bodyPr>
          <a:lstStyle/>
          <a:p>
            <a:r>
              <a:rPr lang="en-US" dirty="0"/>
              <a:t>2022 Report to the Nations</a:t>
            </a:r>
          </a:p>
        </p:txBody>
      </p:sp>
      <p:pic>
        <p:nvPicPr>
          <p:cNvPr id="5" name="Picture 4">
            <a:extLst>
              <a:ext uri="{FF2B5EF4-FFF2-40B4-BE49-F238E27FC236}">
                <a16:creationId xmlns:a16="http://schemas.microsoft.com/office/drawing/2014/main" id="{ABA63605-8116-2C44-841A-0A089C21FF60}"/>
              </a:ext>
            </a:extLst>
          </p:cNvPr>
          <p:cNvPicPr>
            <a:picLocks noChangeAspect="1"/>
          </p:cNvPicPr>
          <p:nvPr/>
        </p:nvPicPr>
        <p:blipFill>
          <a:blip r:embed="rId3"/>
          <a:stretch>
            <a:fillRect/>
          </a:stretch>
        </p:blipFill>
        <p:spPr>
          <a:xfrm>
            <a:off x="808579" y="2488263"/>
            <a:ext cx="7356125" cy="2607727"/>
          </a:xfrm>
          <a:prstGeom prst="rect">
            <a:avLst/>
          </a:prstGeom>
        </p:spPr>
      </p:pic>
      <p:sp>
        <p:nvSpPr>
          <p:cNvPr id="4" name="Slide Number Placeholder 3"/>
          <p:cNvSpPr>
            <a:spLocks noGrp="1"/>
          </p:cNvSpPr>
          <p:nvPr>
            <p:ph type="sldNum" sz="quarter" idx="12"/>
          </p:nvPr>
        </p:nvSpPr>
        <p:spPr>
          <a:xfrm>
            <a:off x="8525022" y="6407944"/>
            <a:ext cx="488010" cy="365125"/>
          </a:xfrm>
        </p:spPr>
        <p:txBody>
          <a:bodyPr/>
          <a:lstStyle/>
          <a:p>
            <a:fld id="{5ED5BA94-CCCA-4E7D-9FDB-348A411BB724}" type="slidenum">
              <a:rPr lang="en-US" smtClean="0"/>
              <a:pPr/>
              <a:t>102</a:t>
            </a:fld>
            <a:endParaRPr lang="en-US" dirty="0"/>
          </a:p>
        </p:txBody>
      </p:sp>
    </p:spTree>
    <p:extLst>
      <p:ext uri="{BB962C8B-B14F-4D97-AF65-F5344CB8AC3E}">
        <p14:creationId xmlns:p14="http://schemas.microsoft.com/office/powerpoint/2010/main" val="1198823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607806B0-C6F9-484D-9CD4-D6D127DEE46D}"/>
              </a:ext>
            </a:extLst>
          </p:cNvPr>
          <p:cNvSpPr>
            <a:spLocks noGrp="1"/>
          </p:cNvSpPr>
          <p:nvPr>
            <p:ph type="title"/>
          </p:nvPr>
        </p:nvSpPr>
        <p:spPr/>
        <p:txBody>
          <a:bodyPr>
            <a:normAutofit/>
          </a:bodyPr>
          <a:lstStyle/>
          <a:p>
            <a:r>
              <a:rPr lang="en-US" dirty="0"/>
              <a:t>2022 Report to the Nations</a:t>
            </a:r>
          </a:p>
        </p:txBody>
      </p:sp>
      <p:pic>
        <p:nvPicPr>
          <p:cNvPr id="3" name="Picture 2">
            <a:extLst>
              <a:ext uri="{FF2B5EF4-FFF2-40B4-BE49-F238E27FC236}">
                <a16:creationId xmlns:a16="http://schemas.microsoft.com/office/drawing/2014/main" id="{7B05C5F7-6BCD-B247-8A0D-1D5CBC8B601A}"/>
              </a:ext>
            </a:extLst>
          </p:cNvPr>
          <p:cNvPicPr>
            <a:picLocks noChangeAspect="1"/>
          </p:cNvPicPr>
          <p:nvPr/>
        </p:nvPicPr>
        <p:blipFill>
          <a:blip r:embed="rId3"/>
          <a:stretch>
            <a:fillRect/>
          </a:stretch>
        </p:blipFill>
        <p:spPr>
          <a:xfrm>
            <a:off x="1800225" y="1627283"/>
            <a:ext cx="5543550" cy="4495800"/>
          </a:xfrm>
          <a:prstGeom prst="rect">
            <a:avLst/>
          </a:prstGeom>
        </p:spPr>
      </p:pic>
      <p:sp>
        <p:nvSpPr>
          <p:cNvPr id="5" name="Slide Number Placeholder 4"/>
          <p:cNvSpPr>
            <a:spLocks noGrp="1"/>
          </p:cNvSpPr>
          <p:nvPr>
            <p:ph type="sldNum" sz="quarter" idx="12"/>
          </p:nvPr>
        </p:nvSpPr>
        <p:spPr>
          <a:xfrm>
            <a:off x="8496886" y="6407944"/>
            <a:ext cx="516146" cy="365125"/>
          </a:xfrm>
        </p:spPr>
        <p:txBody>
          <a:bodyPr/>
          <a:lstStyle/>
          <a:p>
            <a:fld id="{5ED5BA94-CCCA-4E7D-9FDB-348A411BB724}" type="slidenum">
              <a:rPr lang="en-US" smtClean="0"/>
              <a:pPr/>
              <a:t>103</a:t>
            </a:fld>
            <a:endParaRPr lang="en-US" dirty="0"/>
          </a:p>
        </p:txBody>
      </p:sp>
    </p:spTree>
    <p:extLst>
      <p:ext uri="{BB962C8B-B14F-4D97-AF65-F5344CB8AC3E}">
        <p14:creationId xmlns:p14="http://schemas.microsoft.com/office/powerpoint/2010/main" val="40988779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607806B0-C6F9-484D-9CD4-D6D127DEE46D}"/>
              </a:ext>
            </a:extLst>
          </p:cNvPr>
          <p:cNvSpPr>
            <a:spLocks noGrp="1"/>
          </p:cNvSpPr>
          <p:nvPr>
            <p:ph type="title"/>
          </p:nvPr>
        </p:nvSpPr>
        <p:spPr/>
        <p:txBody>
          <a:bodyPr>
            <a:normAutofit/>
          </a:bodyPr>
          <a:lstStyle/>
          <a:p>
            <a:r>
              <a:rPr lang="en-US" dirty="0"/>
              <a:t>2022 Report to the Nations</a:t>
            </a:r>
          </a:p>
        </p:txBody>
      </p:sp>
      <p:pic>
        <p:nvPicPr>
          <p:cNvPr id="3" name="Picture 2">
            <a:extLst>
              <a:ext uri="{FF2B5EF4-FFF2-40B4-BE49-F238E27FC236}">
                <a16:creationId xmlns:a16="http://schemas.microsoft.com/office/drawing/2014/main" id="{2B4A2872-7116-F147-82E9-BEAD653E9A5B}"/>
              </a:ext>
            </a:extLst>
          </p:cNvPr>
          <p:cNvPicPr>
            <a:picLocks noChangeAspect="1"/>
          </p:cNvPicPr>
          <p:nvPr/>
        </p:nvPicPr>
        <p:blipFill>
          <a:blip r:embed="rId3"/>
          <a:stretch>
            <a:fillRect/>
          </a:stretch>
        </p:blipFill>
        <p:spPr>
          <a:xfrm>
            <a:off x="1122201" y="2385439"/>
            <a:ext cx="6765073" cy="2784915"/>
          </a:xfrm>
          <a:prstGeom prst="rect">
            <a:avLst/>
          </a:prstGeom>
        </p:spPr>
      </p:pic>
      <p:sp>
        <p:nvSpPr>
          <p:cNvPr id="5" name="Slide Number Placeholder 4"/>
          <p:cNvSpPr>
            <a:spLocks noGrp="1"/>
          </p:cNvSpPr>
          <p:nvPr>
            <p:ph type="sldNum" sz="quarter" idx="12"/>
          </p:nvPr>
        </p:nvSpPr>
        <p:spPr>
          <a:xfrm>
            <a:off x="8525022" y="6407944"/>
            <a:ext cx="488010" cy="365125"/>
          </a:xfrm>
        </p:spPr>
        <p:txBody>
          <a:bodyPr/>
          <a:lstStyle/>
          <a:p>
            <a:fld id="{5ED5BA94-CCCA-4E7D-9FDB-348A411BB724}" type="slidenum">
              <a:rPr lang="en-US" smtClean="0"/>
              <a:pPr/>
              <a:t>104</a:t>
            </a:fld>
            <a:endParaRPr lang="en-US" dirty="0"/>
          </a:p>
        </p:txBody>
      </p:sp>
    </p:spTree>
    <p:extLst>
      <p:ext uri="{BB962C8B-B14F-4D97-AF65-F5344CB8AC3E}">
        <p14:creationId xmlns:p14="http://schemas.microsoft.com/office/powerpoint/2010/main" val="2496814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607806B0-C6F9-484D-9CD4-D6D127DEE46D}"/>
              </a:ext>
            </a:extLst>
          </p:cNvPr>
          <p:cNvSpPr>
            <a:spLocks noGrp="1"/>
          </p:cNvSpPr>
          <p:nvPr>
            <p:ph type="title"/>
          </p:nvPr>
        </p:nvSpPr>
        <p:spPr/>
        <p:txBody>
          <a:bodyPr>
            <a:normAutofit/>
          </a:bodyPr>
          <a:lstStyle/>
          <a:p>
            <a:r>
              <a:rPr lang="en-US" dirty="0"/>
              <a:t>2022 Report to the Nations</a:t>
            </a:r>
          </a:p>
        </p:txBody>
      </p:sp>
      <p:pic>
        <p:nvPicPr>
          <p:cNvPr id="6" name="Picture 5">
            <a:extLst>
              <a:ext uri="{FF2B5EF4-FFF2-40B4-BE49-F238E27FC236}">
                <a16:creationId xmlns:a16="http://schemas.microsoft.com/office/drawing/2014/main" id="{CE5D9D51-C43B-4C4B-9B3A-CE9E31070B39}"/>
              </a:ext>
            </a:extLst>
          </p:cNvPr>
          <p:cNvPicPr>
            <a:picLocks noChangeAspect="1"/>
          </p:cNvPicPr>
          <p:nvPr/>
        </p:nvPicPr>
        <p:blipFill>
          <a:blip r:embed="rId3"/>
          <a:stretch>
            <a:fillRect/>
          </a:stretch>
        </p:blipFill>
        <p:spPr>
          <a:xfrm>
            <a:off x="1242950" y="2309181"/>
            <a:ext cx="6168017" cy="3447821"/>
          </a:xfrm>
          <a:prstGeom prst="rect">
            <a:avLst/>
          </a:prstGeom>
        </p:spPr>
      </p:pic>
      <p:sp>
        <p:nvSpPr>
          <p:cNvPr id="4" name="Slide Number Placeholder 3"/>
          <p:cNvSpPr>
            <a:spLocks noGrp="1"/>
          </p:cNvSpPr>
          <p:nvPr>
            <p:ph type="sldNum" sz="quarter" idx="12"/>
          </p:nvPr>
        </p:nvSpPr>
        <p:spPr>
          <a:xfrm>
            <a:off x="8539089" y="6407944"/>
            <a:ext cx="473943" cy="365125"/>
          </a:xfrm>
        </p:spPr>
        <p:txBody>
          <a:bodyPr/>
          <a:lstStyle/>
          <a:p>
            <a:fld id="{5ED5BA94-CCCA-4E7D-9FDB-348A411BB724}" type="slidenum">
              <a:rPr lang="en-US" smtClean="0"/>
              <a:pPr/>
              <a:t>105</a:t>
            </a:fld>
            <a:endParaRPr lang="en-US"/>
          </a:p>
        </p:txBody>
      </p:sp>
    </p:spTree>
    <p:extLst>
      <p:ext uri="{BB962C8B-B14F-4D97-AF65-F5344CB8AC3E}">
        <p14:creationId xmlns:p14="http://schemas.microsoft.com/office/powerpoint/2010/main" val="29346658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185A14-63A1-C14C-9D1F-009A2BC48F4C}"/>
              </a:ext>
            </a:extLst>
          </p:cNvPr>
          <p:cNvSpPr>
            <a:spLocks noGrp="1"/>
          </p:cNvSpPr>
          <p:nvPr>
            <p:ph idx="1"/>
          </p:nvPr>
        </p:nvSpPr>
        <p:spPr/>
        <p:txBody>
          <a:bodyPr/>
          <a:lstStyle/>
          <a:p>
            <a:r>
              <a:rPr lang="en-US" dirty="0"/>
              <a:t>ACFE research consistently reveals the importance of having fraud hotlines or whistleblower reporting systems in place.</a:t>
            </a:r>
          </a:p>
          <a:p>
            <a:r>
              <a:rPr lang="en-US" dirty="0"/>
              <a:t>Expanded information on the importance of hotlines as part of Principle 1 (Control Environment) and Principle 4 (Information and Communication) </a:t>
            </a:r>
          </a:p>
        </p:txBody>
      </p:sp>
      <p:sp>
        <p:nvSpPr>
          <p:cNvPr id="2" name="Title 1">
            <a:extLst>
              <a:ext uri="{FF2B5EF4-FFF2-40B4-BE49-F238E27FC236}">
                <a16:creationId xmlns:a16="http://schemas.microsoft.com/office/drawing/2014/main" id="{530B55AA-FBD8-8347-9E68-D98E32E786F1}"/>
              </a:ext>
            </a:extLst>
          </p:cNvPr>
          <p:cNvSpPr>
            <a:spLocks noGrp="1"/>
          </p:cNvSpPr>
          <p:nvPr>
            <p:ph type="title"/>
          </p:nvPr>
        </p:nvSpPr>
        <p:spPr/>
        <p:txBody>
          <a:bodyPr>
            <a:normAutofit fontScale="90000"/>
          </a:bodyPr>
          <a:lstStyle/>
          <a:p>
            <a:pPr algn="ctr"/>
            <a:r>
              <a:rPr lang="en-US" dirty="0"/>
              <a:t>Fraud reporting systems (hotlines)</a:t>
            </a:r>
          </a:p>
        </p:txBody>
      </p:sp>
      <p:sp>
        <p:nvSpPr>
          <p:cNvPr id="4" name="Slide Number Placeholder 3"/>
          <p:cNvSpPr>
            <a:spLocks noGrp="1"/>
          </p:cNvSpPr>
          <p:nvPr>
            <p:ph type="sldNum" sz="quarter" idx="12"/>
          </p:nvPr>
        </p:nvSpPr>
        <p:spPr>
          <a:xfrm>
            <a:off x="8510954" y="6407944"/>
            <a:ext cx="502078" cy="365125"/>
          </a:xfrm>
        </p:spPr>
        <p:txBody>
          <a:bodyPr/>
          <a:lstStyle/>
          <a:p>
            <a:fld id="{5ED5BA94-CCCA-4E7D-9FDB-348A411BB724}" type="slidenum">
              <a:rPr lang="en-US" smtClean="0"/>
              <a:pPr/>
              <a:t>106</a:t>
            </a:fld>
            <a:endParaRPr lang="en-US"/>
          </a:p>
        </p:txBody>
      </p:sp>
    </p:spTree>
    <p:extLst>
      <p:ext uri="{BB962C8B-B14F-4D97-AF65-F5344CB8AC3E}">
        <p14:creationId xmlns:p14="http://schemas.microsoft.com/office/powerpoint/2010/main" val="40462979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90E162-3B7A-6A46-9326-8A435ACE912A}"/>
              </a:ext>
            </a:extLst>
          </p:cNvPr>
          <p:cNvSpPr>
            <a:spLocks noGrp="1"/>
          </p:cNvSpPr>
          <p:nvPr>
            <p:ph idx="1"/>
          </p:nvPr>
        </p:nvSpPr>
        <p:spPr/>
        <p:txBody>
          <a:bodyPr>
            <a:noAutofit/>
          </a:bodyPr>
          <a:lstStyle/>
          <a:p>
            <a:pPr marL="0" indent="0">
              <a:buNone/>
            </a:pPr>
            <a:r>
              <a:rPr lang="en-US" sz="2100" dirty="0"/>
              <a:t>The fraud landscape is changing rapidly. The 2022 FRMG edition includes information on this changing environment, including:</a:t>
            </a:r>
          </a:p>
          <a:p>
            <a:r>
              <a:rPr lang="en-US" sz="2100" dirty="0"/>
              <a:t>Environmental, social and governance (ESG) initiatives and reporting</a:t>
            </a:r>
          </a:p>
          <a:p>
            <a:r>
              <a:rPr lang="en-US" sz="2100" dirty="0"/>
              <a:t>Cyberfraud</a:t>
            </a:r>
          </a:p>
          <a:p>
            <a:r>
              <a:rPr lang="en-US" sz="2100" dirty="0"/>
              <a:t>Blockchain, cryptocurrency, and digital assets</a:t>
            </a:r>
          </a:p>
          <a:p>
            <a:r>
              <a:rPr lang="en-US" sz="2100" dirty="0"/>
              <a:t>Ransomware</a:t>
            </a:r>
          </a:p>
          <a:p>
            <a:r>
              <a:rPr lang="en-US" sz="2100" dirty="0"/>
              <a:t>COVID-19 response efforts, the CARES Act, and related programs</a:t>
            </a:r>
          </a:p>
          <a:p>
            <a:r>
              <a:rPr lang="en-US" sz="2100" dirty="0"/>
              <a:t>Remote working and hybrid working environments</a:t>
            </a:r>
          </a:p>
          <a:p>
            <a:r>
              <a:rPr lang="en-US" sz="2100" dirty="0"/>
              <a:t>Innovative and virtual management tools and accounting procedures</a:t>
            </a:r>
          </a:p>
          <a:p>
            <a:endParaRPr lang="en-US" sz="2100" dirty="0"/>
          </a:p>
        </p:txBody>
      </p:sp>
      <p:sp>
        <p:nvSpPr>
          <p:cNvPr id="2" name="Title 1">
            <a:extLst>
              <a:ext uri="{FF2B5EF4-FFF2-40B4-BE49-F238E27FC236}">
                <a16:creationId xmlns:a16="http://schemas.microsoft.com/office/drawing/2014/main" id="{403E36D3-4A95-F641-BB65-A1A05675359C}"/>
              </a:ext>
            </a:extLst>
          </p:cNvPr>
          <p:cNvSpPr>
            <a:spLocks noGrp="1"/>
          </p:cNvSpPr>
          <p:nvPr>
            <p:ph type="title"/>
          </p:nvPr>
        </p:nvSpPr>
        <p:spPr/>
        <p:txBody>
          <a:bodyPr>
            <a:normAutofit/>
          </a:bodyPr>
          <a:lstStyle/>
          <a:p>
            <a:pPr algn="ctr"/>
            <a:r>
              <a:rPr lang="en-US" sz="3000" dirty="0"/>
              <a:t>Changes in the external environment and fraud landscape</a:t>
            </a:r>
          </a:p>
        </p:txBody>
      </p:sp>
      <p:sp>
        <p:nvSpPr>
          <p:cNvPr id="4" name="Slide Number Placeholder 3"/>
          <p:cNvSpPr>
            <a:spLocks noGrp="1"/>
          </p:cNvSpPr>
          <p:nvPr>
            <p:ph type="sldNum" sz="quarter" idx="12"/>
          </p:nvPr>
        </p:nvSpPr>
        <p:spPr>
          <a:xfrm>
            <a:off x="8482818" y="6407944"/>
            <a:ext cx="530214" cy="365125"/>
          </a:xfrm>
        </p:spPr>
        <p:txBody>
          <a:bodyPr/>
          <a:lstStyle/>
          <a:p>
            <a:fld id="{5ED5BA94-CCCA-4E7D-9FDB-348A411BB724}" type="slidenum">
              <a:rPr lang="en-US" smtClean="0"/>
              <a:pPr/>
              <a:t>107</a:t>
            </a:fld>
            <a:endParaRPr lang="en-US" dirty="0"/>
          </a:p>
        </p:txBody>
      </p:sp>
    </p:spTree>
    <p:extLst>
      <p:ext uri="{BB962C8B-B14F-4D97-AF65-F5344CB8AC3E}">
        <p14:creationId xmlns:p14="http://schemas.microsoft.com/office/powerpoint/2010/main" val="1295212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90CB2-6576-314D-8850-386787F50321}"/>
              </a:ext>
            </a:extLst>
          </p:cNvPr>
          <p:cNvSpPr>
            <a:spLocks noGrp="1"/>
          </p:cNvSpPr>
          <p:nvPr>
            <p:ph idx="1"/>
          </p:nvPr>
        </p:nvSpPr>
        <p:spPr/>
        <p:txBody>
          <a:bodyPr/>
          <a:lstStyle/>
          <a:p>
            <a:r>
              <a:rPr lang="en-US" dirty="0"/>
              <a:t>2016 edition had 19 appendices</a:t>
            </a:r>
          </a:p>
          <a:p>
            <a:r>
              <a:rPr lang="en-US" dirty="0"/>
              <a:t>2022 edition has 7 appendices</a:t>
            </a:r>
          </a:p>
        </p:txBody>
      </p:sp>
      <p:sp>
        <p:nvSpPr>
          <p:cNvPr id="2" name="Title 1">
            <a:extLst>
              <a:ext uri="{FF2B5EF4-FFF2-40B4-BE49-F238E27FC236}">
                <a16:creationId xmlns:a16="http://schemas.microsoft.com/office/drawing/2014/main" id="{69EDD11E-F9E0-6C45-9857-10B4EB6DDB2E}"/>
              </a:ext>
            </a:extLst>
          </p:cNvPr>
          <p:cNvSpPr>
            <a:spLocks noGrp="1"/>
          </p:cNvSpPr>
          <p:nvPr>
            <p:ph type="title"/>
          </p:nvPr>
        </p:nvSpPr>
        <p:spPr/>
        <p:txBody>
          <a:bodyPr>
            <a:normAutofit/>
          </a:bodyPr>
          <a:lstStyle/>
          <a:p>
            <a:pPr algn="ctr"/>
            <a:r>
              <a:rPr lang="en-US" dirty="0"/>
              <a:t>Appendices changes</a:t>
            </a:r>
          </a:p>
        </p:txBody>
      </p:sp>
      <p:sp>
        <p:nvSpPr>
          <p:cNvPr id="4" name="Slide Number Placeholder 3"/>
          <p:cNvSpPr>
            <a:spLocks noGrp="1"/>
          </p:cNvSpPr>
          <p:nvPr>
            <p:ph type="sldNum" sz="quarter" idx="12"/>
          </p:nvPr>
        </p:nvSpPr>
        <p:spPr>
          <a:xfrm>
            <a:off x="8553157" y="6407944"/>
            <a:ext cx="459875" cy="365125"/>
          </a:xfrm>
        </p:spPr>
        <p:txBody>
          <a:bodyPr/>
          <a:lstStyle/>
          <a:p>
            <a:fld id="{5ED5BA94-CCCA-4E7D-9FDB-348A411BB724}" type="slidenum">
              <a:rPr lang="en-US" smtClean="0"/>
              <a:pPr/>
              <a:t>108</a:t>
            </a:fld>
            <a:endParaRPr lang="en-US" dirty="0"/>
          </a:p>
        </p:txBody>
      </p:sp>
    </p:spTree>
    <p:extLst>
      <p:ext uri="{BB962C8B-B14F-4D97-AF65-F5344CB8AC3E}">
        <p14:creationId xmlns:p14="http://schemas.microsoft.com/office/powerpoint/2010/main" val="24725978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D8540725-3674-E745-A27A-AB5036715459}"/>
              </a:ext>
            </a:extLst>
          </p:cNvPr>
          <p:cNvSpPr>
            <a:spLocks noGrp="1"/>
          </p:cNvSpPr>
          <p:nvPr>
            <p:ph type="title"/>
          </p:nvPr>
        </p:nvSpPr>
        <p:spPr/>
        <p:txBody>
          <a:bodyPr/>
          <a:lstStyle/>
          <a:p>
            <a:pPr algn="ctr"/>
            <a:r>
              <a:rPr lang="en-US" dirty="0"/>
              <a:t>Appendices changes</a:t>
            </a:r>
          </a:p>
        </p:txBody>
      </p:sp>
      <p:pic>
        <p:nvPicPr>
          <p:cNvPr id="8" name="Picture 7">
            <a:extLst>
              <a:ext uri="{FF2B5EF4-FFF2-40B4-BE49-F238E27FC236}">
                <a16:creationId xmlns:a16="http://schemas.microsoft.com/office/drawing/2014/main" id="{5CD78383-D8B4-F946-BE64-23FC5A3EA2EE}"/>
              </a:ext>
            </a:extLst>
          </p:cNvPr>
          <p:cNvPicPr>
            <a:picLocks noChangeAspect="1"/>
          </p:cNvPicPr>
          <p:nvPr/>
        </p:nvPicPr>
        <p:blipFill>
          <a:blip r:embed="rId3"/>
          <a:stretch>
            <a:fillRect/>
          </a:stretch>
        </p:blipFill>
        <p:spPr>
          <a:xfrm>
            <a:off x="787935" y="2154151"/>
            <a:ext cx="7020270" cy="3846599"/>
          </a:xfrm>
          <a:prstGeom prst="rect">
            <a:avLst/>
          </a:prstGeom>
        </p:spPr>
      </p:pic>
      <p:sp>
        <p:nvSpPr>
          <p:cNvPr id="4" name="Slide Number Placeholder 3"/>
          <p:cNvSpPr>
            <a:spLocks noGrp="1"/>
          </p:cNvSpPr>
          <p:nvPr>
            <p:ph type="sldNum" sz="quarter" idx="12"/>
          </p:nvPr>
        </p:nvSpPr>
        <p:spPr>
          <a:xfrm>
            <a:off x="8539089" y="6407944"/>
            <a:ext cx="473943" cy="365125"/>
          </a:xfrm>
        </p:spPr>
        <p:txBody>
          <a:bodyPr/>
          <a:lstStyle/>
          <a:p>
            <a:fld id="{5ED5BA94-CCCA-4E7D-9FDB-348A411BB724}" type="slidenum">
              <a:rPr lang="en-US" smtClean="0"/>
              <a:pPr/>
              <a:t>109</a:t>
            </a:fld>
            <a:endParaRPr lang="en-US" dirty="0"/>
          </a:p>
        </p:txBody>
      </p:sp>
    </p:spTree>
    <p:extLst>
      <p:ext uri="{BB962C8B-B14F-4D97-AF65-F5344CB8AC3E}">
        <p14:creationId xmlns:p14="http://schemas.microsoft.com/office/powerpoint/2010/main" val="17551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SASB Standards</a:t>
            </a:r>
          </a:p>
          <a:p>
            <a:pPr lvl="1"/>
            <a:r>
              <a:rPr lang="en-US" dirty="0"/>
              <a:t>Independent standard-setting board</a:t>
            </a:r>
          </a:p>
          <a:p>
            <a:pPr lvl="1"/>
            <a:r>
              <a:rPr lang="en-US" dirty="0"/>
              <a:t>Industry specific, but typically all profit-seeking</a:t>
            </a:r>
          </a:p>
          <a:p>
            <a:pPr lvl="1"/>
            <a:r>
              <a:rPr lang="en-US" dirty="0"/>
              <a:t>However, some of these industries that have a government twist would be</a:t>
            </a:r>
          </a:p>
          <a:p>
            <a:pPr lvl="2"/>
            <a:r>
              <a:rPr lang="en-US" dirty="0"/>
              <a:t>Electric Utilities and Power Generators</a:t>
            </a:r>
          </a:p>
          <a:p>
            <a:pPr lvl="2"/>
            <a:r>
              <a:rPr lang="en-US" dirty="0"/>
              <a:t>Engineering and Construction Services</a:t>
            </a:r>
          </a:p>
          <a:p>
            <a:pPr lvl="2"/>
            <a:r>
              <a:rPr lang="en-US" dirty="0"/>
              <a:t>Gas Utilities and Distributors</a:t>
            </a:r>
          </a:p>
          <a:p>
            <a:pPr lvl="2"/>
            <a:r>
              <a:rPr lang="en-US" dirty="0"/>
              <a:t>Waste Management and Water Utilities &amp; Services</a:t>
            </a:r>
          </a:p>
          <a:p>
            <a:pPr lvl="2"/>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11</a:t>
            </a:fld>
            <a:endParaRPr lang="en-US"/>
          </a:p>
        </p:txBody>
      </p:sp>
    </p:spTree>
    <p:extLst>
      <p:ext uri="{BB962C8B-B14F-4D97-AF65-F5344CB8AC3E}">
        <p14:creationId xmlns:p14="http://schemas.microsoft.com/office/powerpoint/2010/main" val="7836534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C72A6-456B-9B4B-B1DF-381E11963A82}"/>
              </a:ext>
            </a:extLst>
          </p:cNvPr>
          <p:cNvSpPr>
            <a:spLocks noGrp="1"/>
          </p:cNvSpPr>
          <p:nvPr>
            <p:ph idx="1"/>
          </p:nvPr>
        </p:nvSpPr>
        <p:spPr/>
        <p:txBody>
          <a:bodyPr/>
          <a:lstStyle/>
          <a:p>
            <a:pPr marL="0" indent="0">
              <a:buNone/>
            </a:pPr>
            <a:r>
              <a:rPr lang="en-US" sz="2250" dirty="0">
                <a:hlinkClick r:id="rId3"/>
              </a:rPr>
              <a:t>https://www.acfe.com/fraud-resources/fraud-risk-tools---coso/tools</a:t>
            </a:r>
            <a:r>
              <a:rPr lang="en-US" sz="2250" dirty="0"/>
              <a:t> </a:t>
            </a:r>
          </a:p>
          <a:p>
            <a:r>
              <a:rPr lang="en-US" dirty="0"/>
              <a:t>Antifraud Playbook</a:t>
            </a:r>
          </a:p>
          <a:p>
            <a:r>
              <a:rPr lang="en-US" dirty="0"/>
              <a:t>Library of Antifraud Data Analytic Tests</a:t>
            </a:r>
          </a:p>
          <a:p>
            <a:r>
              <a:rPr lang="en-US" dirty="0"/>
              <a:t>Fraud Risk Management Interactive Scorecards</a:t>
            </a:r>
          </a:p>
          <a:p>
            <a:r>
              <a:rPr lang="en-US" dirty="0"/>
              <a:t>Risk Assessment and Follow-Up Action Templates</a:t>
            </a:r>
          </a:p>
          <a:p>
            <a:r>
              <a:rPr lang="en-US" dirty="0"/>
              <a:t>Points of Focus Documentation Templates</a:t>
            </a:r>
          </a:p>
          <a:p>
            <a:endParaRPr lang="en-US" dirty="0"/>
          </a:p>
          <a:p>
            <a:endParaRPr lang="en-US" dirty="0"/>
          </a:p>
        </p:txBody>
      </p:sp>
      <p:sp>
        <p:nvSpPr>
          <p:cNvPr id="2" name="Title 1">
            <a:extLst>
              <a:ext uri="{FF2B5EF4-FFF2-40B4-BE49-F238E27FC236}">
                <a16:creationId xmlns:a16="http://schemas.microsoft.com/office/drawing/2014/main" id="{03939B50-D6B0-684E-A83C-22A7E081CD0A}"/>
              </a:ext>
            </a:extLst>
          </p:cNvPr>
          <p:cNvSpPr>
            <a:spLocks noGrp="1"/>
          </p:cNvSpPr>
          <p:nvPr>
            <p:ph type="title"/>
          </p:nvPr>
        </p:nvSpPr>
        <p:spPr/>
        <p:txBody>
          <a:bodyPr>
            <a:normAutofit fontScale="90000"/>
          </a:bodyPr>
          <a:lstStyle/>
          <a:p>
            <a:pPr algn="ctr"/>
            <a:r>
              <a:rPr lang="en-US" dirty="0"/>
              <a:t>Fraud risk management tools at ACFE</a:t>
            </a:r>
          </a:p>
        </p:txBody>
      </p:sp>
      <p:sp>
        <p:nvSpPr>
          <p:cNvPr id="4" name="Slide Number Placeholder 3"/>
          <p:cNvSpPr>
            <a:spLocks noGrp="1"/>
          </p:cNvSpPr>
          <p:nvPr>
            <p:ph type="sldNum" sz="quarter" idx="12"/>
          </p:nvPr>
        </p:nvSpPr>
        <p:spPr>
          <a:xfrm>
            <a:off x="8567225" y="6407944"/>
            <a:ext cx="445807" cy="365125"/>
          </a:xfrm>
        </p:spPr>
        <p:txBody>
          <a:bodyPr/>
          <a:lstStyle/>
          <a:p>
            <a:fld id="{5ED5BA94-CCCA-4E7D-9FDB-348A411BB724}" type="slidenum">
              <a:rPr lang="en-US" smtClean="0"/>
              <a:pPr/>
              <a:t>110</a:t>
            </a:fld>
            <a:endParaRPr lang="en-US" dirty="0"/>
          </a:p>
        </p:txBody>
      </p:sp>
    </p:spTree>
    <p:extLst>
      <p:ext uri="{BB962C8B-B14F-4D97-AF65-F5344CB8AC3E}">
        <p14:creationId xmlns:p14="http://schemas.microsoft.com/office/powerpoint/2010/main" val="2175459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C72A6-456B-9B4B-B1DF-381E11963A82}"/>
              </a:ext>
            </a:extLst>
          </p:cNvPr>
          <p:cNvSpPr>
            <a:spLocks noGrp="1"/>
          </p:cNvSpPr>
          <p:nvPr>
            <p:ph idx="1"/>
          </p:nvPr>
        </p:nvSpPr>
        <p:spPr/>
        <p:txBody>
          <a:bodyPr>
            <a:normAutofit/>
          </a:bodyPr>
          <a:lstStyle/>
          <a:p>
            <a:r>
              <a:rPr lang="en-US" dirty="0"/>
              <a:t>Sample Fraud Control Policy </a:t>
            </a:r>
          </a:p>
          <a:p>
            <a:r>
              <a:rPr lang="en-US" dirty="0"/>
              <a:t>Fraud Risk Management High-Level Assessment</a:t>
            </a:r>
          </a:p>
          <a:p>
            <a:r>
              <a:rPr lang="en-US" dirty="0"/>
              <a:t>Sample Fraud Policy Responsibility Matrix</a:t>
            </a:r>
          </a:p>
          <a:p>
            <a:r>
              <a:rPr lang="en-US" dirty="0"/>
              <a:t>Sample Fraud Risk Management Policy</a:t>
            </a:r>
          </a:p>
          <a:p>
            <a:r>
              <a:rPr lang="en-US" dirty="0"/>
              <a:t>Sample Fraud Risk Management Survey</a:t>
            </a:r>
          </a:p>
          <a:p>
            <a:r>
              <a:rPr lang="en-US" dirty="0"/>
              <a:t>Expanded list of fraud exposures, hyperlinked to underlying descriptions</a:t>
            </a:r>
          </a:p>
          <a:p>
            <a:pPr lvl="1"/>
            <a:r>
              <a:rPr lang="en-US" dirty="0"/>
              <a:t>Generic schemes</a:t>
            </a:r>
          </a:p>
          <a:p>
            <a:pPr lvl="1"/>
            <a:r>
              <a:rPr lang="en-US" dirty="0"/>
              <a:t>Industry-specific schemes</a:t>
            </a:r>
          </a:p>
          <a:p>
            <a:endParaRPr lang="en-US" dirty="0"/>
          </a:p>
          <a:p>
            <a:endParaRPr lang="en-US" dirty="0"/>
          </a:p>
        </p:txBody>
      </p:sp>
      <p:sp>
        <p:nvSpPr>
          <p:cNvPr id="2" name="Title 1">
            <a:extLst>
              <a:ext uri="{FF2B5EF4-FFF2-40B4-BE49-F238E27FC236}">
                <a16:creationId xmlns:a16="http://schemas.microsoft.com/office/drawing/2014/main" id="{03939B50-D6B0-684E-A83C-22A7E081CD0A}"/>
              </a:ext>
            </a:extLst>
          </p:cNvPr>
          <p:cNvSpPr>
            <a:spLocks noGrp="1"/>
          </p:cNvSpPr>
          <p:nvPr>
            <p:ph type="title"/>
          </p:nvPr>
        </p:nvSpPr>
        <p:spPr/>
        <p:txBody>
          <a:bodyPr>
            <a:normAutofit fontScale="90000"/>
          </a:bodyPr>
          <a:lstStyle/>
          <a:p>
            <a:pPr algn="ctr"/>
            <a:r>
              <a:rPr lang="en-US" dirty="0"/>
              <a:t>Fraud risk management tools at ACFE</a:t>
            </a:r>
          </a:p>
        </p:txBody>
      </p:sp>
      <p:sp>
        <p:nvSpPr>
          <p:cNvPr id="4" name="Slide Number Placeholder 3"/>
          <p:cNvSpPr>
            <a:spLocks noGrp="1"/>
          </p:cNvSpPr>
          <p:nvPr>
            <p:ph type="sldNum" sz="quarter" idx="12"/>
          </p:nvPr>
        </p:nvSpPr>
        <p:spPr>
          <a:xfrm>
            <a:off x="8553157" y="6407944"/>
            <a:ext cx="459875" cy="365125"/>
          </a:xfrm>
        </p:spPr>
        <p:txBody>
          <a:bodyPr/>
          <a:lstStyle/>
          <a:p>
            <a:fld id="{5ED5BA94-CCCA-4E7D-9FDB-348A411BB724}" type="slidenum">
              <a:rPr lang="en-US" smtClean="0"/>
              <a:pPr/>
              <a:t>111</a:t>
            </a:fld>
            <a:endParaRPr lang="en-US" dirty="0"/>
          </a:p>
        </p:txBody>
      </p:sp>
    </p:spTree>
    <p:extLst>
      <p:ext uri="{BB962C8B-B14F-4D97-AF65-F5344CB8AC3E}">
        <p14:creationId xmlns:p14="http://schemas.microsoft.com/office/powerpoint/2010/main" val="5970144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C72A6-456B-9B4B-B1DF-381E11963A82}"/>
              </a:ext>
            </a:extLst>
          </p:cNvPr>
          <p:cNvSpPr>
            <a:spLocks noGrp="1"/>
          </p:cNvSpPr>
          <p:nvPr>
            <p:ph idx="1"/>
          </p:nvPr>
        </p:nvSpPr>
        <p:spPr/>
        <p:txBody>
          <a:bodyPr>
            <a:normAutofit/>
          </a:bodyPr>
          <a:lstStyle/>
          <a:p>
            <a:pPr marL="0" indent="0">
              <a:buNone/>
            </a:pPr>
            <a:r>
              <a:rPr lang="en-US" dirty="0"/>
              <a:t>Coming soon:</a:t>
            </a:r>
          </a:p>
          <a:p>
            <a:r>
              <a:rPr lang="en-US" dirty="0"/>
              <a:t>PowerPoint Deck to use to explain Fraud Risk Management and its importance to senior management and those charged with governance.</a:t>
            </a:r>
          </a:p>
          <a:p>
            <a:r>
              <a:rPr lang="en-US" dirty="0"/>
              <a:t>Fraud Risk Management Implementation Program: an audit-program-like set of step-by-step procedures for implementing a robust FRM program. </a:t>
            </a:r>
          </a:p>
          <a:p>
            <a:endParaRPr lang="en-US" dirty="0"/>
          </a:p>
        </p:txBody>
      </p:sp>
      <p:sp>
        <p:nvSpPr>
          <p:cNvPr id="2" name="Title 1">
            <a:extLst>
              <a:ext uri="{FF2B5EF4-FFF2-40B4-BE49-F238E27FC236}">
                <a16:creationId xmlns:a16="http://schemas.microsoft.com/office/drawing/2014/main" id="{03939B50-D6B0-684E-A83C-22A7E081CD0A}"/>
              </a:ext>
            </a:extLst>
          </p:cNvPr>
          <p:cNvSpPr>
            <a:spLocks noGrp="1"/>
          </p:cNvSpPr>
          <p:nvPr>
            <p:ph type="title"/>
          </p:nvPr>
        </p:nvSpPr>
        <p:spPr/>
        <p:txBody>
          <a:bodyPr>
            <a:normAutofit fontScale="90000"/>
          </a:bodyPr>
          <a:lstStyle/>
          <a:p>
            <a:pPr algn="ctr"/>
            <a:r>
              <a:rPr lang="en-US" dirty="0"/>
              <a:t>Fraud risk management tools at ACFE</a:t>
            </a:r>
          </a:p>
        </p:txBody>
      </p:sp>
      <p:sp>
        <p:nvSpPr>
          <p:cNvPr id="4" name="Slide Number Placeholder 3"/>
          <p:cNvSpPr>
            <a:spLocks noGrp="1"/>
          </p:cNvSpPr>
          <p:nvPr>
            <p:ph type="sldNum" sz="quarter" idx="12"/>
          </p:nvPr>
        </p:nvSpPr>
        <p:spPr>
          <a:xfrm>
            <a:off x="8510954" y="6407944"/>
            <a:ext cx="502078" cy="365125"/>
          </a:xfrm>
        </p:spPr>
        <p:txBody>
          <a:bodyPr/>
          <a:lstStyle/>
          <a:p>
            <a:fld id="{5ED5BA94-CCCA-4E7D-9FDB-348A411BB724}" type="slidenum">
              <a:rPr lang="en-US" smtClean="0"/>
              <a:pPr/>
              <a:t>112</a:t>
            </a:fld>
            <a:endParaRPr lang="en-US" dirty="0"/>
          </a:p>
        </p:txBody>
      </p:sp>
    </p:spTree>
    <p:extLst>
      <p:ext uri="{BB962C8B-B14F-4D97-AF65-F5344CB8AC3E}">
        <p14:creationId xmlns:p14="http://schemas.microsoft.com/office/powerpoint/2010/main" val="19921816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8EC8ED6-EF5E-BD48-A873-67E832EA6ED3}"/>
              </a:ext>
            </a:extLst>
          </p:cNvPr>
          <p:cNvPicPr>
            <a:picLocks noChangeAspect="1"/>
          </p:cNvPicPr>
          <p:nvPr/>
        </p:nvPicPr>
        <p:blipFill>
          <a:blip r:embed="rId3"/>
          <a:stretch>
            <a:fillRect/>
          </a:stretch>
        </p:blipFill>
        <p:spPr>
          <a:xfrm>
            <a:off x="1432278" y="857250"/>
            <a:ext cx="6279445" cy="5143500"/>
          </a:xfrm>
          <a:prstGeom prst="rect">
            <a:avLst/>
          </a:prstGeom>
        </p:spPr>
      </p:pic>
      <p:sp>
        <p:nvSpPr>
          <p:cNvPr id="2" name="Slide Number Placeholder 1"/>
          <p:cNvSpPr>
            <a:spLocks noGrp="1"/>
          </p:cNvSpPr>
          <p:nvPr>
            <p:ph type="sldNum" sz="quarter" idx="12"/>
          </p:nvPr>
        </p:nvSpPr>
        <p:spPr>
          <a:xfrm>
            <a:off x="8539089" y="6407944"/>
            <a:ext cx="473943" cy="365125"/>
          </a:xfrm>
        </p:spPr>
        <p:txBody>
          <a:bodyPr/>
          <a:lstStyle/>
          <a:p>
            <a:fld id="{5ED5BA94-CCCA-4E7D-9FDB-348A411BB724}" type="slidenum">
              <a:rPr lang="en-US" smtClean="0"/>
              <a:pPr/>
              <a:t>113</a:t>
            </a:fld>
            <a:endParaRPr lang="en-US" dirty="0"/>
          </a:p>
        </p:txBody>
      </p:sp>
    </p:spTree>
    <p:extLst>
      <p:ext uri="{BB962C8B-B14F-4D97-AF65-F5344CB8AC3E}">
        <p14:creationId xmlns:p14="http://schemas.microsoft.com/office/powerpoint/2010/main" val="4202695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419225" y="857250"/>
            <a:ext cx="6305162" cy="5143500"/>
          </a:xfrm>
          <a:prstGeom prst="rect">
            <a:avLst/>
          </a:prstGeom>
        </p:spPr>
      </p:pic>
      <p:sp>
        <p:nvSpPr>
          <p:cNvPr id="2" name="Slide Number Placeholder 1"/>
          <p:cNvSpPr>
            <a:spLocks noGrp="1"/>
          </p:cNvSpPr>
          <p:nvPr>
            <p:ph type="sldNum" sz="quarter" idx="12"/>
          </p:nvPr>
        </p:nvSpPr>
        <p:spPr>
          <a:xfrm>
            <a:off x="8567225" y="6407944"/>
            <a:ext cx="445807" cy="365125"/>
          </a:xfrm>
        </p:spPr>
        <p:txBody>
          <a:bodyPr/>
          <a:lstStyle/>
          <a:p>
            <a:fld id="{5ED5BA94-CCCA-4E7D-9FDB-348A411BB724}" type="slidenum">
              <a:rPr lang="en-US" smtClean="0"/>
              <a:pPr/>
              <a:t>114</a:t>
            </a:fld>
            <a:endParaRPr lang="en-US" dirty="0"/>
          </a:p>
        </p:txBody>
      </p:sp>
    </p:spTree>
    <p:extLst>
      <p:ext uri="{BB962C8B-B14F-4D97-AF65-F5344CB8AC3E}">
        <p14:creationId xmlns:p14="http://schemas.microsoft.com/office/powerpoint/2010/main" val="16370664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fontScale="90000"/>
          </a:bodyPr>
          <a:lstStyle/>
          <a:p>
            <a:pPr algn="ctr"/>
            <a:r>
              <a:rPr lang="en-US" dirty="0"/>
              <a:t>Risk Assessment and Follow-up Actions Template</a:t>
            </a:r>
          </a:p>
        </p:txBody>
      </p:sp>
      <p:pic>
        <p:nvPicPr>
          <p:cNvPr id="4" name="Picture 3"/>
          <p:cNvPicPr>
            <a:picLocks noChangeAspect="1"/>
          </p:cNvPicPr>
          <p:nvPr/>
        </p:nvPicPr>
        <p:blipFill>
          <a:blip r:embed="rId3"/>
          <a:stretch>
            <a:fillRect/>
          </a:stretch>
        </p:blipFill>
        <p:spPr>
          <a:xfrm>
            <a:off x="20776" y="2124076"/>
            <a:ext cx="9090158" cy="3451148"/>
          </a:xfrm>
          <a:prstGeom prst="rect">
            <a:avLst/>
          </a:prstGeom>
        </p:spPr>
      </p:pic>
      <p:sp>
        <p:nvSpPr>
          <p:cNvPr id="5" name="Slide Number Placeholder 4"/>
          <p:cNvSpPr>
            <a:spLocks noGrp="1"/>
          </p:cNvSpPr>
          <p:nvPr>
            <p:ph type="sldNum" sz="quarter" idx="12"/>
          </p:nvPr>
        </p:nvSpPr>
        <p:spPr>
          <a:xfrm>
            <a:off x="8496886" y="6407944"/>
            <a:ext cx="516146" cy="365125"/>
          </a:xfrm>
        </p:spPr>
        <p:txBody>
          <a:bodyPr/>
          <a:lstStyle/>
          <a:p>
            <a:fld id="{5ED5BA94-CCCA-4E7D-9FDB-348A411BB724}" type="slidenum">
              <a:rPr lang="en-US" smtClean="0"/>
              <a:pPr/>
              <a:t>115</a:t>
            </a:fld>
            <a:endParaRPr lang="en-US" dirty="0"/>
          </a:p>
        </p:txBody>
      </p:sp>
    </p:spTree>
    <p:extLst>
      <p:ext uri="{BB962C8B-B14F-4D97-AF65-F5344CB8AC3E}">
        <p14:creationId xmlns:p14="http://schemas.microsoft.com/office/powerpoint/2010/main" val="29322325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457200" y="909634"/>
            <a:ext cx="8229600" cy="857250"/>
          </a:xfrm>
        </p:spPr>
        <p:txBody>
          <a:bodyPr>
            <a:normAutofit/>
          </a:bodyPr>
          <a:lstStyle/>
          <a:p>
            <a:pPr algn="ctr"/>
            <a:r>
              <a:rPr lang="en-US" dirty="0"/>
              <a:t>Fraud Risk Heat Map</a:t>
            </a:r>
          </a:p>
        </p:txBody>
      </p:sp>
      <p:pic>
        <p:nvPicPr>
          <p:cNvPr id="5" name="Picture 4">
            <a:extLst>
              <a:ext uri="{FF2B5EF4-FFF2-40B4-BE49-F238E27FC236}">
                <a16:creationId xmlns:a16="http://schemas.microsoft.com/office/drawing/2014/main" id="{ADD92B6C-A4AC-884D-9350-A7A09E0EF918}"/>
              </a:ext>
            </a:extLst>
          </p:cNvPr>
          <p:cNvPicPr/>
          <p:nvPr/>
        </p:nvPicPr>
        <p:blipFill>
          <a:blip r:embed="rId3"/>
          <a:stretch>
            <a:fillRect/>
          </a:stretch>
        </p:blipFill>
        <p:spPr>
          <a:xfrm>
            <a:off x="1924748" y="1565521"/>
            <a:ext cx="5238968" cy="4435229"/>
          </a:xfrm>
          <a:prstGeom prst="rect">
            <a:avLst/>
          </a:prstGeom>
        </p:spPr>
      </p:pic>
      <p:sp>
        <p:nvSpPr>
          <p:cNvPr id="4" name="Slide Number Placeholder 3"/>
          <p:cNvSpPr>
            <a:spLocks noGrp="1"/>
          </p:cNvSpPr>
          <p:nvPr>
            <p:ph type="sldNum" sz="quarter" idx="12"/>
          </p:nvPr>
        </p:nvSpPr>
        <p:spPr>
          <a:xfrm>
            <a:off x="8539089" y="6407944"/>
            <a:ext cx="473943" cy="365125"/>
          </a:xfrm>
        </p:spPr>
        <p:txBody>
          <a:bodyPr/>
          <a:lstStyle/>
          <a:p>
            <a:fld id="{5ED5BA94-CCCA-4E7D-9FDB-348A411BB724}" type="slidenum">
              <a:rPr lang="en-US" smtClean="0"/>
              <a:pPr/>
              <a:t>116</a:t>
            </a:fld>
            <a:endParaRPr lang="en-US" dirty="0"/>
          </a:p>
        </p:txBody>
      </p:sp>
    </p:spTree>
    <p:extLst>
      <p:ext uri="{BB962C8B-B14F-4D97-AF65-F5344CB8AC3E}">
        <p14:creationId xmlns:p14="http://schemas.microsoft.com/office/powerpoint/2010/main" val="4082656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457200" y="895277"/>
            <a:ext cx="8229600" cy="857250"/>
          </a:xfrm>
        </p:spPr>
        <p:txBody>
          <a:bodyPr>
            <a:normAutofit/>
          </a:bodyPr>
          <a:lstStyle/>
          <a:p>
            <a:pPr algn="ctr"/>
            <a:r>
              <a:rPr lang="en-US" dirty="0"/>
              <a:t>Fraud Risk Ranking Matrix</a:t>
            </a:r>
          </a:p>
        </p:txBody>
      </p:sp>
      <p:pic>
        <p:nvPicPr>
          <p:cNvPr id="4" name="Picture 3"/>
          <p:cNvPicPr>
            <a:picLocks noChangeAspect="1"/>
          </p:cNvPicPr>
          <p:nvPr/>
        </p:nvPicPr>
        <p:blipFill>
          <a:blip r:embed="rId3"/>
          <a:stretch>
            <a:fillRect/>
          </a:stretch>
        </p:blipFill>
        <p:spPr>
          <a:xfrm>
            <a:off x="1143000" y="1533526"/>
            <a:ext cx="6858000" cy="3790171"/>
          </a:xfrm>
          <a:prstGeom prst="rect">
            <a:avLst/>
          </a:prstGeom>
        </p:spPr>
      </p:pic>
      <p:sp>
        <p:nvSpPr>
          <p:cNvPr id="5" name="Slide Number Placeholder 4"/>
          <p:cNvSpPr>
            <a:spLocks noGrp="1"/>
          </p:cNvSpPr>
          <p:nvPr>
            <p:ph type="sldNum" sz="quarter" idx="12"/>
          </p:nvPr>
        </p:nvSpPr>
        <p:spPr>
          <a:xfrm>
            <a:off x="8567225" y="6407944"/>
            <a:ext cx="445807" cy="365125"/>
          </a:xfrm>
        </p:spPr>
        <p:txBody>
          <a:bodyPr/>
          <a:lstStyle/>
          <a:p>
            <a:fld id="{5ED5BA94-CCCA-4E7D-9FDB-348A411BB724}" type="slidenum">
              <a:rPr lang="en-US" smtClean="0"/>
              <a:pPr/>
              <a:t>117</a:t>
            </a:fld>
            <a:endParaRPr lang="en-US"/>
          </a:p>
        </p:txBody>
      </p:sp>
    </p:spTree>
    <p:extLst>
      <p:ext uri="{BB962C8B-B14F-4D97-AF65-F5344CB8AC3E}">
        <p14:creationId xmlns:p14="http://schemas.microsoft.com/office/powerpoint/2010/main" val="2992799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1F020E4-9E36-5944-8AA8-DCD86CBDFBBE}"/>
              </a:ext>
            </a:extLst>
          </p:cNvPr>
          <p:cNvSpPr>
            <a:spLocks noGrp="1"/>
          </p:cNvSpPr>
          <p:nvPr>
            <p:ph type="sldNum" sz="quarter" idx="12"/>
          </p:nvPr>
        </p:nvSpPr>
        <p:spPr>
          <a:xfrm>
            <a:off x="8567225" y="6407944"/>
            <a:ext cx="445807" cy="365125"/>
          </a:xfrm>
          <a:prstGeom prst="rect">
            <a:avLst/>
          </a:prstGeom>
        </p:spPr>
        <p:txBody>
          <a:bodyPr/>
          <a:lstStyle/>
          <a:p>
            <a:fld id="{11B5243C-0A3E-4D10-9CBD-73CA75EEEF44}" type="slidenum">
              <a:rPr lang="en-US" smtClean="0"/>
              <a:pPr/>
              <a:t>118</a:t>
            </a:fld>
            <a:endParaRPr lang="en-US" dirty="0"/>
          </a:p>
        </p:txBody>
      </p:sp>
      <p:sp>
        <p:nvSpPr>
          <p:cNvPr id="2" name="Title 1">
            <a:extLst>
              <a:ext uri="{FF2B5EF4-FFF2-40B4-BE49-F238E27FC236}">
                <a16:creationId xmlns:a16="http://schemas.microsoft.com/office/drawing/2014/main" id="{1AB99F25-0D9D-1A49-A07E-91B19BAFB688}"/>
              </a:ext>
            </a:extLst>
          </p:cNvPr>
          <p:cNvSpPr>
            <a:spLocks noGrp="1"/>
          </p:cNvSpPr>
          <p:nvPr>
            <p:ph type="title"/>
          </p:nvPr>
        </p:nvSpPr>
        <p:spPr>
          <a:xfrm>
            <a:off x="465463" y="860288"/>
            <a:ext cx="8229600" cy="857250"/>
          </a:xfrm>
        </p:spPr>
        <p:txBody>
          <a:bodyPr>
            <a:normAutofit/>
          </a:bodyPr>
          <a:lstStyle/>
          <a:p>
            <a:r>
              <a:rPr lang="en-US" dirty="0"/>
              <a:t>Points of Focus Documentation</a:t>
            </a:r>
          </a:p>
        </p:txBody>
      </p:sp>
      <p:pic>
        <p:nvPicPr>
          <p:cNvPr id="5" name="Picture 4">
            <a:extLst>
              <a:ext uri="{FF2B5EF4-FFF2-40B4-BE49-F238E27FC236}">
                <a16:creationId xmlns:a16="http://schemas.microsoft.com/office/drawing/2014/main" id="{E23D55DA-BDA8-E441-91C8-884D3184FACD}"/>
              </a:ext>
            </a:extLst>
          </p:cNvPr>
          <p:cNvPicPr>
            <a:picLocks noChangeAspect="1"/>
          </p:cNvPicPr>
          <p:nvPr/>
        </p:nvPicPr>
        <p:blipFill>
          <a:blip r:embed="rId3"/>
          <a:stretch>
            <a:fillRect/>
          </a:stretch>
        </p:blipFill>
        <p:spPr>
          <a:xfrm>
            <a:off x="8263" y="1603082"/>
            <a:ext cx="9144000" cy="4303537"/>
          </a:xfrm>
          <a:prstGeom prst="rect">
            <a:avLst/>
          </a:prstGeom>
        </p:spPr>
      </p:pic>
    </p:spTree>
    <p:extLst>
      <p:ext uri="{BB962C8B-B14F-4D97-AF65-F5344CB8AC3E}">
        <p14:creationId xmlns:p14="http://schemas.microsoft.com/office/powerpoint/2010/main" val="29829230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noChangeArrowheads="1"/>
          </p:cNvPicPr>
          <p:nvPr/>
        </p:nvPicPr>
        <p:blipFill>
          <a:blip r:embed="rId3" cstate="print"/>
          <a:srcRect/>
          <a:stretch>
            <a:fillRect/>
          </a:stretch>
        </p:blipFill>
        <p:spPr bwMode="auto">
          <a:xfrm>
            <a:off x="2529418" y="967166"/>
            <a:ext cx="4106333" cy="5003710"/>
          </a:xfrm>
          <a:prstGeom prst="rect">
            <a:avLst/>
          </a:prstGeom>
          <a:noFill/>
          <a:ln w="1">
            <a:noFill/>
            <a:miter lim="800000"/>
            <a:headEnd/>
            <a:tailEnd/>
          </a:ln>
        </p:spPr>
      </p:pic>
      <p:sp>
        <p:nvSpPr>
          <p:cNvPr id="3" name="TextBox 2">
            <a:extLst>
              <a:ext uri="{FF2B5EF4-FFF2-40B4-BE49-F238E27FC236}">
                <a16:creationId xmlns:a16="http://schemas.microsoft.com/office/drawing/2014/main" id="{285D6E6A-F788-0E4F-880B-13CA4E7F76B5}"/>
              </a:ext>
            </a:extLst>
          </p:cNvPr>
          <p:cNvSpPr txBox="1"/>
          <p:nvPr/>
        </p:nvSpPr>
        <p:spPr>
          <a:xfrm>
            <a:off x="173516" y="2708083"/>
            <a:ext cx="2065663" cy="1200329"/>
          </a:xfrm>
          <a:prstGeom prst="rect">
            <a:avLst/>
          </a:prstGeom>
          <a:noFill/>
        </p:spPr>
        <p:txBody>
          <a:bodyPr wrap="square" rtlCol="0">
            <a:spAutoFit/>
          </a:bodyPr>
          <a:lstStyle/>
          <a:p>
            <a:pPr algn="ctr"/>
            <a:r>
              <a:rPr lang="en-US" sz="2400" dirty="0">
                <a:solidFill>
                  <a:srgbClr val="FF0000"/>
                </a:solidFill>
              </a:rPr>
              <a:t>Data Analytics Library</a:t>
            </a:r>
          </a:p>
        </p:txBody>
      </p:sp>
      <p:sp>
        <p:nvSpPr>
          <p:cNvPr id="2" name="Slide Number Placeholder 1"/>
          <p:cNvSpPr>
            <a:spLocks noGrp="1"/>
          </p:cNvSpPr>
          <p:nvPr>
            <p:ph type="sldNum" sz="quarter" idx="12"/>
          </p:nvPr>
        </p:nvSpPr>
        <p:spPr>
          <a:xfrm>
            <a:off x="8581292" y="6407944"/>
            <a:ext cx="431740" cy="365125"/>
          </a:xfrm>
        </p:spPr>
        <p:txBody>
          <a:bodyPr/>
          <a:lstStyle/>
          <a:p>
            <a:fld id="{5ED5BA94-CCCA-4E7D-9FDB-348A411BB724}" type="slidenum">
              <a:rPr lang="en-US" smtClean="0"/>
              <a:pPr/>
              <a:t>119</a:t>
            </a:fld>
            <a:endParaRPr lang="en-US" dirty="0"/>
          </a:p>
        </p:txBody>
      </p:sp>
    </p:spTree>
    <p:extLst>
      <p:ext uri="{BB962C8B-B14F-4D97-AF65-F5344CB8AC3E}">
        <p14:creationId xmlns:p14="http://schemas.microsoft.com/office/powerpoint/2010/main" val="336737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TFCD</a:t>
            </a:r>
          </a:p>
          <a:p>
            <a:r>
              <a:rPr lang="en-US" dirty="0"/>
              <a:t>Created by the Financial Stability Board (FSB)</a:t>
            </a:r>
          </a:p>
          <a:p>
            <a:r>
              <a:rPr lang="en-US" dirty="0"/>
              <a:t>Basically for risks related to climate change</a:t>
            </a:r>
          </a:p>
          <a:p>
            <a:r>
              <a:rPr lang="en-US" dirty="0"/>
              <a:t>Although this may not be directly applicable to all state and local governments, it is essential to understand for municipal issuers and provides a solid foundation for ESG disclosure</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12</a:t>
            </a:fld>
            <a:endParaRPr lang="en-US"/>
          </a:p>
        </p:txBody>
      </p:sp>
    </p:spTree>
    <p:extLst>
      <p:ext uri="{BB962C8B-B14F-4D97-AF65-F5344CB8AC3E}">
        <p14:creationId xmlns:p14="http://schemas.microsoft.com/office/powerpoint/2010/main" val="27643948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noChangeArrowheads="1"/>
          </p:cNvPicPr>
          <p:nvPr/>
        </p:nvPicPr>
        <p:blipFill>
          <a:blip r:embed="rId3" cstate="print"/>
          <a:srcRect/>
          <a:stretch>
            <a:fillRect/>
          </a:stretch>
        </p:blipFill>
        <p:spPr bwMode="auto">
          <a:xfrm>
            <a:off x="2529418" y="967166"/>
            <a:ext cx="4106333" cy="5003710"/>
          </a:xfrm>
          <a:prstGeom prst="rect">
            <a:avLst/>
          </a:prstGeom>
          <a:noFill/>
          <a:ln w="1">
            <a:noFill/>
            <a:miter lim="800000"/>
            <a:headEnd/>
            <a:tailEnd/>
          </a:ln>
        </p:spPr>
      </p:pic>
      <p:sp>
        <p:nvSpPr>
          <p:cNvPr id="3" name="TextBox 2"/>
          <p:cNvSpPr txBox="1"/>
          <p:nvPr/>
        </p:nvSpPr>
        <p:spPr>
          <a:xfrm>
            <a:off x="1294228" y="2188190"/>
            <a:ext cx="1160825" cy="300082"/>
          </a:xfrm>
          <a:prstGeom prst="rect">
            <a:avLst/>
          </a:prstGeom>
          <a:noFill/>
          <a:ln>
            <a:solidFill>
              <a:srgbClr val="FF0000"/>
            </a:solidFill>
          </a:ln>
        </p:spPr>
        <p:txBody>
          <a:bodyPr wrap="square" rtlCol="0">
            <a:spAutoFit/>
          </a:bodyPr>
          <a:lstStyle/>
          <a:p>
            <a:pPr algn="ctr"/>
            <a:r>
              <a:rPr lang="en-US" sz="1350" b="1" i="1" dirty="0">
                <a:solidFill>
                  <a:srgbClr val="FF0000"/>
                </a:solidFill>
              </a:rPr>
              <a:t>Skimming</a:t>
            </a:r>
          </a:p>
        </p:txBody>
      </p:sp>
      <p:cxnSp>
        <p:nvCxnSpPr>
          <p:cNvPr id="6" name="Straight Arrow Connector 5"/>
          <p:cNvCxnSpPr>
            <a:cxnSpLocks/>
          </p:cNvCxnSpPr>
          <p:nvPr/>
        </p:nvCxnSpPr>
        <p:spPr>
          <a:xfrm>
            <a:off x="2455053" y="2465190"/>
            <a:ext cx="1481948" cy="101672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70C2367-80C2-774C-A7EA-91408DA3909B}"/>
              </a:ext>
            </a:extLst>
          </p:cNvPr>
          <p:cNvSpPr txBox="1"/>
          <p:nvPr/>
        </p:nvSpPr>
        <p:spPr>
          <a:xfrm>
            <a:off x="173516" y="2708083"/>
            <a:ext cx="2065663" cy="1200329"/>
          </a:xfrm>
          <a:prstGeom prst="rect">
            <a:avLst/>
          </a:prstGeom>
          <a:noFill/>
        </p:spPr>
        <p:txBody>
          <a:bodyPr wrap="square" rtlCol="0">
            <a:spAutoFit/>
          </a:bodyPr>
          <a:lstStyle/>
          <a:p>
            <a:pPr algn="ctr"/>
            <a:r>
              <a:rPr lang="en-US" sz="2400" dirty="0">
                <a:solidFill>
                  <a:srgbClr val="FF0000"/>
                </a:solidFill>
              </a:rPr>
              <a:t>Data Analytics Library</a:t>
            </a:r>
          </a:p>
        </p:txBody>
      </p:sp>
      <p:sp>
        <p:nvSpPr>
          <p:cNvPr id="2" name="Slide Number Placeholder 1"/>
          <p:cNvSpPr>
            <a:spLocks noGrp="1"/>
          </p:cNvSpPr>
          <p:nvPr>
            <p:ph type="sldNum" sz="quarter" idx="12"/>
          </p:nvPr>
        </p:nvSpPr>
        <p:spPr>
          <a:xfrm>
            <a:off x="8525022" y="6407944"/>
            <a:ext cx="488010" cy="365125"/>
          </a:xfrm>
        </p:spPr>
        <p:txBody>
          <a:bodyPr/>
          <a:lstStyle/>
          <a:p>
            <a:fld id="{5ED5BA94-CCCA-4E7D-9FDB-348A411BB724}" type="slidenum">
              <a:rPr lang="en-US" smtClean="0"/>
              <a:pPr/>
              <a:t>120</a:t>
            </a:fld>
            <a:endParaRPr lang="en-US" dirty="0"/>
          </a:p>
        </p:txBody>
      </p:sp>
    </p:spTree>
    <p:extLst>
      <p:ext uri="{BB962C8B-B14F-4D97-AF65-F5344CB8AC3E}">
        <p14:creationId xmlns:p14="http://schemas.microsoft.com/office/powerpoint/2010/main" val="35748866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pPr marL="257175" indent="-257175" algn="ctr">
              <a:spcBef>
                <a:spcPct val="20000"/>
              </a:spcBef>
            </a:pPr>
            <a:r>
              <a:rPr lang="en-US" sz="1800" dirty="0">
                <a:solidFill>
                  <a:srgbClr val="376092"/>
                </a:solidFill>
              </a:rPr>
              <a:t>Library of Data Analytics Tests</a:t>
            </a:r>
            <a:endParaRPr lang="en-US" dirty="0"/>
          </a:p>
        </p:txBody>
      </p:sp>
      <p:graphicFrame>
        <p:nvGraphicFramePr>
          <p:cNvPr id="3" name="Table 2"/>
          <p:cNvGraphicFramePr>
            <a:graphicFrameLocks noGrp="1"/>
          </p:cNvGraphicFramePr>
          <p:nvPr/>
        </p:nvGraphicFramePr>
        <p:xfrm>
          <a:off x="611438" y="1691690"/>
          <a:ext cx="7776046" cy="3947584"/>
        </p:xfrm>
        <a:graphic>
          <a:graphicData uri="http://schemas.openxmlformats.org/drawingml/2006/table">
            <a:tbl>
              <a:tblPr/>
              <a:tblGrid>
                <a:gridCol w="165669">
                  <a:extLst>
                    <a:ext uri="{9D8B030D-6E8A-4147-A177-3AD203B41FA5}">
                      <a16:colId xmlns:a16="http://schemas.microsoft.com/office/drawing/2014/main" val="20000"/>
                    </a:ext>
                  </a:extLst>
                </a:gridCol>
                <a:gridCol w="1646326">
                  <a:extLst>
                    <a:ext uri="{9D8B030D-6E8A-4147-A177-3AD203B41FA5}">
                      <a16:colId xmlns:a16="http://schemas.microsoft.com/office/drawing/2014/main" val="20001"/>
                    </a:ext>
                  </a:extLst>
                </a:gridCol>
                <a:gridCol w="5415275">
                  <a:extLst>
                    <a:ext uri="{9D8B030D-6E8A-4147-A177-3AD203B41FA5}">
                      <a16:colId xmlns:a16="http://schemas.microsoft.com/office/drawing/2014/main" val="20002"/>
                    </a:ext>
                  </a:extLst>
                </a:gridCol>
                <a:gridCol w="548776">
                  <a:extLst>
                    <a:ext uri="{9D8B030D-6E8A-4147-A177-3AD203B41FA5}">
                      <a16:colId xmlns:a16="http://schemas.microsoft.com/office/drawing/2014/main" val="20003"/>
                    </a:ext>
                  </a:extLst>
                </a:gridCol>
              </a:tblGrid>
              <a:tr h="183761">
                <a:tc gridSpan="2">
                  <a:txBody>
                    <a:bodyPr/>
                    <a:lstStyle/>
                    <a:p>
                      <a:pPr algn="l" fontAlgn="b"/>
                      <a:r>
                        <a:rPr lang="en-US" sz="700" b="1" i="0" u="none" strike="noStrike" dirty="0">
                          <a:effectLst/>
                          <a:latin typeface="Arial"/>
                        </a:rPr>
                        <a:t>CASH - SKIMMING</a:t>
                      </a:r>
                    </a:p>
                  </a:txBody>
                  <a:tcPr marL="8219" marR="8219" marT="8219"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0"/>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Cash Receipts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Review sequential numbering of cash receipts journal to ensure no out-of-sequence numbers</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1"/>
                  </a:ext>
                </a:extLst>
              </a:tr>
              <a:tr h="353928">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dirty="0">
                          <a:effectLst/>
                          <a:latin typeface="Arial"/>
                        </a:rPr>
                        <a:t>Vertical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Vertical analysis of sales accounts, (i.e., cash as a percentage of total assets over time, etc. can be used to detect skimming at a high level)</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2"/>
                  </a:ext>
                </a:extLst>
              </a:tr>
              <a:tr h="353928">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Horizontal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Horizontal analysis of sales accounts, (i.e., cash percent change over time, can be used to detect skimming at a high level)</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3"/>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Current Ratio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Track current assets to current liabilities over time</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4"/>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Quick Ratio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(Cash+Securities+Receivables) over Current Liabilities percent change over time</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5"/>
                  </a:ext>
                </a:extLst>
              </a:tr>
              <a:tr h="524095">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Inventory Analysis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Track inventory shrinkage due to unrecorded sales.  Inventory detection may include statistical sampling, trend analysis, reviews of receiving reports and inventory records and verification for material requisition and shipping documentation as well as actual physical inventory counts</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6"/>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Red Flags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Bank employee questions the validity of a check</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7"/>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Red Flags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Inspect for a forged endorsement on a check</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8"/>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Red Flags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Inspect for an employee bank account with a name similar to the company name</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09"/>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dirty="0">
                          <a:effectLst/>
                          <a:latin typeface="Arial"/>
                        </a:rPr>
                        <a:t>Red Flags</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Inspect for alteration of the check payee or endorsement</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10"/>
                  </a:ext>
                </a:extLst>
              </a:tr>
              <a:tr h="524095">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Journal Entry Review</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Analysis of journal entries made to the cash and inventory accounts to identify: (1) False credits to inventory to conceal unrecorded or understated sales, (2) Write-offs related to lost, stolen or obsolete product, (3) Write-offs to accounts receivable, (4) Irregular entries to cash accounts</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11"/>
                  </a:ext>
                </a:extLst>
              </a:tr>
              <a:tr h="183761">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Journal Entry Review</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Analysis of journal entries to review suspicous or inaccurate journal entries. </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12"/>
                  </a:ext>
                </a:extLst>
              </a:tr>
              <a:tr h="353928">
                <a:tc>
                  <a:txBody>
                    <a:bodyPr/>
                    <a:lstStyle/>
                    <a:p>
                      <a:pPr algn="l" fontAlgn="b"/>
                      <a:endParaRPr lang="en-US" sz="700" b="1" i="0" u="none" strike="noStrike">
                        <a:effectLst/>
                        <a:latin typeface="Arial"/>
                      </a:endParaRPr>
                    </a:p>
                  </a:txBody>
                  <a:tcPr marL="8219" marR="8219" marT="8219"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Journal Entry Review</a:t>
                      </a:r>
                    </a:p>
                  </a:txBody>
                  <a:tcPr marL="8219" marR="8219" marT="821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Identify larger entries split into smaller entries to avoid exceeding their approval limit. To ensure authorization and validity of the Journal Entry based on the approval limits</a:t>
                      </a:r>
                    </a:p>
                  </a:txBody>
                  <a:tcPr marL="8219" marR="8219" marT="82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13"/>
                  </a:ext>
                </a:extLst>
              </a:tr>
              <a:tr h="183761">
                <a:tc>
                  <a:txBody>
                    <a:bodyPr/>
                    <a:lstStyle/>
                    <a:p>
                      <a:pPr algn="l" fontAlgn="b"/>
                      <a:endParaRPr lang="en-US" sz="700" b="1" i="0" u="none" strike="noStrike">
                        <a:effectLst/>
                        <a:latin typeface="Arial"/>
                      </a:endParaRPr>
                    </a:p>
                  </a:txBody>
                  <a:tcPr marL="8219" marR="8219" marT="8219" marB="0" anchor="b">
                    <a:lnL>
                      <a:noFill/>
                    </a:lnL>
                    <a:lnR>
                      <a:noFill/>
                    </a:lnR>
                    <a:lnT>
                      <a:noFill/>
                    </a:lnT>
                    <a:lnB>
                      <a:noFill/>
                    </a:lnB>
                  </a:tcPr>
                </a:tc>
                <a:tc>
                  <a:txBody>
                    <a:bodyPr/>
                    <a:lstStyle/>
                    <a:p>
                      <a:pPr algn="l" fontAlgn="b"/>
                      <a:endParaRPr lang="en-US" sz="700" b="0" i="0" u="none" strike="noStrike">
                        <a:effectLst/>
                        <a:latin typeface="Arial"/>
                      </a:endParaRPr>
                    </a:p>
                  </a:txBody>
                  <a:tcPr marL="8219" marR="8219" marT="82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effectLst/>
                        <a:latin typeface="Arial"/>
                      </a:endParaRPr>
                    </a:p>
                  </a:txBody>
                  <a:tcPr marL="8219" marR="8219" marT="821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effectLst/>
                        <a:latin typeface="Arial"/>
                      </a:endParaRPr>
                    </a:p>
                  </a:txBody>
                  <a:tcPr marL="8219" marR="8219" marT="8219" marB="0" anchor="b">
                    <a:lnL>
                      <a:noFill/>
                    </a:lnL>
                    <a:lnR>
                      <a:noFill/>
                    </a:lnR>
                    <a:lnT>
                      <a:noFill/>
                    </a:lnT>
                    <a:lnB>
                      <a:noFill/>
                    </a:lnB>
                  </a:tcPr>
                </a:tc>
                <a:extLst>
                  <a:ext uri="{0D108BD9-81ED-4DB2-BD59-A6C34878D82A}">
                    <a16:rowId xmlns:a16="http://schemas.microsoft.com/office/drawing/2014/main" val="10014"/>
                  </a:ext>
                </a:extLst>
              </a:tr>
            </a:tbl>
          </a:graphicData>
        </a:graphic>
      </p:graphicFrame>
      <p:sp>
        <p:nvSpPr>
          <p:cNvPr id="5" name="Slide Number Placeholder 4"/>
          <p:cNvSpPr>
            <a:spLocks noGrp="1"/>
          </p:cNvSpPr>
          <p:nvPr>
            <p:ph type="sldNum" sz="quarter" idx="12"/>
          </p:nvPr>
        </p:nvSpPr>
        <p:spPr>
          <a:xfrm>
            <a:off x="8581292" y="6407944"/>
            <a:ext cx="431740" cy="365125"/>
          </a:xfrm>
        </p:spPr>
        <p:txBody>
          <a:bodyPr/>
          <a:lstStyle/>
          <a:p>
            <a:fld id="{5ED5BA94-CCCA-4E7D-9FDB-348A411BB724}" type="slidenum">
              <a:rPr lang="en-US" smtClean="0"/>
              <a:pPr/>
              <a:t>121</a:t>
            </a:fld>
            <a:endParaRPr lang="en-US" dirty="0"/>
          </a:p>
        </p:txBody>
      </p:sp>
    </p:spTree>
    <p:extLst>
      <p:ext uri="{BB962C8B-B14F-4D97-AF65-F5344CB8AC3E}">
        <p14:creationId xmlns:p14="http://schemas.microsoft.com/office/powerpoint/2010/main" val="16744074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noChangeArrowheads="1"/>
          </p:cNvPicPr>
          <p:nvPr/>
        </p:nvPicPr>
        <p:blipFill>
          <a:blip r:embed="rId3" cstate="print"/>
          <a:srcRect/>
          <a:stretch>
            <a:fillRect/>
          </a:stretch>
        </p:blipFill>
        <p:spPr bwMode="auto">
          <a:xfrm>
            <a:off x="2529418" y="967166"/>
            <a:ext cx="4106333" cy="5003710"/>
          </a:xfrm>
          <a:prstGeom prst="rect">
            <a:avLst/>
          </a:prstGeom>
          <a:noFill/>
          <a:ln w="1">
            <a:noFill/>
            <a:miter lim="800000"/>
            <a:headEnd/>
            <a:tailEnd/>
          </a:ln>
        </p:spPr>
      </p:pic>
      <p:sp>
        <p:nvSpPr>
          <p:cNvPr id="3" name="TextBox 2"/>
          <p:cNvSpPr txBox="1"/>
          <p:nvPr/>
        </p:nvSpPr>
        <p:spPr>
          <a:xfrm>
            <a:off x="1114297" y="2200417"/>
            <a:ext cx="1270001" cy="300082"/>
          </a:xfrm>
          <a:prstGeom prst="rect">
            <a:avLst/>
          </a:prstGeom>
          <a:noFill/>
          <a:ln>
            <a:solidFill>
              <a:srgbClr val="FF0000"/>
            </a:solidFill>
          </a:ln>
        </p:spPr>
        <p:txBody>
          <a:bodyPr wrap="square" rtlCol="0">
            <a:spAutoFit/>
          </a:bodyPr>
          <a:lstStyle/>
          <a:p>
            <a:pPr algn="ctr"/>
            <a:r>
              <a:rPr lang="en-US" sz="1350" b="1" i="1" dirty="0">
                <a:solidFill>
                  <a:srgbClr val="FF0000"/>
                </a:solidFill>
              </a:rPr>
              <a:t>Bid Rigging</a:t>
            </a:r>
          </a:p>
        </p:txBody>
      </p:sp>
      <p:cxnSp>
        <p:nvCxnSpPr>
          <p:cNvPr id="6" name="Straight Arrow Connector 5"/>
          <p:cNvCxnSpPr>
            <a:cxnSpLocks/>
            <a:stCxn id="3" idx="3"/>
          </p:cNvCxnSpPr>
          <p:nvPr/>
        </p:nvCxnSpPr>
        <p:spPr>
          <a:xfrm flipV="1">
            <a:off x="2384298" y="2338918"/>
            <a:ext cx="758953" cy="1154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0C7CACC-837B-304E-AE5C-4A86C0880B99}"/>
              </a:ext>
            </a:extLst>
          </p:cNvPr>
          <p:cNvSpPr txBox="1"/>
          <p:nvPr/>
        </p:nvSpPr>
        <p:spPr>
          <a:xfrm>
            <a:off x="173516" y="2708083"/>
            <a:ext cx="2065663" cy="1200329"/>
          </a:xfrm>
          <a:prstGeom prst="rect">
            <a:avLst/>
          </a:prstGeom>
          <a:noFill/>
        </p:spPr>
        <p:txBody>
          <a:bodyPr wrap="square" rtlCol="0">
            <a:spAutoFit/>
          </a:bodyPr>
          <a:lstStyle/>
          <a:p>
            <a:pPr algn="ctr"/>
            <a:r>
              <a:rPr lang="en-US" sz="2400" dirty="0">
                <a:solidFill>
                  <a:srgbClr val="FF0000"/>
                </a:solidFill>
              </a:rPr>
              <a:t>Data Analytics Library</a:t>
            </a:r>
          </a:p>
        </p:txBody>
      </p:sp>
      <p:sp>
        <p:nvSpPr>
          <p:cNvPr id="2" name="Slide Number Placeholder 1"/>
          <p:cNvSpPr>
            <a:spLocks noGrp="1"/>
          </p:cNvSpPr>
          <p:nvPr>
            <p:ph type="sldNum" sz="quarter" idx="12"/>
          </p:nvPr>
        </p:nvSpPr>
        <p:spPr>
          <a:xfrm>
            <a:off x="8581292" y="6407944"/>
            <a:ext cx="431740" cy="365125"/>
          </a:xfrm>
        </p:spPr>
        <p:txBody>
          <a:bodyPr/>
          <a:lstStyle/>
          <a:p>
            <a:fld id="{5ED5BA94-CCCA-4E7D-9FDB-348A411BB724}" type="slidenum">
              <a:rPr lang="en-US" smtClean="0"/>
              <a:pPr/>
              <a:t>122</a:t>
            </a:fld>
            <a:endParaRPr lang="en-US" dirty="0"/>
          </a:p>
        </p:txBody>
      </p:sp>
    </p:spTree>
    <p:extLst>
      <p:ext uri="{BB962C8B-B14F-4D97-AF65-F5344CB8AC3E}">
        <p14:creationId xmlns:p14="http://schemas.microsoft.com/office/powerpoint/2010/main" val="22258212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1524510" y="879176"/>
            <a:ext cx="6133590" cy="675758"/>
          </a:xfrm>
          <a:prstGeom prst="rect">
            <a:avLst/>
          </a:prstGeom>
        </p:spPr>
        <p:txBody>
          <a:bodyPr anchor="ctr">
            <a:normAutofit fontScale="97500"/>
          </a:bodyPr>
          <a:lstStyle>
            <a:lvl1pPr algn="l" defTabSz="457200" rtl="0" eaLnBrk="1" fontAlgn="base" hangingPunct="1">
              <a:spcBef>
                <a:spcPct val="0"/>
              </a:spcBef>
              <a:spcAft>
                <a:spcPct val="0"/>
              </a:spcAft>
              <a:defRPr sz="3200" b="1" kern="1200">
                <a:solidFill>
                  <a:schemeClr val="tx1"/>
                </a:solidFill>
                <a:latin typeface="Arial"/>
                <a:ea typeface="ＭＳ Ｐゴシック" pitchFamily="-112" charset="-128"/>
                <a:cs typeface="Arial"/>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pPr marL="257175" indent="-257175" algn="ctr">
              <a:spcBef>
                <a:spcPct val="20000"/>
              </a:spcBef>
            </a:pPr>
            <a:r>
              <a:rPr lang="en-US" sz="1800" dirty="0">
                <a:solidFill>
                  <a:srgbClr val="376092"/>
                </a:solidFill>
              </a:rPr>
              <a:t>Library of Data Analytics Tests</a:t>
            </a:r>
            <a:endParaRPr lang="en-US" sz="2400" dirty="0"/>
          </a:p>
        </p:txBody>
      </p:sp>
      <p:graphicFrame>
        <p:nvGraphicFramePr>
          <p:cNvPr id="3" name="Table 2"/>
          <p:cNvGraphicFramePr>
            <a:graphicFrameLocks noGrp="1"/>
          </p:cNvGraphicFramePr>
          <p:nvPr/>
        </p:nvGraphicFramePr>
        <p:xfrm>
          <a:off x="792456" y="1738987"/>
          <a:ext cx="8188288" cy="3718190"/>
        </p:xfrm>
        <a:graphic>
          <a:graphicData uri="http://schemas.openxmlformats.org/drawingml/2006/table">
            <a:tbl>
              <a:tblPr/>
              <a:tblGrid>
                <a:gridCol w="164177">
                  <a:extLst>
                    <a:ext uri="{9D8B030D-6E8A-4147-A177-3AD203B41FA5}">
                      <a16:colId xmlns:a16="http://schemas.microsoft.com/office/drawing/2014/main" val="20000"/>
                    </a:ext>
                  </a:extLst>
                </a:gridCol>
                <a:gridCol w="1600718">
                  <a:extLst>
                    <a:ext uri="{9D8B030D-6E8A-4147-A177-3AD203B41FA5}">
                      <a16:colId xmlns:a16="http://schemas.microsoft.com/office/drawing/2014/main" val="20001"/>
                    </a:ext>
                  </a:extLst>
                </a:gridCol>
                <a:gridCol w="5879560">
                  <a:extLst>
                    <a:ext uri="{9D8B030D-6E8A-4147-A177-3AD203B41FA5}">
                      <a16:colId xmlns:a16="http://schemas.microsoft.com/office/drawing/2014/main" val="20002"/>
                    </a:ext>
                  </a:extLst>
                </a:gridCol>
                <a:gridCol w="543833">
                  <a:extLst>
                    <a:ext uri="{9D8B030D-6E8A-4147-A177-3AD203B41FA5}">
                      <a16:colId xmlns:a16="http://schemas.microsoft.com/office/drawing/2014/main" val="20003"/>
                    </a:ext>
                  </a:extLst>
                </a:gridCol>
              </a:tblGrid>
              <a:tr h="287717">
                <a:tc gridSpan="2">
                  <a:txBody>
                    <a:bodyPr/>
                    <a:lstStyle/>
                    <a:p>
                      <a:pPr algn="l" fontAlgn="b"/>
                      <a:r>
                        <a:rPr lang="en-US" sz="600" b="1" i="0" u="none" strike="noStrike">
                          <a:effectLst/>
                          <a:latin typeface="Arial"/>
                        </a:rPr>
                        <a:t>BID RIGGING</a:t>
                      </a:r>
                    </a:p>
                  </a:txBody>
                  <a:tcPr marL="7735" marR="7735" marT="7735" marB="0" anchor="b">
                    <a:lnL>
                      <a:noFill/>
                    </a:lnL>
                    <a:lnR>
                      <a:noFill/>
                    </a:lnR>
                    <a:lnT>
                      <a:noFill/>
                    </a:lnT>
                    <a:lnB>
                      <a:noFill/>
                    </a:lnB>
                  </a:tcPr>
                </a:tc>
                <a:tc hMerge="1">
                  <a:txBody>
                    <a:bodyPr/>
                    <a:lstStyle/>
                    <a:p>
                      <a:endParaRPr lang="en-US"/>
                    </a:p>
                  </a:txBody>
                  <a:tcPr/>
                </a:tc>
                <a:tc>
                  <a:txBody>
                    <a:bodyPr/>
                    <a:lstStyle/>
                    <a:p>
                      <a:pPr algn="l" fontAlgn="b"/>
                      <a:endParaRPr lang="en-US" sz="600" b="0" i="0" u="none" strike="noStrike">
                        <a:effectLst/>
                        <a:latin typeface="Arial"/>
                      </a:endParaRPr>
                    </a:p>
                  </a:txBody>
                  <a:tcPr marL="7735" marR="7735" marT="77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a:noFill/>
                    </a:lnL>
                    <a:lnR>
                      <a:noFill/>
                    </a:lnR>
                    <a:lnT>
                      <a:noFill/>
                    </a:lnT>
                    <a:lnB>
                      <a:noFill/>
                    </a:lnB>
                  </a:tcPr>
                </a:tc>
                <a:extLst>
                  <a:ext uri="{0D108BD9-81ED-4DB2-BD59-A6C34878D82A}">
                    <a16:rowId xmlns:a16="http://schemas.microsoft.com/office/drawing/2014/main" val="10000"/>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Compare inventory levels and turnover rates on a by project or by product basis, by region</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dirty="0">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Inventory written-off and then new purchase made (total write-offs and quantities purchased by product)</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Compare contract awards by vendor (number of contracts won compared to bids submitted)</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Sole sourced contracts - number of bids per contract</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553303">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Check for vague contract specifications: (i) amendments, extension, increases in contract values, (ii) total number of amendments, (iii) original delivery date and final delivery date, (iv) original contract value and final contract value</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Check for split contract (same vendor, same day)</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Bids submitted after bid closing date</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Last bid wins</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Low bidder drops out, and subcontracts to higher bidder (compare contractor with invoice payee)</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9"/>
                  </a:ext>
                </a:extLst>
              </a:tr>
              <a:tr h="287717">
                <a:tc>
                  <a:txBody>
                    <a:bodyPr/>
                    <a:lstStyle/>
                    <a:p>
                      <a:pPr algn="l" fontAlgn="b"/>
                      <a:endParaRPr lang="en-US" sz="600" b="1" i="0" u="none" strike="noStrike">
                        <a:effectLst/>
                        <a:latin typeface="Arial"/>
                      </a:endParaRPr>
                    </a:p>
                  </a:txBody>
                  <a:tcPr marL="7735" marR="7735" marT="773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600" b="0" i="0" u="none" strike="noStrike">
                          <a:effectLst/>
                          <a:latin typeface="Arial"/>
                        </a:rPr>
                        <a:t>Corruption: Bid Rigging</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effectLst/>
                          <a:latin typeface="Arial"/>
                        </a:rPr>
                        <a:t>Fictitious bids - verify bidders and prices</a:t>
                      </a:r>
                    </a:p>
                  </a:txBody>
                  <a:tcPr marL="7735" marR="7735" marT="77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effectLst/>
                        <a:latin typeface="Arial"/>
                      </a:endParaRPr>
                    </a:p>
                  </a:txBody>
                  <a:tcPr marL="7735" marR="7735" marT="7735"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0"/>
                  </a:ext>
                </a:extLst>
              </a:tr>
              <a:tr h="287717">
                <a:tc>
                  <a:txBody>
                    <a:bodyPr/>
                    <a:lstStyle/>
                    <a:p>
                      <a:pPr algn="l" fontAlgn="b"/>
                      <a:endParaRPr lang="en-US" sz="600" b="1" i="0" u="none" strike="noStrike">
                        <a:effectLst/>
                        <a:latin typeface="Arial"/>
                      </a:endParaRPr>
                    </a:p>
                  </a:txBody>
                  <a:tcPr marL="7735" marR="7735" marT="7735" marB="0" anchor="b">
                    <a:lnL>
                      <a:noFill/>
                    </a:lnL>
                    <a:lnR>
                      <a:noFill/>
                    </a:lnR>
                    <a:lnT>
                      <a:noFill/>
                    </a:lnT>
                    <a:lnB>
                      <a:noFill/>
                    </a:lnB>
                  </a:tcPr>
                </a:tc>
                <a:tc>
                  <a:txBody>
                    <a:bodyPr/>
                    <a:lstStyle/>
                    <a:p>
                      <a:pPr algn="l" fontAlgn="b"/>
                      <a:endParaRPr lang="en-US" sz="600" b="0" i="0" u="none" strike="noStrike">
                        <a:effectLst/>
                        <a:latin typeface="Arial"/>
                      </a:endParaRPr>
                    </a:p>
                  </a:txBody>
                  <a:tcPr marL="7735" marR="7735" marT="773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effectLst/>
                        <a:latin typeface="Arial"/>
                      </a:endParaRPr>
                    </a:p>
                  </a:txBody>
                  <a:tcPr marL="7735" marR="7735" marT="773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dirty="0">
                        <a:effectLst/>
                        <a:latin typeface="Arial"/>
                      </a:endParaRPr>
                    </a:p>
                  </a:txBody>
                  <a:tcPr marL="7735" marR="7735" marT="7735" marB="0" anchor="b">
                    <a:lnL>
                      <a:noFill/>
                    </a:lnL>
                    <a:lnR>
                      <a:noFill/>
                    </a:lnR>
                    <a:lnT>
                      <a:noFill/>
                    </a:lnT>
                    <a:lnB>
                      <a:noFill/>
                    </a:lnB>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a:xfrm>
            <a:off x="8496886" y="6407944"/>
            <a:ext cx="516146" cy="365125"/>
          </a:xfrm>
        </p:spPr>
        <p:txBody>
          <a:bodyPr/>
          <a:lstStyle/>
          <a:p>
            <a:fld id="{5ED5BA94-CCCA-4E7D-9FDB-348A411BB724}" type="slidenum">
              <a:rPr lang="en-US" smtClean="0"/>
              <a:pPr/>
              <a:t>123</a:t>
            </a:fld>
            <a:endParaRPr lang="en-US" dirty="0"/>
          </a:p>
        </p:txBody>
      </p:sp>
    </p:spTree>
    <p:extLst>
      <p:ext uri="{BB962C8B-B14F-4D97-AF65-F5344CB8AC3E}">
        <p14:creationId xmlns:p14="http://schemas.microsoft.com/office/powerpoint/2010/main" val="26584368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noChangeArrowheads="1"/>
          </p:cNvPicPr>
          <p:nvPr/>
        </p:nvPicPr>
        <p:blipFill>
          <a:blip r:embed="rId2" cstate="print"/>
          <a:srcRect/>
          <a:stretch>
            <a:fillRect/>
          </a:stretch>
        </p:blipFill>
        <p:spPr bwMode="auto">
          <a:xfrm>
            <a:off x="2612045" y="1063229"/>
            <a:ext cx="4106333" cy="5003710"/>
          </a:xfrm>
          <a:prstGeom prst="rect">
            <a:avLst/>
          </a:prstGeom>
          <a:noFill/>
          <a:ln w="1">
            <a:noFill/>
            <a:miter lim="800000"/>
            <a:headEnd/>
            <a:tailEnd/>
          </a:ln>
        </p:spPr>
      </p:pic>
      <p:sp>
        <p:nvSpPr>
          <p:cNvPr id="3" name="TextBox 2"/>
          <p:cNvSpPr txBox="1"/>
          <p:nvPr/>
        </p:nvSpPr>
        <p:spPr>
          <a:xfrm>
            <a:off x="6039606" y="2798860"/>
            <a:ext cx="1968500" cy="300082"/>
          </a:xfrm>
          <a:prstGeom prst="rect">
            <a:avLst/>
          </a:prstGeom>
          <a:noFill/>
          <a:ln>
            <a:solidFill>
              <a:srgbClr val="FF0000"/>
            </a:solidFill>
          </a:ln>
        </p:spPr>
        <p:txBody>
          <a:bodyPr wrap="square" rtlCol="0">
            <a:spAutoFit/>
          </a:bodyPr>
          <a:lstStyle/>
          <a:p>
            <a:pPr algn="ctr"/>
            <a:r>
              <a:rPr lang="en-US" sz="1350" b="1" i="1" dirty="0">
                <a:solidFill>
                  <a:srgbClr val="FF0000"/>
                </a:solidFill>
              </a:rPr>
              <a:t>Fictitious Revenue</a:t>
            </a:r>
          </a:p>
        </p:txBody>
      </p:sp>
      <p:cxnSp>
        <p:nvCxnSpPr>
          <p:cNvPr id="6" name="Straight Arrow Connector 5"/>
          <p:cNvCxnSpPr>
            <a:cxnSpLocks/>
          </p:cNvCxnSpPr>
          <p:nvPr/>
        </p:nvCxnSpPr>
        <p:spPr>
          <a:xfrm flipH="1" flipV="1">
            <a:off x="5255009" y="2531534"/>
            <a:ext cx="784597" cy="26732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BEF8502-D23D-8540-8DC4-5C7B9C6EF99F}"/>
              </a:ext>
            </a:extLst>
          </p:cNvPr>
          <p:cNvSpPr txBox="1"/>
          <p:nvPr/>
        </p:nvSpPr>
        <p:spPr>
          <a:xfrm>
            <a:off x="173516" y="2708083"/>
            <a:ext cx="2065663" cy="1384995"/>
          </a:xfrm>
          <a:prstGeom prst="rect">
            <a:avLst/>
          </a:prstGeom>
          <a:noFill/>
        </p:spPr>
        <p:txBody>
          <a:bodyPr wrap="square" rtlCol="0">
            <a:spAutoFit/>
          </a:bodyPr>
          <a:lstStyle/>
          <a:p>
            <a:pPr algn="ctr"/>
            <a:r>
              <a:rPr lang="en-US" sz="2800" dirty="0">
                <a:solidFill>
                  <a:srgbClr val="FF0000"/>
                </a:solidFill>
              </a:rPr>
              <a:t>Data Analytics Library</a:t>
            </a:r>
          </a:p>
        </p:txBody>
      </p:sp>
      <p:sp>
        <p:nvSpPr>
          <p:cNvPr id="2" name="Slide Number Placeholder 1"/>
          <p:cNvSpPr>
            <a:spLocks noGrp="1"/>
          </p:cNvSpPr>
          <p:nvPr>
            <p:ph type="sldNum" sz="quarter" idx="12"/>
          </p:nvPr>
        </p:nvSpPr>
        <p:spPr>
          <a:xfrm>
            <a:off x="8581292" y="6407944"/>
            <a:ext cx="431740" cy="365125"/>
          </a:xfrm>
        </p:spPr>
        <p:txBody>
          <a:bodyPr/>
          <a:lstStyle/>
          <a:p>
            <a:fld id="{5ED5BA94-CCCA-4E7D-9FDB-348A411BB724}" type="slidenum">
              <a:rPr lang="en-US" smtClean="0"/>
              <a:pPr/>
              <a:t>124</a:t>
            </a:fld>
            <a:endParaRPr lang="en-US" dirty="0"/>
          </a:p>
        </p:txBody>
      </p:sp>
    </p:spTree>
    <p:extLst>
      <p:ext uri="{BB962C8B-B14F-4D97-AF65-F5344CB8AC3E}">
        <p14:creationId xmlns:p14="http://schemas.microsoft.com/office/powerpoint/2010/main" val="35060180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itle 1"/>
          <p:cNvSpPr txBox="1">
            <a:spLocks/>
          </p:cNvSpPr>
          <p:nvPr/>
        </p:nvSpPr>
        <p:spPr>
          <a:xfrm>
            <a:off x="1524510" y="879176"/>
            <a:ext cx="6133590" cy="675758"/>
          </a:xfrm>
          <a:prstGeom prst="rect">
            <a:avLst/>
          </a:prstGeom>
        </p:spPr>
        <p:txBody>
          <a:bodyPr anchor="ctr">
            <a:normAutofit fontScale="97500"/>
          </a:bodyPr>
          <a:lstStyle>
            <a:lvl1pPr algn="l" defTabSz="457200" rtl="0" eaLnBrk="1" fontAlgn="base" hangingPunct="1">
              <a:spcBef>
                <a:spcPct val="0"/>
              </a:spcBef>
              <a:spcAft>
                <a:spcPct val="0"/>
              </a:spcAft>
              <a:defRPr sz="3200" b="1" kern="1200">
                <a:solidFill>
                  <a:schemeClr val="tx1"/>
                </a:solidFill>
                <a:latin typeface="Arial"/>
                <a:ea typeface="ＭＳ Ｐゴシック" pitchFamily="-112" charset="-128"/>
                <a:cs typeface="Arial"/>
              </a:defRPr>
            </a:lvl1pPr>
            <a:lvl2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2pPr>
            <a:lvl3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3pPr>
            <a:lvl4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4pPr>
            <a:lvl5pPr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5pPr>
            <a:lvl6pPr marL="4572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6pPr>
            <a:lvl7pPr marL="9144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7pPr>
            <a:lvl8pPr marL="13716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8pPr>
            <a:lvl9pPr marL="1828800" algn="l" defTabSz="457200" rtl="0" eaLnBrk="1" fontAlgn="base" hangingPunct="1">
              <a:spcBef>
                <a:spcPct val="0"/>
              </a:spcBef>
              <a:spcAft>
                <a:spcPct val="0"/>
              </a:spcAft>
              <a:defRPr sz="3200" b="1">
                <a:solidFill>
                  <a:schemeClr val="tx1"/>
                </a:solidFill>
                <a:latin typeface="Arial" pitchFamily="-112" charset="0"/>
                <a:ea typeface="ＭＳ Ｐゴシック" pitchFamily="-112" charset="-128"/>
              </a:defRPr>
            </a:lvl9pPr>
          </a:lstStyle>
          <a:p>
            <a:pPr marL="257175" indent="-257175" algn="ctr">
              <a:spcBef>
                <a:spcPct val="20000"/>
              </a:spcBef>
            </a:pPr>
            <a:r>
              <a:rPr lang="en-US" sz="1800" dirty="0">
                <a:solidFill>
                  <a:srgbClr val="376092"/>
                </a:solidFill>
              </a:rPr>
              <a:t>Library of Data Analytics Tests</a:t>
            </a:r>
            <a:endParaRPr lang="en-US" sz="2400" dirty="0"/>
          </a:p>
        </p:txBody>
      </p:sp>
      <p:graphicFrame>
        <p:nvGraphicFramePr>
          <p:cNvPr id="3" name="Table 2"/>
          <p:cNvGraphicFramePr>
            <a:graphicFrameLocks noGrp="1"/>
          </p:cNvGraphicFramePr>
          <p:nvPr/>
        </p:nvGraphicFramePr>
        <p:xfrm>
          <a:off x="1098754" y="1825621"/>
          <a:ext cx="7588046" cy="3679732"/>
        </p:xfrm>
        <a:graphic>
          <a:graphicData uri="http://schemas.openxmlformats.org/drawingml/2006/table">
            <a:tbl>
              <a:tblPr/>
              <a:tblGrid>
                <a:gridCol w="162311">
                  <a:extLst>
                    <a:ext uri="{9D8B030D-6E8A-4147-A177-3AD203B41FA5}">
                      <a16:colId xmlns:a16="http://schemas.microsoft.com/office/drawing/2014/main" val="20000"/>
                    </a:ext>
                  </a:extLst>
                </a:gridCol>
                <a:gridCol w="1328922">
                  <a:extLst>
                    <a:ext uri="{9D8B030D-6E8A-4147-A177-3AD203B41FA5}">
                      <a16:colId xmlns:a16="http://schemas.microsoft.com/office/drawing/2014/main" val="20001"/>
                    </a:ext>
                  </a:extLst>
                </a:gridCol>
                <a:gridCol w="5559157">
                  <a:extLst>
                    <a:ext uri="{9D8B030D-6E8A-4147-A177-3AD203B41FA5}">
                      <a16:colId xmlns:a16="http://schemas.microsoft.com/office/drawing/2014/main" val="20002"/>
                    </a:ext>
                  </a:extLst>
                </a:gridCol>
                <a:gridCol w="537656">
                  <a:extLst>
                    <a:ext uri="{9D8B030D-6E8A-4147-A177-3AD203B41FA5}">
                      <a16:colId xmlns:a16="http://schemas.microsoft.com/office/drawing/2014/main" val="20003"/>
                    </a:ext>
                  </a:extLst>
                </a:gridCol>
              </a:tblGrid>
              <a:tr h="162614">
                <a:tc gridSpan="2">
                  <a:txBody>
                    <a:bodyPr/>
                    <a:lstStyle/>
                    <a:p>
                      <a:pPr algn="l" fontAlgn="b"/>
                      <a:r>
                        <a:rPr lang="en-US" sz="700" b="1" i="0" u="none" strike="noStrike">
                          <a:effectLst/>
                          <a:latin typeface="Arial"/>
                        </a:rPr>
                        <a:t>REVENUE RECOGNITION</a:t>
                      </a:r>
                    </a:p>
                  </a:txBody>
                  <a:tcPr marL="8252" marR="8252" marT="8252"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effectLst/>
                        <a:latin typeface="Arial"/>
                      </a:endParaRPr>
                    </a:p>
                  </a:txBody>
                  <a:tcPr marL="8252" marR="8252" marT="825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a:noFill/>
                    </a:lnL>
                    <a:lnR>
                      <a:noFill/>
                    </a:lnR>
                    <a:lnT>
                      <a:noFill/>
                    </a:lnT>
                    <a:lnB>
                      <a:noFill/>
                    </a:lnB>
                  </a:tcPr>
                </a:tc>
                <a:extLst>
                  <a:ext uri="{0D108BD9-81ED-4DB2-BD59-A6C34878D82A}">
                    <a16:rowId xmlns:a16="http://schemas.microsoft.com/office/drawing/2014/main" val="10000"/>
                  </a:ext>
                </a:extLst>
              </a:tr>
              <a:tr h="313150">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dirty="0">
                          <a:effectLst/>
                          <a:latin typeface="Arial"/>
                        </a:rPr>
                        <a:t>Bill &amp; Hold</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Analysis of inventory that has been "segregated" or shipped to a third party intermediary where the customer has not taken title and assumed the risks, yet the company has booked this isolated inventory as revenue</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1"/>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Bill &amp; Hold</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Identify revenue and receivables recorded prior to shipment </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2"/>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Channel Stuffing</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Compare discounts or incentives on a monthly basis to identify unusual spikes at the end of the quarter or year.</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3"/>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Channel Stuffing</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Compare sales and corresponding returns on a per customer basis </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4"/>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Debt Swap</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Identification of Journal Entries with Net Debit to Liability and Credit to Revenue</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5"/>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Debt Swap</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Identification of Journal Entries with Net Debit to Liability and Credit to Expenses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6"/>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Fake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Analysis of sequentially numbered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7"/>
                  </a:ext>
                </a:extLst>
              </a:tr>
              <a:tr h="313150">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Fake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err="1">
                          <a:effectLst/>
                          <a:latin typeface="Arial"/>
                        </a:rPr>
                        <a:t>Benford's</a:t>
                      </a:r>
                      <a:r>
                        <a:rPr lang="en-US" sz="700" b="0" i="0" u="none" strike="noStrike" dirty="0">
                          <a:effectLst/>
                          <a:latin typeface="Arial"/>
                        </a:rPr>
                        <a:t> analysis of the first two digits to identify anomalies such as a disproportionate number of invoices starting with 7, 8 or 9</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8"/>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Fake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Analysis of company names that "sound like" known vendors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09"/>
                  </a:ext>
                </a:extLst>
              </a:tr>
              <a:tr h="313150">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Fake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dirty="0">
                          <a:effectLst/>
                          <a:latin typeface="Arial"/>
                        </a:rPr>
                        <a:t>Examine inventory records to identify locations or items that require specific attention during or after the physical inventory count</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0"/>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Revenue Recognition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Analysis and anomaly detection of the sequence of transactions to identify missing checks,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1"/>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Revenue Recognition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Compare A/R credit memos to A/P invoices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2"/>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Revenue Recognition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Compare revenue reported by month and by product line during the current period with comparable prior periods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3"/>
                  </a:ext>
                </a:extLst>
              </a:tr>
              <a:tr h="313150">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Revenue Recognition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Confirm with selected, high risk customers relevant contract terms or question company staff regarding shipments near the end of the period</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4"/>
                  </a:ext>
                </a:extLst>
              </a:tr>
              <a:tr h="162614">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Revenue Recognition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Identification of revenue recognized at period end and subsequently reversed or partially reversed</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5"/>
                  </a:ext>
                </a:extLst>
              </a:tr>
              <a:tr h="313150">
                <a:tc>
                  <a:txBody>
                    <a:bodyPr/>
                    <a:lstStyle/>
                    <a:p>
                      <a:pPr algn="l" fontAlgn="b"/>
                      <a:endParaRPr lang="en-US" sz="700" b="0" i="0" u="none" strike="noStrike">
                        <a:effectLst/>
                        <a:latin typeface="Arial"/>
                      </a:endParaRPr>
                    </a:p>
                  </a:txBody>
                  <a:tcPr marL="8252" marR="8252" marT="8252"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700" b="0" i="0" u="none" strike="noStrike">
                          <a:effectLst/>
                          <a:latin typeface="Arial"/>
                        </a:rPr>
                        <a:t>Fraud Triangle Analytics</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700" b="0" i="0" u="none" strike="noStrike">
                          <a:effectLst/>
                          <a:latin typeface="Arial"/>
                        </a:rPr>
                        <a:t>E-mail analysis of selected employees (accounting or sales) for "Rev Rec" related key words around incentive/pressure, opportunity and rationalization</a:t>
                      </a:r>
                    </a:p>
                  </a:txBody>
                  <a:tcPr marL="8252" marR="8252" marT="825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effectLst/>
                        <a:latin typeface="Arial"/>
                      </a:endParaRPr>
                    </a:p>
                  </a:txBody>
                  <a:tcPr marL="8252" marR="8252" marT="8252" marB="0" anchor="b">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0016"/>
                  </a:ext>
                </a:extLst>
              </a:tr>
              <a:tr h="162614">
                <a:tc>
                  <a:txBody>
                    <a:bodyPr/>
                    <a:lstStyle/>
                    <a:p>
                      <a:pPr algn="l" fontAlgn="b"/>
                      <a:endParaRPr lang="en-US" sz="700" b="0" i="0" u="none" strike="noStrike">
                        <a:effectLst/>
                        <a:latin typeface="Arial"/>
                      </a:endParaRPr>
                    </a:p>
                  </a:txBody>
                  <a:tcPr marL="8252" marR="8252" marT="8252" marB="0" anchor="b">
                    <a:lnL>
                      <a:noFill/>
                    </a:lnL>
                    <a:lnR>
                      <a:noFill/>
                    </a:lnR>
                    <a:lnT>
                      <a:noFill/>
                    </a:lnT>
                    <a:lnB>
                      <a:noFill/>
                    </a:lnB>
                  </a:tcPr>
                </a:tc>
                <a:tc>
                  <a:txBody>
                    <a:bodyPr/>
                    <a:lstStyle/>
                    <a:p>
                      <a:pPr algn="l" fontAlgn="b"/>
                      <a:endParaRPr lang="en-US" sz="700" b="0" i="0" u="none" strike="noStrike">
                        <a:effectLst/>
                        <a:latin typeface="Arial"/>
                      </a:endParaRPr>
                    </a:p>
                  </a:txBody>
                  <a:tcPr marL="8252" marR="8252" marT="82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a:effectLst/>
                        <a:latin typeface="Arial"/>
                      </a:endParaRPr>
                    </a:p>
                  </a:txBody>
                  <a:tcPr marL="8252" marR="8252" marT="825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700" b="0" i="0" u="none" strike="noStrike" dirty="0">
                        <a:effectLst/>
                        <a:latin typeface="Arial"/>
                      </a:endParaRPr>
                    </a:p>
                  </a:txBody>
                  <a:tcPr marL="8252" marR="8252" marT="8252" marB="0" anchor="b">
                    <a:lnL>
                      <a:noFill/>
                    </a:lnL>
                    <a:lnR>
                      <a:noFill/>
                    </a:lnR>
                    <a:lnT>
                      <a:noFill/>
                    </a:lnT>
                    <a:lnB>
                      <a:noFill/>
                    </a:lnB>
                  </a:tcPr>
                </a:tc>
                <a:extLst>
                  <a:ext uri="{0D108BD9-81ED-4DB2-BD59-A6C34878D82A}">
                    <a16:rowId xmlns:a16="http://schemas.microsoft.com/office/drawing/2014/main" val="10017"/>
                  </a:ext>
                </a:extLst>
              </a:tr>
            </a:tbl>
          </a:graphicData>
        </a:graphic>
      </p:graphicFrame>
      <p:sp>
        <p:nvSpPr>
          <p:cNvPr id="2" name="Slide Number Placeholder 1"/>
          <p:cNvSpPr>
            <a:spLocks noGrp="1"/>
          </p:cNvSpPr>
          <p:nvPr>
            <p:ph type="sldNum" sz="quarter" idx="12"/>
          </p:nvPr>
        </p:nvSpPr>
        <p:spPr>
          <a:xfrm>
            <a:off x="8510954" y="6407944"/>
            <a:ext cx="502078" cy="365125"/>
          </a:xfrm>
        </p:spPr>
        <p:txBody>
          <a:bodyPr/>
          <a:lstStyle/>
          <a:p>
            <a:fld id="{5ED5BA94-CCCA-4E7D-9FDB-348A411BB724}" type="slidenum">
              <a:rPr lang="en-US" smtClean="0"/>
              <a:pPr/>
              <a:t>125</a:t>
            </a:fld>
            <a:endParaRPr lang="en-US" dirty="0"/>
          </a:p>
        </p:txBody>
      </p:sp>
    </p:spTree>
    <p:extLst>
      <p:ext uri="{BB962C8B-B14F-4D97-AF65-F5344CB8AC3E}">
        <p14:creationId xmlns:p14="http://schemas.microsoft.com/office/powerpoint/2010/main" val="9041811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C72A6-456B-9B4B-B1DF-381E11963A82}"/>
              </a:ext>
            </a:extLst>
          </p:cNvPr>
          <p:cNvSpPr>
            <a:spLocks noGrp="1"/>
          </p:cNvSpPr>
          <p:nvPr>
            <p:ph idx="1"/>
          </p:nvPr>
        </p:nvSpPr>
        <p:spPr/>
        <p:txBody>
          <a:bodyPr/>
          <a:lstStyle/>
          <a:p>
            <a:r>
              <a:rPr lang="en-US" dirty="0"/>
              <a:t>The tools at ACFE are intended to be crowd-sourced.</a:t>
            </a:r>
          </a:p>
          <a:p>
            <a:r>
              <a:rPr lang="en-US" dirty="0"/>
              <a:t>If you have:</a:t>
            </a:r>
          </a:p>
          <a:p>
            <a:pPr lvl="1"/>
            <a:r>
              <a:rPr lang="en-US" dirty="0"/>
              <a:t>Suggestions for modifications to existing tools</a:t>
            </a:r>
          </a:p>
          <a:p>
            <a:pPr lvl="1"/>
            <a:r>
              <a:rPr lang="en-US" dirty="0"/>
              <a:t>Ideas for additional tools</a:t>
            </a:r>
          </a:p>
          <a:p>
            <a:pPr lvl="1"/>
            <a:r>
              <a:rPr lang="en-US" dirty="0"/>
              <a:t>Additional fraud exposures to add to the list</a:t>
            </a:r>
          </a:p>
          <a:p>
            <a:pPr lvl="1"/>
            <a:r>
              <a:rPr lang="en-US" dirty="0"/>
              <a:t>Other comments or recommendations….</a:t>
            </a:r>
          </a:p>
          <a:p>
            <a:pPr marL="342900" lvl="1" indent="0">
              <a:buNone/>
            </a:pPr>
            <a:r>
              <a:rPr lang="en-US" dirty="0"/>
              <a:t>Contact us.</a:t>
            </a:r>
          </a:p>
          <a:p>
            <a:endParaRPr lang="en-US" dirty="0"/>
          </a:p>
        </p:txBody>
      </p:sp>
      <p:sp>
        <p:nvSpPr>
          <p:cNvPr id="2" name="Title 1">
            <a:extLst>
              <a:ext uri="{FF2B5EF4-FFF2-40B4-BE49-F238E27FC236}">
                <a16:creationId xmlns:a16="http://schemas.microsoft.com/office/drawing/2014/main" id="{03939B50-D6B0-684E-A83C-22A7E081CD0A}"/>
              </a:ext>
            </a:extLst>
          </p:cNvPr>
          <p:cNvSpPr>
            <a:spLocks noGrp="1"/>
          </p:cNvSpPr>
          <p:nvPr>
            <p:ph type="title"/>
          </p:nvPr>
        </p:nvSpPr>
        <p:spPr/>
        <p:txBody>
          <a:bodyPr>
            <a:normAutofit/>
          </a:bodyPr>
          <a:lstStyle/>
          <a:p>
            <a:pPr algn="ctr"/>
            <a:r>
              <a:rPr lang="en-US" dirty="0"/>
              <a:t>Be part of the antifraud effort</a:t>
            </a:r>
          </a:p>
        </p:txBody>
      </p:sp>
      <p:sp>
        <p:nvSpPr>
          <p:cNvPr id="4" name="Slide Number Placeholder 3"/>
          <p:cNvSpPr>
            <a:spLocks noGrp="1"/>
          </p:cNvSpPr>
          <p:nvPr>
            <p:ph type="sldNum" sz="quarter" idx="12"/>
          </p:nvPr>
        </p:nvSpPr>
        <p:spPr>
          <a:xfrm>
            <a:off x="8567225" y="6407944"/>
            <a:ext cx="445807" cy="365125"/>
          </a:xfrm>
        </p:spPr>
        <p:txBody>
          <a:bodyPr/>
          <a:lstStyle/>
          <a:p>
            <a:fld id="{5ED5BA94-CCCA-4E7D-9FDB-348A411BB724}" type="slidenum">
              <a:rPr lang="en-US" smtClean="0"/>
              <a:pPr/>
              <a:t>126</a:t>
            </a:fld>
            <a:endParaRPr lang="en-US"/>
          </a:p>
        </p:txBody>
      </p:sp>
    </p:spTree>
    <p:extLst>
      <p:ext uri="{BB962C8B-B14F-4D97-AF65-F5344CB8AC3E}">
        <p14:creationId xmlns:p14="http://schemas.microsoft.com/office/powerpoint/2010/main" val="27884339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B8E43-BA4B-5D48-934C-BC8EDB8F05CF}"/>
              </a:ext>
            </a:extLst>
          </p:cNvPr>
          <p:cNvSpPr>
            <a:spLocks noGrp="1"/>
          </p:cNvSpPr>
          <p:nvPr>
            <p:ph idx="1"/>
          </p:nvPr>
        </p:nvSpPr>
        <p:spPr/>
        <p:txBody>
          <a:bodyPr/>
          <a:lstStyle/>
          <a:p>
            <a:pPr marL="0" indent="0">
              <a:buNone/>
            </a:pPr>
            <a:r>
              <a:rPr lang="en-US" dirty="0"/>
              <a:t>Just remember</a:t>
            </a:r>
          </a:p>
          <a:p>
            <a:r>
              <a:rPr lang="en-US" dirty="0"/>
              <a:t>The perps hope you are lazy</a:t>
            </a:r>
          </a:p>
          <a:p>
            <a:r>
              <a:rPr lang="en-US" dirty="0"/>
              <a:t>If the perps discover that you are not lazy and have thoroughly implemented fraud risk management processes, they will move on to find easier targets</a:t>
            </a:r>
          </a:p>
        </p:txBody>
      </p:sp>
      <p:sp>
        <p:nvSpPr>
          <p:cNvPr id="4" name="Slide Number Placeholder 3">
            <a:extLst>
              <a:ext uri="{FF2B5EF4-FFF2-40B4-BE49-F238E27FC236}">
                <a16:creationId xmlns:a16="http://schemas.microsoft.com/office/drawing/2014/main" id="{11FB3CF2-31AE-274F-AECF-0F385ACC2E7D}"/>
              </a:ext>
            </a:extLst>
          </p:cNvPr>
          <p:cNvSpPr>
            <a:spLocks noGrp="1"/>
          </p:cNvSpPr>
          <p:nvPr>
            <p:ph type="sldNum" sz="quarter" idx="12"/>
          </p:nvPr>
        </p:nvSpPr>
        <p:spPr>
          <a:xfrm>
            <a:off x="8342142" y="6407944"/>
            <a:ext cx="670890" cy="365125"/>
          </a:xfrm>
          <a:prstGeom prst="rect">
            <a:avLst/>
          </a:prstGeom>
        </p:spPr>
        <p:txBody>
          <a:bodyPr/>
          <a:lstStyle/>
          <a:p>
            <a:fld id="{11B5243C-0A3E-4D10-9CBD-73CA75EEEF44}" type="slidenum">
              <a:rPr lang="en-US" smtClean="0"/>
              <a:pPr/>
              <a:t>127</a:t>
            </a:fld>
            <a:endParaRPr lang="en-US" dirty="0"/>
          </a:p>
        </p:txBody>
      </p:sp>
      <p:sp>
        <p:nvSpPr>
          <p:cNvPr id="2" name="Title 1">
            <a:extLst>
              <a:ext uri="{FF2B5EF4-FFF2-40B4-BE49-F238E27FC236}">
                <a16:creationId xmlns:a16="http://schemas.microsoft.com/office/drawing/2014/main" id="{818B9DB2-3CD6-E94E-B7CF-0D7D51390525}"/>
              </a:ext>
            </a:extLst>
          </p:cNvPr>
          <p:cNvSpPr>
            <a:spLocks noGrp="1"/>
          </p:cNvSpPr>
          <p:nvPr>
            <p:ph type="title"/>
          </p:nvPr>
        </p:nvSpPr>
        <p:spPr/>
        <p:txBody>
          <a:bodyPr>
            <a:normAutofit/>
          </a:bodyPr>
          <a:lstStyle/>
          <a:p>
            <a:pPr algn="ctr"/>
            <a:r>
              <a:rPr lang="en-US" dirty="0"/>
              <a:t>Yes, Yes, Yes…It’s Hard Work</a:t>
            </a:r>
          </a:p>
        </p:txBody>
      </p:sp>
    </p:spTree>
    <p:extLst>
      <p:ext uri="{BB962C8B-B14F-4D97-AF65-F5344CB8AC3E}">
        <p14:creationId xmlns:p14="http://schemas.microsoft.com/office/powerpoint/2010/main" val="7660188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2"/>
          </p:nvPr>
        </p:nvSpPr>
        <p:spPr>
          <a:xfrm>
            <a:off x="8525022" y="6407944"/>
            <a:ext cx="488010" cy="365125"/>
          </a:xfrm>
        </p:spPr>
        <p:txBody>
          <a:bodyPr/>
          <a:lstStyle/>
          <a:p>
            <a:fld id="{5ED5BA94-CCCA-4E7D-9FDB-348A411BB724}" type="slidenum">
              <a:rPr lang="en-US" smtClean="0"/>
              <a:pPr/>
              <a:t>128</a:t>
            </a:fld>
            <a:endParaRPr lang="en-US" dirty="0"/>
          </a:p>
        </p:txBody>
      </p:sp>
    </p:spTree>
    <p:extLst>
      <p:ext uri="{BB962C8B-B14F-4D97-AF65-F5344CB8AC3E}">
        <p14:creationId xmlns:p14="http://schemas.microsoft.com/office/powerpoint/2010/main" val="219728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The 3</a:t>
            </a:r>
            <a:r>
              <a:rPr lang="en-US" baseline="30000" dirty="0"/>
              <a:t>rd</a:t>
            </a:r>
            <a:r>
              <a:rPr lang="en-US" dirty="0"/>
              <a:t> issue with these standards relates to government resources</a:t>
            </a:r>
          </a:p>
          <a:p>
            <a:r>
              <a:rPr lang="en-US" dirty="0"/>
              <a:t>Do you currently get your ACFR out with plenty of time to spare, in order to add several more disclosures and leave time for them to be audited?</a:t>
            </a:r>
          </a:p>
          <a:p>
            <a:r>
              <a:rPr lang="en-US" dirty="0"/>
              <a:t>How would you measure environmental, social and governance data to be included?</a:t>
            </a:r>
          </a:p>
          <a:p>
            <a:r>
              <a:rPr lang="en-US" dirty="0"/>
              <a:t>One resource that is free for state and local governments is the GASB publication, </a:t>
            </a:r>
            <a:r>
              <a:rPr lang="en-US" i="1" dirty="0"/>
              <a:t>Intersection of Environmental, Social and Governance Matters With Governmental Accounting Standards</a:t>
            </a:r>
            <a:r>
              <a:rPr lang="en-US" dirty="0"/>
              <a:t> (gasb.org)</a:t>
            </a:r>
            <a:r>
              <a:rPr lang="en-US" i="1" dirty="0"/>
              <a:t>. </a:t>
            </a:r>
            <a:r>
              <a:rPr lang="en-US" dirty="0"/>
              <a:t>Although GASB does not have a statement specific to ESG, this publication provides an outline of ESG matters and considers how they are related to public accountability and the objectives of GASB standards.</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13</a:t>
            </a:fld>
            <a:endParaRPr lang="en-US"/>
          </a:p>
        </p:txBody>
      </p:sp>
    </p:spTree>
    <p:extLst>
      <p:ext uri="{BB962C8B-B14F-4D97-AF65-F5344CB8AC3E}">
        <p14:creationId xmlns:p14="http://schemas.microsoft.com/office/powerpoint/2010/main" val="1934147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Best prepare, as I can feel this one coming on in down the line in one form or another</a:t>
            </a:r>
          </a:p>
          <a:p>
            <a:r>
              <a:rPr lang="en-US" dirty="0"/>
              <a:t>Third-party assurance from an independent accounting firm can enhance the reliability of ESG information reported by companies, in a manner similar to the process that occurs with audits of financial statements and internal control over financial reporting</a:t>
            </a:r>
          </a:p>
          <a:p>
            <a:r>
              <a:rPr lang="en-US" dirty="0"/>
              <a:t>Now, for the auditors out there, how comfortable would you feel providing some form of attestation on such information (this is not a trick question)</a:t>
            </a:r>
          </a:p>
          <a:p>
            <a:r>
              <a:rPr lang="en-US" dirty="0"/>
              <a:t>Review or examination level engagement attestation (opinion)</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14</a:t>
            </a:fld>
            <a:endParaRPr lang="en-US"/>
          </a:p>
        </p:txBody>
      </p:sp>
    </p:spTree>
    <p:extLst>
      <p:ext uri="{BB962C8B-B14F-4D97-AF65-F5344CB8AC3E}">
        <p14:creationId xmlns:p14="http://schemas.microsoft.com/office/powerpoint/2010/main" val="407698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15</a:t>
            </a:fld>
            <a:endParaRPr lang="en-US"/>
          </a:p>
        </p:txBody>
      </p:sp>
    </p:spTree>
    <p:extLst>
      <p:ext uri="{BB962C8B-B14F-4D97-AF65-F5344CB8AC3E}">
        <p14:creationId xmlns:p14="http://schemas.microsoft.com/office/powerpoint/2010/main" val="1127189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SQMS 1, A Firm’s System of Quality Management</a:t>
            </a:r>
          </a:p>
          <a:p>
            <a:r>
              <a:rPr lang="en-US" dirty="0"/>
              <a:t>SQMS 2, Engagement Quality Reviews</a:t>
            </a:r>
          </a:p>
          <a:p>
            <a:r>
              <a:rPr lang="en-US" dirty="0"/>
              <a:t>SAS 146, Quality Management for an Engagement Conducted in Accordance with Generally Accepted Auditing Standards (GAAS)</a:t>
            </a:r>
          </a:p>
          <a:p>
            <a:r>
              <a:rPr lang="en-US" dirty="0"/>
              <a:t>See attached article dated May 13, 2022, by Faye </a:t>
            </a:r>
            <a:r>
              <a:rPr lang="en-US" dirty="0" err="1"/>
              <a:t>Hayhurst</a:t>
            </a:r>
            <a:r>
              <a:rPr lang="en-US" dirty="0"/>
              <a:t>, CPA (See Attachment A in your materials)</a:t>
            </a:r>
          </a:p>
          <a:p>
            <a:endParaRPr lang="en-US" dirty="0"/>
          </a:p>
        </p:txBody>
      </p:sp>
      <p:sp>
        <p:nvSpPr>
          <p:cNvPr id="3" name="Title 2"/>
          <p:cNvSpPr>
            <a:spLocks noGrp="1"/>
          </p:cNvSpPr>
          <p:nvPr>
            <p:ph type="title"/>
          </p:nvPr>
        </p:nvSpPr>
        <p:spPr/>
        <p:txBody>
          <a:bodyPr/>
          <a:lstStyle/>
          <a:p>
            <a:r>
              <a:rPr lang="en-US" dirty="0"/>
              <a:t>Quality Management Standards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16</a:t>
            </a:fld>
            <a:endParaRPr lang="en-US"/>
          </a:p>
        </p:txBody>
      </p:sp>
    </p:spTree>
    <p:extLst>
      <p:ext uri="{BB962C8B-B14F-4D97-AF65-F5344CB8AC3E}">
        <p14:creationId xmlns:p14="http://schemas.microsoft.com/office/powerpoint/2010/main" val="41718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Statements on Quality Management Standards</a:t>
            </a:r>
          </a:p>
        </p:txBody>
      </p:sp>
      <p:sp>
        <p:nvSpPr>
          <p:cNvPr id="3" name="Text Placeholder 2"/>
          <p:cNvSpPr>
            <a:spLocks noGrp="1"/>
          </p:cNvSpPr>
          <p:nvPr>
            <p:ph sz="quarter" idx="14"/>
          </p:nvPr>
        </p:nvSpPr>
        <p:spPr>
          <a:xfrm>
            <a:off x="389217" y="1471544"/>
            <a:ext cx="4546813" cy="2755242"/>
          </a:xfrm>
        </p:spPr>
        <p:txBody>
          <a:bodyPr vert="horz" lIns="0" tIns="0" rIns="0" bIns="0" rtlCol="0" anchor="t">
            <a:normAutofit fontScale="92500"/>
          </a:bodyPr>
          <a:lstStyle/>
          <a:p>
            <a:pPr marL="285743" indent="-285743">
              <a:spcBef>
                <a:spcPts val="0"/>
              </a:spcBef>
            </a:pPr>
            <a:r>
              <a:rPr lang="en-US" sz="1600" dirty="0"/>
              <a:t>Statement on Quality Management Standards </a:t>
            </a:r>
            <a:r>
              <a:rPr lang="en-US" sz="1600" dirty="0">
                <a:solidFill>
                  <a:schemeClr val="tx2"/>
                </a:solidFill>
              </a:rPr>
              <a:t>(</a:t>
            </a:r>
            <a:r>
              <a:rPr lang="en-US" sz="1600" dirty="0"/>
              <a:t>SQMS) 1, </a:t>
            </a:r>
            <a:r>
              <a:rPr lang="en-US" sz="1600" i="1" dirty="0"/>
              <a:t>A Firm’s System of Quality Management  </a:t>
            </a:r>
            <a:endParaRPr lang="en-US" dirty="0"/>
          </a:p>
          <a:p>
            <a:pPr marL="285743" indent="-285743">
              <a:spcBef>
                <a:spcPts val="0"/>
              </a:spcBef>
            </a:pPr>
            <a:r>
              <a:rPr lang="en-US" sz="1600" dirty="0"/>
              <a:t>SQMS 2, </a:t>
            </a:r>
            <a:r>
              <a:rPr lang="en-US" sz="1600" i="1" dirty="0"/>
              <a:t>Engagement Quality Reviews </a:t>
            </a:r>
            <a:r>
              <a:rPr lang="en-US" sz="1600" dirty="0"/>
              <a:t>(New!)</a:t>
            </a:r>
            <a:endParaRPr lang="en-US" sz="1600" dirty="0">
              <a:cs typeface="Arial" panose="020B0604020202020204"/>
            </a:endParaRPr>
          </a:p>
          <a:p>
            <a:pPr marL="285743" indent="-285743">
              <a:spcBef>
                <a:spcPts val="0"/>
              </a:spcBef>
            </a:pPr>
            <a:r>
              <a:rPr lang="en-US" sz="1600" dirty="0"/>
              <a:t>SAS No. 146, </a:t>
            </a:r>
            <a:r>
              <a:rPr lang="en-US" sz="1600" i="1" dirty="0"/>
              <a:t>Quality Management for Engagements Performed in Accordance with Generally Accepted Auditing Standards </a:t>
            </a:r>
            <a:r>
              <a:rPr lang="en-US" sz="1600" dirty="0"/>
              <a:t>(AU-C section 220)</a:t>
            </a:r>
            <a:endParaRPr lang="en-US" sz="1600" i="1" dirty="0">
              <a:cs typeface="Arial" panose="020B0604020202020204"/>
            </a:endParaRPr>
          </a:p>
          <a:p>
            <a:pPr marL="285743" indent="-285743">
              <a:spcBef>
                <a:spcPts val="0"/>
              </a:spcBef>
            </a:pPr>
            <a:r>
              <a:rPr lang="en-US" sz="1600" dirty="0"/>
              <a:t>Related conforming amendments</a:t>
            </a:r>
            <a:endParaRPr lang="en-US" sz="1600" dirty="0">
              <a:cs typeface="Arial" panose="020B0604020202020204"/>
            </a:endParaRPr>
          </a:p>
          <a:p>
            <a:endParaRPr lang="en-US" b="1" dirty="0">
              <a:solidFill>
                <a:schemeClr val="tx2"/>
              </a:solidFill>
              <a:cs typeface="Arial" panose="020B0604020202020204"/>
            </a:endParaRPr>
          </a:p>
        </p:txBody>
      </p:sp>
      <p:grpSp>
        <p:nvGrpSpPr>
          <p:cNvPr id="4" name="Group 3">
            <a:extLst>
              <a:ext uri="{FF2B5EF4-FFF2-40B4-BE49-F238E27FC236}">
                <a16:creationId xmlns:a16="http://schemas.microsoft.com/office/drawing/2014/main" id="{0DA1FAD7-B031-48E3-8108-83D9BCCA78A1}"/>
              </a:ext>
            </a:extLst>
          </p:cNvPr>
          <p:cNvGrpSpPr/>
          <p:nvPr/>
        </p:nvGrpSpPr>
        <p:grpSpPr>
          <a:xfrm>
            <a:off x="5081329" y="1386188"/>
            <a:ext cx="3936062" cy="2925954"/>
            <a:chOff x="0" y="0"/>
            <a:chExt cx="3893772" cy="3608832"/>
          </a:xfrm>
        </p:grpSpPr>
        <p:sp>
          <p:nvSpPr>
            <p:cNvPr id="5" name="Shape 11822">
              <a:extLst>
                <a:ext uri="{FF2B5EF4-FFF2-40B4-BE49-F238E27FC236}">
                  <a16:creationId xmlns:a16="http://schemas.microsoft.com/office/drawing/2014/main" id="{4882D1C0-FF94-49A5-A9FC-76A9B3372417}"/>
                </a:ext>
              </a:extLst>
            </p:cNvPr>
            <p:cNvSpPr/>
            <p:nvPr/>
          </p:nvSpPr>
          <p:spPr>
            <a:xfrm>
              <a:off x="1809750" y="1803654"/>
              <a:ext cx="460248" cy="1804416"/>
            </a:xfrm>
            <a:custGeom>
              <a:avLst/>
              <a:gdLst/>
              <a:ahLst/>
              <a:cxnLst/>
              <a:rect l="0" t="0" r="0" b="0"/>
              <a:pathLst>
                <a:path w="460248" h="1804416">
                  <a:moveTo>
                    <a:pt x="0" y="0"/>
                  </a:moveTo>
                  <a:lnTo>
                    <a:pt x="460248" y="0"/>
                  </a:lnTo>
                  <a:lnTo>
                    <a:pt x="460248" y="1804416"/>
                  </a:lnTo>
                  <a:lnTo>
                    <a:pt x="0" y="1804416"/>
                  </a:lnTo>
                  <a:lnTo>
                    <a:pt x="0" y="0"/>
                  </a:lnTo>
                </a:path>
              </a:pathLst>
            </a:custGeom>
            <a:ln w="0" cap="flat">
              <a:miter lim="127000"/>
            </a:ln>
          </p:spPr>
          <p:style>
            <a:lnRef idx="0">
              <a:srgbClr val="000000">
                <a:alpha val="0"/>
              </a:srgbClr>
            </a:lnRef>
            <a:fillRef idx="1">
              <a:srgbClr val="002060"/>
            </a:fillRef>
            <a:effectRef idx="0">
              <a:scrgbClr r="0" g="0" b="0"/>
            </a:effectRef>
            <a:fontRef idx="none"/>
          </p:style>
          <p:txBody>
            <a:bodyPr/>
            <a:lstStyle/>
            <a:p>
              <a:endParaRPr lang="en-US" dirty="0"/>
            </a:p>
          </p:txBody>
        </p:sp>
        <p:sp>
          <p:nvSpPr>
            <p:cNvPr id="6" name="Shape 394">
              <a:extLst>
                <a:ext uri="{FF2B5EF4-FFF2-40B4-BE49-F238E27FC236}">
                  <a16:creationId xmlns:a16="http://schemas.microsoft.com/office/drawing/2014/main" id="{4C48F1D1-CAAA-4173-9B38-CC2A435BFEFA}"/>
                </a:ext>
              </a:extLst>
            </p:cNvPr>
            <p:cNvSpPr/>
            <p:nvPr/>
          </p:nvSpPr>
          <p:spPr>
            <a:xfrm>
              <a:off x="0" y="0"/>
              <a:ext cx="1869948" cy="2170176"/>
            </a:xfrm>
            <a:custGeom>
              <a:avLst/>
              <a:gdLst/>
              <a:ahLst/>
              <a:cxnLst/>
              <a:rect l="0" t="0" r="0" b="0"/>
              <a:pathLst>
                <a:path w="1869948" h="2170176">
                  <a:moveTo>
                    <a:pt x="0" y="0"/>
                  </a:moveTo>
                  <a:lnTo>
                    <a:pt x="1869948" y="0"/>
                  </a:lnTo>
                  <a:lnTo>
                    <a:pt x="1869948" y="792226"/>
                  </a:lnTo>
                  <a:lnTo>
                    <a:pt x="1867281" y="801497"/>
                  </a:lnTo>
                  <a:lnTo>
                    <a:pt x="1865630" y="809879"/>
                  </a:lnTo>
                  <a:lnTo>
                    <a:pt x="1861312" y="815721"/>
                  </a:lnTo>
                  <a:lnTo>
                    <a:pt x="1856867" y="820801"/>
                  </a:lnTo>
                  <a:lnTo>
                    <a:pt x="1853438" y="824992"/>
                  </a:lnTo>
                  <a:lnTo>
                    <a:pt x="1847342" y="827405"/>
                  </a:lnTo>
                  <a:lnTo>
                    <a:pt x="1842135" y="829183"/>
                  </a:lnTo>
                  <a:lnTo>
                    <a:pt x="1829054" y="829183"/>
                  </a:lnTo>
                  <a:lnTo>
                    <a:pt x="1822958" y="826643"/>
                  </a:lnTo>
                  <a:lnTo>
                    <a:pt x="1816100" y="822452"/>
                  </a:lnTo>
                  <a:lnTo>
                    <a:pt x="1810893" y="816483"/>
                  </a:lnTo>
                  <a:lnTo>
                    <a:pt x="1803908" y="809879"/>
                  </a:lnTo>
                  <a:lnTo>
                    <a:pt x="1797812" y="801497"/>
                  </a:lnTo>
                  <a:lnTo>
                    <a:pt x="1792605" y="792226"/>
                  </a:lnTo>
                  <a:lnTo>
                    <a:pt x="1785620" y="781304"/>
                  </a:lnTo>
                  <a:lnTo>
                    <a:pt x="1776984" y="768731"/>
                  </a:lnTo>
                  <a:lnTo>
                    <a:pt x="1763903" y="755269"/>
                  </a:lnTo>
                  <a:lnTo>
                    <a:pt x="1755140" y="748538"/>
                  </a:lnTo>
                  <a:lnTo>
                    <a:pt x="1747393" y="741807"/>
                  </a:lnTo>
                  <a:lnTo>
                    <a:pt x="1736979" y="735965"/>
                  </a:lnTo>
                  <a:lnTo>
                    <a:pt x="1725676" y="730885"/>
                  </a:lnTo>
                  <a:lnTo>
                    <a:pt x="1713484" y="725043"/>
                  </a:lnTo>
                  <a:lnTo>
                    <a:pt x="1700403" y="722503"/>
                  </a:lnTo>
                  <a:lnTo>
                    <a:pt x="1686560" y="720090"/>
                  </a:lnTo>
                  <a:lnTo>
                    <a:pt x="1670812" y="718312"/>
                  </a:lnTo>
                  <a:lnTo>
                    <a:pt x="1652651" y="720090"/>
                  </a:lnTo>
                  <a:lnTo>
                    <a:pt x="1635252" y="722503"/>
                  </a:lnTo>
                  <a:lnTo>
                    <a:pt x="1618742" y="728472"/>
                  </a:lnTo>
                  <a:lnTo>
                    <a:pt x="1603121" y="735203"/>
                  </a:lnTo>
                  <a:lnTo>
                    <a:pt x="1587373" y="744347"/>
                  </a:lnTo>
                  <a:lnTo>
                    <a:pt x="1572641" y="753618"/>
                  </a:lnTo>
                  <a:lnTo>
                    <a:pt x="1560449" y="766191"/>
                  </a:lnTo>
                  <a:lnTo>
                    <a:pt x="1547368" y="779653"/>
                  </a:lnTo>
                  <a:lnTo>
                    <a:pt x="1536065" y="794766"/>
                  </a:lnTo>
                  <a:lnTo>
                    <a:pt x="1526540" y="811530"/>
                  </a:lnTo>
                  <a:lnTo>
                    <a:pt x="1517904" y="829183"/>
                  </a:lnTo>
                  <a:lnTo>
                    <a:pt x="1509141" y="846709"/>
                  </a:lnTo>
                  <a:lnTo>
                    <a:pt x="1503934" y="866013"/>
                  </a:lnTo>
                  <a:lnTo>
                    <a:pt x="1499616" y="886206"/>
                  </a:lnTo>
                  <a:lnTo>
                    <a:pt x="1496949" y="907161"/>
                  </a:lnTo>
                  <a:lnTo>
                    <a:pt x="1496949" y="929005"/>
                  </a:lnTo>
                  <a:lnTo>
                    <a:pt x="1496949" y="949198"/>
                  </a:lnTo>
                  <a:lnTo>
                    <a:pt x="1499616" y="970915"/>
                  </a:lnTo>
                  <a:lnTo>
                    <a:pt x="1503934" y="990219"/>
                  </a:lnTo>
                  <a:lnTo>
                    <a:pt x="1509141" y="1009523"/>
                  </a:lnTo>
                  <a:lnTo>
                    <a:pt x="1517904" y="1028065"/>
                  </a:lnTo>
                  <a:lnTo>
                    <a:pt x="1526540" y="1046480"/>
                  </a:lnTo>
                  <a:lnTo>
                    <a:pt x="1536065" y="1061593"/>
                  </a:lnTo>
                  <a:lnTo>
                    <a:pt x="1547368" y="1075817"/>
                  </a:lnTo>
                  <a:lnTo>
                    <a:pt x="1560449" y="1090168"/>
                  </a:lnTo>
                  <a:lnTo>
                    <a:pt x="1572641" y="1101852"/>
                  </a:lnTo>
                  <a:lnTo>
                    <a:pt x="1587373" y="1112774"/>
                  </a:lnTo>
                  <a:lnTo>
                    <a:pt x="1603121" y="1121156"/>
                  </a:lnTo>
                  <a:lnTo>
                    <a:pt x="1618742" y="1127887"/>
                  </a:lnTo>
                  <a:lnTo>
                    <a:pt x="1635252" y="1133729"/>
                  </a:lnTo>
                  <a:lnTo>
                    <a:pt x="1652651" y="1136269"/>
                  </a:lnTo>
                  <a:lnTo>
                    <a:pt x="1670812" y="1137920"/>
                  </a:lnTo>
                  <a:lnTo>
                    <a:pt x="1686560" y="1137920"/>
                  </a:lnTo>
                  <a:lnTo>
                    <a:pt x="1700403" y="1134618"/>
                  </a:lnTo>
                  <a:lnTo>
                    <a:pt x="1713484" y="1131189"/>
                  </a:lnTo>
                  <a:lnTo>
                    <a:pt x="1725676" y="1126998"/>
                  </a:lnTo>
                  <a:lnTo>
                    <a:pt x="1736979" y="1121156"/>
                  </a:lnTo>
                  <a:lnTo>
                    <a:pt x="1747393" y="1114425"/>
                  </a:lnTo>
                  <a:lnTo>
                    <a:pt x="1755140" y="1107694"/>
                  </a:lnTo>
                  <a:lnTo>
                    <a:pt x="1763903" y="1101090"/>
                  </a:lnTo>
                  <a:lnTo>
                    <a:pt x="1776984" y="1086739"/>
                  </a:lnTo>
                  <a:lnTo>
                    <a:pt x="1785620" y="1075817"/>
                  </a:lnTo>
                  <a:lnTo>
                    <a:pt x="1792605" y="1064133"/>
                  </a:lnTo>
                  <a:lnTo>
                    <a:pt x="1797812" y="1055751"/>
                  </a:lnTo>
                  <a:lnTo>
                    <a:pt x="1803908" y="1047369"/>
                  </a:lnTo>
                  <a:lnTo>
                    <a:pt x="1810893" y="1040638"/>
                  </a:lnTo>
                  <a:lnTo>
                    <a:pt x="1816100" y="1035558"/>
                  </a:lnTo>
                  <a:lnTo>
                    <a:pt x="1822958" y="1031367"/>
                  </a:lnTo>
                  <a:lnTo>
                    <a:pt x="1829054" y="1028065"/>
                  </a:lnTo>
                  <a:lnTo>
                    <a:pt x="1836039" y="1027176"/>
                  </a:lnTo>
                  <a:lnTo>
                    <a:pt x="1842135" y="1027176"/>
                  </a:lnTo>
                  <a:lnTo>
                    <a:pt x="1847342" y="1028065"/>
                  </a:lnTo>
                  <a:lnTo>
                    <a:pt x="1853438" y="1031367"/>
                  </a:lnTo>
                  <a:lnTo>
                    <a:pt x="1856867" y="1035558"/>
                  </a:lnTo>
                  <a:lnTo>
                    <a:pt x="1861312" y="1040638"/>
                  </a:lnTo>
                  <a:lnTo>
                    <a:pt x="1865630" y="1047369"/>
                  </a:lnTo>
                  <a:lnTo>
                    <a:pt x="1867281" y="1055751"/>
                  </a:lnTo>
                  <a:lnTo>
                    <a:pt x="1869948" y="1064895"/>
                  </a:lnTo>
                  <a:lnTo>
                    <a:pt x="1869948" y="1075055"/>
                  </a:lnTo>
                  <a:lnTo>
                    <a:pt x="1869948" y="1808480"/>
                  </a:lnTo>
                  <a:lnTo>
                    <a:pt x="1352677" y="1808480"/>
                  </a:lnTo>
                  <a:lnTo>
                    <a:pt x="1352677" y="1809369"/>
                  </a:lnTo>
                  <a:lnTo>
                    <a:pt x="1103249" y="1809369"/>
                  </a:lnTo>
                  <a:lnTo>
                    <a:pt x="1095375" y="1811020"/>
                  </a:lnTo>
                  <a:lnTo>
                    <a:pt x="1086612" y="1813560"/>
                  </a:lnTo>
                  <a:lnTo>
                    <a:pt x="1079754" y="1817751"/>
                  </a:lnTo>
                  <a:lnTo>
                    <a:pt x="1073658" y="1821942"/>
                  </a:lnTo>
                  <a:lnTo>
                    <a:pt x="1069340" y="1826133"/>
                  </a:lnTo>
                  <a:lnTo>
                    <a:pt x="1066673" y="1831086"/>
                  </a:lnTo>
                  <a:lnTo>
                    <a:pt x="1064895" y="1837055"/>
                  </a:lnTo>
                  <a:lnTo>
                    <a:pt x="1064895" y="1842008"/>
                  </a:lnTo>
                  <a:lnTo>
                    <a:pt x="1066673" y="1848739"/>
                  </a:lnTo>
                  <a:lnTo>
                    <a:pt x="1069340" y="1854581"/>
                  </a:lnTo>
                  <a:lnTo>
                    <a:pt x="1073658" y="1861312"/>
                  </a:lnTo>
                  <a:lnTo>
                    <a:pt x="1077976" y="1867281"/>
                  </a:lnTo>
                  <a:lnTo>
                    <a:pt x="1084961" y="1873885"/>
                  </a:lnTo>
                  <a:lnTo>
                    <a:pt x="1093597" y="1878965"/>
                  </a:lnTo>
                  <a:lnTo>
                    <a:pt x="1103249" y="1883156"/>
                  </a:lnTo>
                  <a:lnTo>
                    <a:pt x="1116203" y="1889887"/>
                  </a:lnTo>
                  <a:lnTo>
                    <a:pt x="1127506" y="1899920"/>
                  </a:lnTo>
                  <a:lnTo>
                    <a:pt x="1141476" y="1911731"/>
                  </a:lnTo>
                  <a:lnTo>
                    <a:pt x="1148334" y="1920113"/>
                  </a:lnTo>
                  <a:lnTo>
                    <a:pt x="1155319" y="1928495"/>
                  </a:lnTo>
                  <a:lnTo>
                    <a:pt x="1163193" y="1937766"/>
                  </a:lnTo>
                  <a:lnTo>
                    <a:pt x="1168400" y="1948688"/>
                  </a:lnTo>
                  <a:lnTo>
                    <a:pt x="1172718" y="1959483"/>
                  </a:lnTo>
                  <a:lnTo>
                    <a:pt x="1177036" y="1972945"/>
                  </a:lnTo>
                  <a:lnTo>
                    <a:pt x="1178814" y="1987169"/>
                  </a:lnTo>
                  <a:lnTo>
                    <a:pt x="1179703" y="2002282"/>
                  </a:lnTo>
                  <a:lnTo>
                    <a:pt x="1178814" y="2018284"/>
                  </a:lnTo>
                  <a:lnTo>
                    <a:pt x="1175385" y="2035937"/>
                  </a:lnTo>
                  <a:lnTo>
                    <a:pt x="1170178" y="2051050"/>
                  </a:lnTo>
                  <a:lnTo>
                    <a:pt x="1163193" y="2067814"/>
                  </a:lnTo>
                  <a:lnTo>
                    <a:pt x="1152779" y="2082927"/>
                  </a:lnTo>
                  <a:lnTo>
                    <a:pt x="1143127" y="2096389"/>
                  </a:lnTo>
                  <a:lnTo>
                    <a:pt x="1130173" y="2108962"/>
                  </a:lnTo>
                  <a:lnTo>
                    <a:pt x="1116203" y="2120646"/>
                  </a:lnTo>
                  <a:lnTo>
                    <a:pt x="1100582" y="2131568"/>
                  </a:lnTo>
                  <a:lnTo>
                    <a:pt x="1084072" y="2141601"/>
                  </a:lnTo>
                  <a:lnTo>
                    <a:pt x="1066673" y="2149221"/>
                  </a:lnTo>
                  <a:lnTo>
                    <a:pt x="1046734" y="2155952"/>
                  </a:lnTo>
                  <a:lnTo>
                    <a:pt x="1026668" y="2163445"/>
                  </a:lnTo>
                  <a:lnTo>
                    <a:pt x="1005840" y="2166874"/>
                  </a:lnTo>
                  <a:lnTo>
                    <a:pt x="985012" y="2168525"/>
                  </a:lnTo>
                  <a:lnTo>
                    <a:pt x="963168" y="2170176"/>
                  </a:lnTo>
                  <a:lnTo>
                    <a:pt x="940562" y="2168525"/>
                  </a:lnTo>
                  <a:lnTo>
                    <a:pt x="919734" y="2166874"/>
                  </a:lnTo>
                  <a:lnTo>
                    <a:pt x="898017" y="2163445"/>
                  </a:lnTo>
                  <a:lnTo>
                    <a:pt x="878840" y="2155952"/>
                  </a:lnTo>
                  <a:lnTo>
                    <a:pt x="858901" y="2149221"/>
                  </a:lnTo>
                  <a:lnTo>
                    <a:pt x="841502" y="2141601"/>
                  </a:lnTo>
                  <a:lnTo>
                    <a:pt x="824992" y="2131568"/>
                  </a:lnTo>
                  <a:lnTo>
                    <a:pt x="809371" y="2120646"/>
                  </a:lnTo>
                  <a:lnTo>
                    <a:pt x="795401" y="2108962"/>
                  </a:lnTo>
                  <a:lnTo>
                    <a:pt x="782447" y="2096389"/>
                  </a:lnTo>
                  <a:lnTo>
                    <a:pt x="772795" y="2082927"/>
                  </a:lnTo>
                  <a:lnTo>
                    <a:pt x="762381" y="2067814"/>
                  </a:lnTo>
                  <a:lnTo>
                    <a:pt x="755396" y="2051050"/>
                  </a:lnTo>
                  <a:lnTo>
                    <a:pt x="750189" y="2035937"/>
                  </a:lnTo>
                  <a:lnTo>
                    <a:pt x="746760" y="2018284"/>
                  </a:lnTo>
                  <a:lnTo>
                    <a:pt x="745871" y="2002282"/>
                  </a:lnTo>
                  <a:lnTo>
                    <a:pt x="746760" y="1987169"/>
                  </a:lnTo>
                  <a:lnTo>
                    <a:pt x="748538" y="1972945"/>
                  </a:lnTo>
                  <a:lnTo>
                    <a:pt x="752856" y="1959483"/>
                  </a:lnTo>
                  <a:lnTo>
                    <a:pt x="757174" y="1948688"/>
                  </a:lnTo>
                  <a:lnTo>
                    <a:pt x="764159" y="1937766"/>
                  </a:lnTo>
                  <a:lnTo>
                    <a:pt x="769366" y="1928495"/>
                  </a:lnTo>
                  <a:lnTo>
                    <a:pt x="776351" y="1920113"/>
                  </a:lnTo>
                  <a:lnTo>
                    <a:pt x="784098" y="1911731"/>
                  </a:lnTo>
                  <a:lnTo>
                    <a:pt x="798068" y="1899920"/>
                  </a:lnTo>
                  <a:lnTo>
                    <a:pt x="809371" y="1889887"/>
                  </a:lnTo>
                  <a:lnTo>
                    <a:pt x="822452" y="1883156"/>
                  </a:lnTo>
                  <a:lnTo>
                    <a:pt x="831977" y="1878965"/>
                  </a:lnTo>
                  <a:lnTo>
                    <a:pt x="840613" y="1873885"/>
                  </a:lnTo>
                  <a:lnTo>
                    <a:pt x="847598" y="1867281"/>
                  </a:lnTo>
                  <a:lnTo>
                    <a:pt x="851916" y="1861312"/>
                  </a:lnTo>
                  <a:lnTo>
                    <a:pt x="856361" y="1854581"/>
                  </a:lnTo>
                  <a:lnTo>
                    <a:pt x="858901" y="1848739"/>
                  </a:lnTo>
                  <a:lnTo>
                    <a:pt x="859790" y="1842008"/>
                  </a:lnTo>
                  <a:lnTo>
                    <a:pt x="859790" y="1837055"/>
                  </a:lnTo>
                  <a:lnTo>
                    <a:pt x="858901" y="1831086"/>
                  </a:lnTo>
                  <a:lnTo>
                    <a:pt x="856361" y="1826133"/>
                  </a:lnTo>
                  <a:lnTo>
                    <a:pt x="851916" y="1821942"/>
                  </a:lnTo>
                  <a:lnTo>
                    <a:pt x="845820" y="1817751"/>
                  </a:lnTo>
                  <a:lnTo>
                    <a:pt x="838962" y="1813560"/>
                  </a:lnTo>
                  <a:lnTo>
                    <a:pt x="830199" y="1811020"/>
                  </a:lnTo>
                  <a:lnTo>
                    <a:pt x="822452" y="1809369"/>
                  </a:lnTo>
                  <a:lnTo>
                    <a:pt x="811149" y="1809369"/>
                  </a:lnTo>
                  <a:lnTo>
                    <a:pt x="430276" y="1809369"/>
                  </a:lnTo>
                  <a:lnTo>
                    <a:pt x="430276" y="1808480"/>
                  </a:lnTo>
                  <a:lnTo>
                    <a:pt x="0" y="1808480"/>
                  </a:lnTo>
                  <a:lnTo>
                    <a:pt x="0" y="0"/>
                  </a:lnTo>
                  <a:close/>
                </a:path>
              </a:pathLst>
            </a:custGeom>
            <a:solidFill>
              <a:schemeClr val="tx2">
                <a:lumMod val="40000"/>
                <a:lumOff val="60000"/>
              </a:schemeClr>
            </a:solidFill>
            <a:ln w="0" cap="flat">
              <a:miter lim="127000"/>
            </a:ln>
          </p:spPr>
          <p:style>
            <a:lnRef idx="0">
              <a:srgbClr val="000000">
                <a:alpha val="0"/>
              </a:srgbClr>
            </a:lnRef>
            <a:fillRef idx="1">
              <a:srgbClr val="B9E3FF"/>
            </a:fillRef>
            <a:effectRef idx="0">
              <a:scrgbClr r="0" g="0" b="0"/>
            </a:effectRef>
            <a:fontRef idx="none"/>
          </p:style>
          <p:txBody>
            <a:bodyPr/>
            <a:lstStyle/>
            <a:p>
              <a:endParaRPr lang="en-US" dirty="0"/>
            </a:p>
          </p:txBody>
        </p:sp>
        <p:sp>
          <p:nvSpPr>
            <p:cNvPr id="7" name="Shape 395">
              <a:extLst>
                <a:ext uri="{FF2B5EF4-FFF2-40B4-BE49-F238E27FC236}">
                  <a16:creationId xmlns:a16="http://schemas.microsoft.com/office/drawing/2014/main" id="{8C9E59CD-ACE7-4784-928F-F7BC3E08CC57}"/>
                </a:ext>
              </a:extLst>
            </p:cNvPr>
            <p:cNvSpPr/>
            <p:nvPr/>
          </p:nvSpPr>
          <p:spPr>
            <a:xfrm>
              <a:off x="0" y="0"/>
              <a:ext cx="1869948" cy="2170176"/>
            </a:xfrm>
            <a:custGeom>
              <a:avLst/>
              <a:gdLst/>
              <a:ahLst/>
              <a:cxnLst/>
              <a:rect l="0" t="0" r="0" b="0"/>
              <a:pathLst>
                <a:path w="1869948" h="2170176">
                  <a:moveTo>
                    <a:pt x="1670812" y="718312"/>
                  </a:moveTo>
                  <a:lnTo>
                    <a:pt x="1670812" y="718312"/>
                  </a:lnTo>
                  <a:lnTo>
                    <a:pt x="1686560" y="720090"/>
                  </a:lnTo>
                  <a:lnTo>
                    <a:pt x="1700403" y="722503"/>
                  </a:lnTo>
                  <a:lnTo>
                    <a:pt x="1713484" y="725043"/>
                  </a:lnTo>
                  <a:lnTo>
                    <a:pt x="1725676" y="730885"/>
                  </a:lnTo>
                  <a:lnTo>
                    <a:pt x="1736979" y="735965"/>
                  </a:lnTo>
                  <a:lnTo>
                    <a:pt x="1747393" y="741807"/>
                  </a:lnTo>
                  <a:lnTo>
                    <a:pt x="1755140" y="748538"/>
                  </a:lnTo>
                  <a:lnTo>
                    <a:pt x="1763903" y="755269"/>
                  </a:lnTo>
                  <a:lnTo>
                    <a:pt x="1776984" y="768731"/>
                  </a:lnTo>
                  <a:lnTo>
                    <a:pt x="1785620" y="781304"/>
                  </a:lnTo>
                  <a:lnTo>
                    <a:pt x="1792605" y="792226"/>
                  </a:lnTo>
                  <a:lnTo>
                    <a:pt x="1792605" y="792226"/>
                  </a:lnTo>
                  <a:lnTo>
                    <a:pt x="1797812" y="801497"/>
                  </a:lnTo>
                  <a:lnTo>
                    <a:pt x="1803908" y="809879"/>
                  </a:lnTo>
                  <a:lnTo>
                    <a:pt x="1810893" y="816483"/>
                  </a:lnTo>
                  <a:lnTo>
                    <a:pt x="1816100" y="822452"/>
                  </a:lnTo>
                  <a:lnTo>
                    <a:pt x="1822958" y="826643"/>
                  </a:lnTo>
                  <a:lnTo>
                    <a:pt x="1829054" y="829183"/>
                  </a:lnTo>
                  <a:lnTo>
                    <a:pt x="1842135" y="829183"/>
                  </a:lnTo>
                  <a:lnTo>
                    <a:pt x="1847342" y="827405"/>
                  </a:lnTo>
                  <a:lnTo>
                    <a:pt x="1853438" y="824992"/>
                  </a:lnTo>
                  <a:lnTo>
                    <a:pt x="1856867" y="820801"/>
                  </a:lnTo>
                  <a:lnTo>
                    <a:pt x="1861312" y="815721"/>
                  </a:lnTo>
                  <a:lnTo>
                    <a:pt x="1865630" y="809879"/>
                  </a:lnTo>
                  <a:lnTo>
                    <a:pt x="1867281" y="801497"/>
                  </a:lnTo>
                  <a:lnTo>
                    <a:pt x="1869948" y="792226"/>
                  </a:lnTo>
                  <a:lnTo>
                    <a:pt x="1869948" y="0"/>
                  </a:lnTo>
                  <a:lnTo>
                    <a:pt x="0" y="0"/>
                  </a:lnTo>
                  <a:lnTo>
                    <a:pt x="0" y="1808480"/>
                  </a:lnTo>
                  <a:lnTo>
                    <a:pt x="430276" y="1808480"/>
                  </a:lnTo>
                  <a:lnTo>
                    <a:pt x="430276" y="1809369"/>
                  </a:lnTo>
                  <a:lnTo>
                    <a:pt x="811149" y="1809369"/>
                  </a:lnTo>
                  <a:lnTo>
                    <a:pt x="811149" y="1809369"/>
                  </a:lnTo>
                  <a:lnTo>
                    <a:pt x="822452" y="1809369"/>
                  </a:lnTo>
                  <a:lnTo>
                    <a:pt x="830199" y="1811020"/>
                  </a:lnTo>
                  <a:lnTo>
                    <a:pt x="838962" y="1813560"/>
                  </a:lnTo>
                  <a:lnTo>
                    <a:pt x="845820" y="1817751"/>
                  </a:lnTo>
                  <a:lnTo>
                    <a:pt x="851916" y="1821942"/>
                  </a:lnTo>
                  <a:lnTo>
                    <a:pt x="856361" y="1826133"/>
                  </a:lnTo>
                  <a:lnTo>
                    <a:pt x="858901" y="1831086"/>
                  </a:lnTo>
                  <a:lnTo>
                    <a:pt x="859790" y="1837055"/>
                  </a:lnTo>
                  <a:lnTo>
                    <a:pt x="859790" y="1842008"/>
                  </a:lnTo>
                  <a:lnTo>
                    <a:pt x="858901" y="1848739"/>
                  </a:lnTo>
                  <a:lnTo>
                    <a:pt x="856361" y="1854581"/>
                  </a:lnTo>
                  <a:lnTo>
                    <a:pt x="851916" y="1861312"/>
                  </a:lnTo>
                  <a:lnTo>
                    <a:pt x="847598" y="1867281"/>
                  </a:lnTo>
                  <a:lnTo>
                    <a:pt x="840613" y="1873885"/>
                  </a:lnTo>
                  <a:lnTo>
                    <a:pt x="831977" y="1878965"/>
                  </a:lnTo>
                  <a:lnTo>
                    <a:pt x="822452" y="1883156"/>
                  </a:lnTo>
                  <a:lnTo>
                    <a:pt x="822452" y="1883156"/>
                  </a:lnTo>
                  <a:lnTo>
                    <a:pt x="809371" y="1889887"/>
                  </a:lnTo>
                  <a:lnTo>
                    <a:pt x="798068" y="1899920"/>
                  </a:lnTo>
                  <a:lnTo>
                    <a:pt x="784098" y="1911731"/>
                  </a:lnTo>
                  <a:lnTo>
                    <a:pt x="776351" y="1920113"/>
                  </a:lnTo>
                  <a:lnTo>
                    <a:pt x="769366" y="1928495"/>
                  </a:lnTo>
                  <a:lnTo>
                    <a:pt x="764159" y="1937766"/>
                  </a:lnTo>
                  <a:lnTo>
                    <a:pt x="757174" y="1948688"/>
                  </a:lnTo>
                  <a:lnTo>
                    <a:pt x="752856" y="1959483"/>
                  </a:lnTo>
                  <a:lnTo>
                    <a:pt x="748538" y="1972945"/>
                  </a:lnTo>
                  <a:lnTo>
                    <a:pt x="746760" y="1987169"/>
                  </a:lnTo>
                  <a:lnTo>
                    <a:pt x="745871" y="2002282"/>
                  </a:lnTo>
                  <a:lnTo>
                    <a:pt x="745871" y="2002282"/>
                  </a:lnTo>
                  <a:lnTo>
                    <a:pt x="746760" y="2018284"/>
                  </a:lnTo>
                  <a:lnTo>
                    <a:pt x="750189" y="2035937"/>
                  </a:lnTo>
                  <a:lnTo>
                    <a:pt x="755396" y="2051050"/>
                  </a:lnTo>
                  <a:lnTo>
                    <a:pt x="762381" y="2067814"/>
                  </a:lnTo>
                  <a:lnTo>
                    <a:pt x="772795" y="2082927"/>
                  </a:lnTo>
                  <a:lnTo>
                    <a:pt x="782447" y="2096389"/>
                  </a:lnTo>
                  <a:lnTo>
                    <a:pt x="795401" y="2108962"/>
                  </a:lnTo>
                  <a:lnTo>
                    <a:pt x="809371" y="2120646"/>
                  </a:lnTo>
                  <a:lnTo>
                    <a:pt x="824992" y="2131568"/>
                  </a:lnTo>
                  <a:lnTo>
                    <a:pt x="841502" y="2141601"/>
                  </a:lnTo>
                  <a:lnTo>
                    <a:pt x="858901" y="2149221"/>
                  </a:lnTo>
                  <a:lnTo>
                    <a:pt x="878840" y="2155952"/>
                  </a:lnTo>
                  <a:lnTo>
                    <a:pt x="898017" y="2163445"/>
                  </a:lnTo>
                  <a:lnTo>
                    <a:pt x="919734" y="2166874"/>
                  </a:lnTo>
                  <a:lnTo>
                    <a:pt x="940562" y="2168525"/>
                  </a:lnTo>
                  <a:lnTo>
                    <a:pt x="963168" y="2170176"/>
                  </a:lnTo>
                  <a:lnTo>
                    <a:pt x="963168" y="2170176"/>
                  </a:lnTo>
                  <a:lnTo>
                    <a:pt x="985012" y="2168525"/>
                  </a:lnTo>
                  <a:lnTo>
                    <a:pt x="1005840" y="2166874"/>
                  </a:lnTo>
                  <a:lnTo>
                    <a:pt x="1026668" y="2163445"/>
                  </a:lnTo>
                  <a:lnTo>
                    <a:pt x="1046734" y="2155952"/>
                  </a:lnTo>
                  <a:lnTo>
                    <a:pt x="1066673" y="2149221"/>
                  </a:lnTo>
                  <a:lnTo>
                    <a:pt x="1084072" y="2141601"/>
                  </a:lnTo>
                  <a:lnTo>
                    <a:pt x="1100582" y="2131568"/>
                  </a:lnTo>
                  <a:lnTo>
                    <a:pt x="1116203" y="2120646"/>
                  </a:lnTo>
                  <a:lnTo>
                    <a:pt x="1130173" y="2108962"/>
                  </a:lnTo>
                  <a:lnTo>
                    <a:pt x="1143127" y="2096389"/>
                  </a:lnTo>
                  <a:lnTo>
                    <a:pt x="1152779" y="2082927"/>
                  </a:lnTo>
                  <a:lnTo>
                    <a:pt x="1163193" y="2067814"/>
                  </a:lnTo>
                  <a:lnTo>
                    <a:pt x="1170178" y="2051050"/>
                  </a:lnTo>
                  <a:lnTo>
                    <a:pt x="1175385" y="2035937"/>
                  </a:lnTo>
                  <a:lnTo>
                    <a:pt x="1178814" y="2018284"/>
                  </a:lnTo>
                  <a:lnTo>
                    <a:pt x="1179703" y="2002282"/>
                  </a:lnTo>
                  <a:lnTo>
                    <a:pt x="1179703" y="2002282"/>
                  </a:lnTo>
                  <a:lnTo>
                    <a:pt x="1178814" y="1987169"/>
                  </a:lnTo>
                  <a:lnTo>
                    <a:pt x="1177036" y="1972945"/>
                  </a:lnTo>
                  <a:lnTo>
                    <a:pt x="1172718" y="1959483"/>
                  </a:lnTo>
                  <a:lnTo>
                    <a:pt x="1168400" y="1948688"/>
                  </a:lnTo>
                  <a:lnTo>
                    <a:pt x="1163193" y="1937766"/>
                  </a:lnTo>
                  <a:lnTo>
                    <a:pt x="1155319" y="1928495"/>
                  </a:lnTo>
                  <a:lnTo>
                    <a:pt x="1148334" y="1920113"/>
                  </a:lnTo>
                  <a:lnTo>
                    <a:pt x="1141476" y="1911731"/>
                  </a:lnTo>
                  <a:lnTo>
                    <a:pt x="1127506" y="1899920"/>
                  </a:lnTo>
                  <a:lnTo>
                    <a:pt x="1116203" y="1889887"/>
                  </a:lnTo>
                  <a:lnTo>
                    <a:pt x="1103249" y="1883156"/>
                  </a:lnTo>
                  <a:lnTo>
                    <a:pt x="1103249" y="1883156"/>
                  </a:lnTo>
                  <a:lnTo>
                    <a:pt x="1093597" y="1878965"/>
                  </a:lnTo>
                  <a:lnTo>
                    <a:pt x="1084961" y="1873885"/>
                  </a:lnTo>
                  <a:lnTo>
                    <a:pt x="1077976" y="1867281"/>
                  </a:lnTo>
                  <a:lnTo>
                    <a:pt x="1073658" y="1861312"/>
                  </a:lnTo>
                  <a:lnTo>
                    <a:pt x="1069340" y="1854581"/>
                  </a:lnTo>
                  <a:lnTo>
                    <a:pt x="1066673" y="1848739"/>
                  </a:lnTo>
                  <a:lnTo>
                    <a:pt x="1064895" y="1842008"/>
                  </a:lnTo>
                  <a:lnTo>
                    <a:pt x="1064895" y="1837055"/>
                  </a:lnTo>
                  <a:lnTo>
                    <a:pt x="1066673" y="1831086"/>
                  </a:lnTo>
                  <a:lnTo>
                    <a:pt x="1069340" y="1826133"/>
                  </a:lnTo>
                  <a:lnTo>
                    <a:pt x="1073658" y="1821942"/>
                  </a:lnTo>
                  <a:lnTo>
                    <a:pt x="1079754" y="1817751"/>
                  </a:lnTo>
                  <a:lnTo>
                    <a:pt x="1086612" y="1813560"/>
                  </a:lnTo>
                  <a:lnTo>
                    <a:pt x="1095375" y="1811020"/>
                  </a:lnTo>
                  <a:lnTo>
                    <a:pt x="1103249" y="1809369"/>
                  </a:lnTo>
                  <a:lnTo>
                    <a:pt x="1352677" y="1809369"/>
                  </a:lnTo>
                  <a:lnTo>
                    <a:pt x="1352677" y="1808480"/>
                  </a:lnTo>
                  <a:lnTo>
                    <a:pt x="1869948" y="1808480"/>
                  </a:lnTo>
                  <a:lnTo>
                    <a:pt x="1869948" y="1075055"/>
                  </a:lnTo>
                  <a:lnTo>
                    <a:pt x="1869948" y="1075055"/>
                  </a:lnTo>
                  <a:lnTo>
                    <a:pt x="1869948" y="1064895"/>
                  </a:lnTo>
                  <a:lnTo>
                    <a:pt x="1867281" y="1055751"/>
                  </a:lnTo>
                  <a:lnTo>
                    <a:pt x="1865630" y="1047369"/>
                  </a:lnTo>
                  <a:lnTo>
                    <a:pt x="1861312" y="1040638"/>
                  </a:lnTo>
                  <a:lnTo>
                    <a:pt x="1856867" y="1035558"/>
                  </a:lnTo>
                  <a:lnTo>
                    <a:pt x="1853438" y="1031367"/>
                  </a:lnTo>
                  <a:lnTo>
                    <a:pt x="1847342" y="1028065"/>
                  </a:lnTo>
                  <a:lnTo>
                    <a:pt x="1842135" y="1027176"/>
                  </a:lnTo>
                  <a:lnTo>
                    <a:pt x="1836039" y="1027176"/>
                  </a:lnTo>
                  <a:lnTo>
                    <a:pt x="1829054" y="1028065"/>
                  </a:lnTo>
                  <a:lnTo>
                    <a:pt x="1822958" y="1031367"/>
                  </a:lnTo>
                  <a:lnTo>
                    <a:pt x="1816100" y="1035558"/>
                  </a:lnTo>
                  <a:lnTo>
                    <a:pt x="1810893" y="1040638"/>
                  </a:lnTo>
                  <a:lnTo>
                    <a:pt x="1803908" y="1047369"/>
                  </a:lnTo>
                  <a:lnTo>
                    <a:pt x="1797812" y="1055751"/>
                  </a:lnTo>
                  <a:lnTo>
                    <a:pt x="1792605" y="1064133"/>
                  </a:lnTo>
                  <a:lnTo>
                    <a:pt x="1792605" y="1064133"/>
                  </a:lnTo>
                  <a:lnTo>
                    <a:pt x="1785620" y="1075817"/>
                  </a:lnTo>
                  <a:lnTo>
                    <a:pt x="1776984" y="1086739"/>
                  </a:lnTo>
                  <a:lnTo>
                    <a:pt x="1763903" y="1101090"/>
                  </a:lnTo>
                  <a:lnTo>
                    <a:pt x="1755140" y="1107694"/>
                  </a:lnTo>
                  <a:lnTo>
                    <a:pt x="1747393" y="1114425"/>
                  </a:lnTo>
                  <a:lnTo>
                    <a:pt x="1736979" y="1121156"/>
                  </a:lnTo>
                  <a:lnTo>
                    <a:pt x="1725676" y="1126998"/>
                  </a:lnTo>
                  <a:lnTo>
                    <a:pt x="1713484" y="1131189"/>
                  </a:lnTo>
                  <a:lnTo>
                    <a:pt x="1700403" y="1134618"/>
                  </a:lnTo>
                  <a:lnTo>
                    <a:pt x="1686560" y="1137920"/>
                  </a:lnTo>
                  <a:lnTo>
                    <a:pt x="1670812" y="1137920"/>
                  </a:lnTo>
                  <a:lnTo>
                    <a:pt x="1670812" y="1137920"/>
                  </a:lnTo>
                  <a:lnTo>
                    <a:pt x="1652651" y="1136269"/>
                  </a:lnTo>
                  <a:lnTo>
                    <a:pt x="1635252" y="1133729"/>
                  </a:lnTo>
                  <a:lnTo>
                    <a:pt x="1618742" y="1127887"/>
                  </a:lnTo>
                  <a:lnTo>
                    <a:pt x="1603121" y="1121156"/>
                  </a:lnTo>
                  <a:lnTo>
                    <a:pt x="1587373" y="1112774"/>
                  </a:lnTo>
                  <a:lnTo>
                    <a:pt x="1572641" y="1101852"/>
                  </a:lnTo>
                  <a:lnTo>
                    <a:pt x="1560449" y="1090168"/>
                  </a:lnTo>
                  <a:lnTo>
                    <a:pt x="1547368" y="1075817"/>
                  </a:lnTo>
                  <a:lnTo>
                    <a:pt x="1536065" y="1061593"/>
                  </a:lnTo>
                  <a:lnTo>
                    <a:pt x="1526540" y="1046480"/>
                  </a:lnTo>
                  <a:lnTo>
                    <a:pt x="1517904" y="1028065"/>
                  </a:lnTo>
                  <a:lnTo>
                    <a:pt x="1509141" y="1009523"/>
                  </a:lnTo>
                  <a:lnTo>
                    <a:pt x="1503934" y="990219"/>
                  </a:lnTo>
                  <a:lnTo>
                    <a:pt x="1499616" y="970915"/>
                  </a:lnTo>
                  <a:lnTo>
                    <a:pt x="1496949" y="949198"/>
                  </a:lnTo>
                  <a:lnTo>
                    <a:pt x="1496949" y="929005"/>
                  </a:lnTo>
                  <a:lnTo>
                    <a:pt x="1496949" y="929005"/>
                  </a:lnTo>
                  <a:lnTo>
                    <a:pt x="1496949" y="907161"/>
                  </a:lnTo>
                  <a:lnTo>
                    <a:pt x="1499616" y="886206"/>
                  </a:lnTo>
                  <a:lnTo>
                    <a:pt x="1503934" y="866013"/>
                  </a:lnTo>
                  <a:lnTo>
                    <a:pt x="1509141" y="846709"/>
                  </a:lnTo>
                  <a:lnTo>
                    <a:pt x="1517904" y="829183"/>
                  </a:lnTo>
                  <a:lnTo>
                    <a:pt x="1526540" y="811530"/>
                  </a:lnTo>
                  <a:lnTo>
                    <a:pt x="1536065" y="794766"/>
                  </a:lnTo>
                  <a:lnTo>
                    <a:pt x="1547368" y="779653"/>
                  </a:lnTo>
                  <a:lnTo>
                    <a:pt x="1560449" y="766191"/>
                  </a:lnTo>
                  <a:lnTo>
                    <a:pt x="1572641" y="753618"/>
                  </a:lnTo>
                  <a:lnTo>
                    <a:pt x="1587373" y="744347"/>
                  </a:lnTo>
                  <a:lnTo>
                    <a:pt x="1603121" y="735203"/>
                  </a:lnTo>
                  <a:lnTo>
                    <a:pt x="1618742" y="728472"/>
                  </a:lnTo>
                  <a:lnTo>
                    <a:pt x="1635252" y="722503"/>
                  </a:lnTo>
                  <a:lnTo>
                    <a:pt x="1652651" y="720090"/>
                  </a:lnTo>
                  <a:lnTo>
                    <a:pt x="1670812" y="718312"/>
                  </a:lnTo>
                  <a:lnTo>
                    <a:pt x="1670812" y="718312"/>
                  </a:lnTo>
                  <a:close/>
                </a:path>
              </a:pathLst>
            </a:custGeom>
            <a:ln w="28956" cap="flat">
              <a:solidFill>
                <a:schemeClr val="bg2">
                  <a:lumMod val="50000"/>
                  <a:lumOff val="50000"/>
                </a:schemeClr>
              </a:solidFill>
              <a:round/>
            </a:ln>
          </p:spPr>
          <p:style>
            <a:lnRef idx="1">
              <a:srgbClr val="B9E3FF"/>
            </a:lnRef>
            <a:fillRef idx="0">
              <a:srgbClr val="000000">
                <a:alpha val="0"/>
              </a:srgbClr>
            </a:fillRef>
            <a:effectRef idx="0">
              <a:scrgbClr r="0" g="0" b="0"/>
            </a:effectRef>
            <a:fontRef idx="none"/>
          </p:style>
          <p:txBody>
            <a:bodyPr/>
            <a:lstStyle/>
            <a:p>
              <a:endParaRPr lang="en-US" dirty="0"/>
            </a:p>
          </p:txBody>
        </p:sp>
        <p:sp>
          <p:nvSpPr>
            <p:cNvPr id="8" name="Rectangle 7">
              <a:extLst>
                <a:ext uri="{FF2B5EF4-FFF2-40B4-BE49-F238E27FC236}">
                  <a16:creationId xmlns:a16="http://schemas.microsoft.com/office/drawing/2014/main" id="{905FD744-7F07-4D69-8A94-6D4C548254D9}"/>
                </a:ext>
              </a:extLst>
            </p:cNvPr>
            <p:cNvSpPr/>
            <p:nvPr/>
          </p:nvSpPr>
          <p:spPr>
            <a:xfrm>
              <a:off x="275971" y="464107"/>
              <a:ext cx="1488931" cy="490424"/>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SQMS 2</a:t>
              </a:r>
              <a:endParaRPr lang="en-US" sz="1100" dirty="0">
                <a:solidFill>
                  <a:srgbClr val="000000"/>
                </a:solidFill>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389DC8FE-D1D6-4A24-81D6-EC0BDC0C3E79}"/>
                </a:ext>
              </a:extLst>
            </p:cNvPr>
            <p:cNvSpPr/>
            <p:nvPr/>
          </p:nvSpPr>
          <p:spPr>
            <a:xfrm>
              <a:off x="460375" y="860070"/>
              <a:ext cx="146606"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E3E792F5-E05B-46E9-A3CD-3CF34C963EE5}"/>
                </a:ext>
              </a:extLst>
            </p:cNvPr>
            <p:cNvSpPr/>
            <p:nvPr/>
          </p:nvSpPr>
          <p:spPr>
            <a:xfrm>
              <a:off x="570602" y="860070"/>
              <a:ext cx="807487"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new</a:t>
              </a:r>
              <a:endParaRPr lang="en-US" sz="1100" dirty="0">
                <a:solidFill>
                  <a:srgbClr val="000000"/>
                </a:solidFill>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F2A8ACAC-2F63-49CA-8605-728F19047EA8}"/>
                </a:ext>
              </a:extLst>
            </p:cNvPr>
            <p:cNvSpPr/>
            <p:nvPr/>
          </p:nvSpPr>
          <p:spPr>
            <a:xfrm>
              <a:off x="1177680" y="860070"/>
              <a:ext cx="146606"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12" name="Shape 398">
              <a:extLst>
                <a:ext uri="{FF2B5EF4-FFF2-40B4-BE49-F238E27FC236}">
                  <a16:creationId xmlns:a16="http://schemas.microsoft.com/office/drawing/2014/main" id="{DBCC91BA-BBCC-4A08-9CD4-57FED9545908}"/>
                </a:ext>
              </a:extLst>
            </p:cNvPr>
            <p:cNvSpPr/>
            <p:nvPr/>
          </p:nvSpPr>
          <p:spPr>
            <a:xfrm>
              <a:off x="3048" y="1804416"/>
              <a:ext cx="2247900" cy="1804416"/>
            </a:xfrm>
            <a:custGeom>
              <a:avLst/>
              <a:gdLst/>
              <a:ahLst/>
              <a:cxnLst/>
              <a:rect l="0" t="0" r="0" b="0"/>
              <a:pathLst>
                <a:path w="2247900" h="1804416">
                  <a:moveTo>
                    <a:pt x="0" y="0"/>
                  </a:moveTo>
                  <a:lnTo>
                    <a:pt x="810641" y="0"/>
                  </a:lnTo>
                  <a:lnTo>
                    <a:pt x="820293" y="889"/>
                  </a:lnTo>
                  <a:lnTo>
                    <a:pt x="829818" y="2540"/>
                  </a:lnTo>
                  <a:lnTo>
                    <a:pt x="838454" y="5080"/>
                  </a:lnTo>
                  <a:lnTo>
                    <a:pt x="845439" y="7493"/>
                  </a:lnTo>
                  <a:lnTo>
                    <a:pt x="851535" y="11684"/>
                  </a:lnTo>
                  <a:lnTo>
                    <a:pt x="855853" y="17653"/>
                  </a:lnTo>
                  <a:lnTo>
                    <a:pt x="858520" y="22606"/>
                  </a:lnTo>
                  <a:lnTo>
                    <a:pt x="859409" y="28575"/>
                  </a:lnTo>
                  <a:lnTo>
                    <a:pt x="859409" y="33528"/>
                  </a:lnTo>
                  <a:lnTo>
                    <a:pt x="858520" y="39370"/>
                  </a:lnTo>
                  <a:lnTo>
                    <a:pt x="855853" y="46101"/>
                  </a:lnTo>
                  <a:lnTo>
                    <a:pt x="851535" y="52070"/>
                  </a:lnTo>
                  <a:lnTo>
                    <a:pt x="845439" y="58674"/>
                  </a:lnTo>
                  <a:lnTo>
                    <a:pt x="838454" y="63754"/>
                  </a:lnTo>
                  <a:lnTo>
                    <a:pt x="829818" y="69596"/>
                  </a:lnTo>
                  <a:lnTo>
                    <a:pt x="821944" y="74676"/>
                  </a:lnTo>
                  <a:lnTo>
                    <a:pt x="808990" y="81407"/>
                  </a:lnTo>
                  <a:lnTo>
                    <a:pt x="797687" y="89789"/>
                  </a:lnTo>
                  <a:lnTo>
                    <a:pt x="783717" y="103124"/>
                  </a:lnTo>
                  <a:lnTo>
                    <a:pt x="775970" y="109855"/>
                  </a:lnTo>
                  <a:lnTo>
                    <a:pt x="768985" y="120015"/>
                  </a:lnTo>
                  <a:lnTo>
                    <a:pt x="762000" y="129159"/>
                  </a:lnTo>
                  <a:lnTo>
                    <a:pt x="756793" y="139192"/>
                  </a:lnTo>
                  <a:lnTo>
                    <a:pt x="752475" y="151003"/>
                  </a:lnTo>
                  <a:lnTo>
                    <a:pt x="748157" y="163576"/>
                  </a:lnTo>
                  <a:lnTo>
                    <a:pt x="745490" y="178689"/>
                  </a:lnTo>
                  <a:lnTo>
                    <a:pt x="745490" y="193802"/>
                  </a:lnTo>
                  <a:lnTo>
                    <a:pt x="746379" y="209677"/>
                  </a:lnTo>
                  <a:lnTo>
                    <a:pt x="749935" y="226441"/>
                  </a:lnTo>
                  <a:lnTo>
                    <a:pt x="755142" y="242443"/>
                  </a:lnTo>
                  <a:lnTo>
                    <a:pt x="762000" y="257556"/>
                  </a:lnTo>
                  <a:lnTo>
                    <a:pt x="770763" y="272669"/>
                  </a:lnTo>
                  <a:lnTo>
                    <a:pt x="782066" y="286004"/>
                  </a:lnTo>
                  <a:lnTo>
                    <a:pt x="795020" y="300355"/>
                  </a:lnTo>
                  <a:lnTo>
                    <a:pt x="808990" y="312039"/>
                  </a:lnTo>
                  <a:lnTo>
                    <a:pt x="824611" y="322961"/>
                  </a:lnTo>
                  <a:lnTo>
                    <a:pt x="840232" y="332994"/>
                  </a:lnTo>
                  <a:lnTo>
                    <a:pt x="858520" y="340614"/>
                  </a:lnTo>
                  <a:lnTo>
                    <a:pt x="878459" y="348107"/>
                  </a:lnTo>
                  <a:lnTo>
                    <a:pt x="897636" y="353187"/>
                  </a:lnTo>
                  <a:lnTo>
                    <a:pt x="917575" y="357378"/>
                  </a:lnTo>
                  <a:lnTo>
                    <a:pt x="940181" y="359918"/>
                  </a:lnTo>
                  <a:lnTo>
                    <a:pt x="961898" y="361569"/>
                  </a:lnTo>
                  <a:lnTo>
                    <a:pt x="984504" y="359918"/>
                  </a:lnTo>
                  <a:lnTo>
                    <a:pt x="1005332" y="357378"/>
                  </a:lnTo>
                  <a:lnTo>
                    <a:pt x="1026160" y="353187"/>
                  </a:lnTo>
                  <a:lnTo>
                    <a:pt x="1046226" y="348107"/>
                  </a:lnTo>
                  <a:lnTo>
                    <a:pt x="1064387" y="340614"/>
                  </a:lnTo>
                  <a:lnTo>
                    <a:pt x="1083564" y="332994"/>
                  </a:lnTo>
                  <a:lnTo>
                    <a:pt x="1100074" y="322961"/>
                  </a:lnTo>
                  <a:lnTo>
                    <a:pt x="1115695" y="312039"/>
                  </a:lnTo>
                  <a:lnTo>
                    <a:pt x="1129538" y="300355"/>
                  </a:lnTo>
                  <a:lnTo>
                    <a:pt x="1140841" y="286004"/>
                  </a:lnTo>
                  <a:lnTo>
                    <a:pt x="1152144" y="272669"/>
                  </a:lnTo>
                  <a:lnTo>
                    <a:pt x="1162558" y="257556"/>
                  </a:lnTo>
                  <a:lnTo>
                    <a:pt x="1169543" y="242443"/>
                  </a:lnTo>
                  <a:lnTo>
                    <a:pt x="1174750" y="226441"/>
                  </a:lnTo>
                  <a:lnTo>
                    <a:pt x="1178306" y="209677"/>
                  </a:lnTo>
                  <a:lnTo>
                    <a:pt x="1179068" y="193802"/>
                  </a:lnTo>
                  <a:lnTo>
                    <a:pt x="1178306" y="178689"/>
                  </a:lnTo>
                  <a:lnTo>
                    <a:pt x="1174750" y="163576"/>
                  </a:lnTo>
                  <a:lnTo>
                    <a:pt x="1172210" y="151003"/>
                  </a:lnTo>
                  <a:lnTo>
                    <a:pt x="1167003" y="139192"/>
                  </a:lnTo>
                  <a:lnTo>
                    <a:pt x="1160907" y="129159"/>
                  </a:lnTo>
                  <a:lnTo>
                    <a:pt x="1154811" y="120015"/>
                  </a:lnTo>
                  <a:lnTo>
                    <a:pt x="1147826" y="109855"/>
                  </a:lnTo>
                  <a:lnTo>
                    <a:pt x="1140841" y="103124"/>
                  </a:lnTo>
                  <a:lnTo>
                    <a:pt x="1126998" y="89789"/>
                  </a:lnTo>
                  <a:lnTo>
                    <a:pt x="1113917" y="81407"/>
                  </a:lnTo>
                  <a:lnTo>
                    <a:pt x="1102614" y="74676"/>
                  </a:lnTo>
                  <a:lnTo>
                    <a:pt x="1093089" y="69596"/>
                  </a:lnTo>
                  <a:lnTo>
                    <a:pt x="1084453" y="63754"/>
                  </a:lnTo>
                  <a:lnTo>
                    <a:pt x="1077468" y="58674"/>
                  </a:lnTo>
                  <a:lnTo>
                    <a:pt x="1072261" y="52070"/>
                  </a:lnTo>
                  <a:lnTo>
                    <a:pt x="1067943" y="46101"/>
                  </a:lnTo>
                  <a:lnTo>
                    <a:pt x="1064387" y="39370"/>
                  </a:lnTo>
                  <a:lnTo>
                    <a:pt x="1064387" y="28575"/>
                  </a:lnTo>
                  <a:lnTo>
                    <a:pt x="1066165" y="22606"/>
                  </a:lnTo>
                  <a:lnTo>
                    <a:pt x="1068832" y="17653"/>
                  </a:lnTo>
                  <a:lnTo>
                    <a:pt x="1073150" y="11684"/>
                  </a:lnTo>
                  <a:lnTo>
                    <a:pt x="1079246" y="7493"/>
                  </a:lnTo>
                  <a:lnTo>
                    <a:pt x="1084453" y="5080"/>
                  </a:lnTo>
                  <a:lnTo>
                    <a:pt x="1093089" y="2540"/>
                  </a:lnTo>
                  <a:lnTo>
                    <a:pt x="1102614" y="889"/>
                  </a:lnTo>
                  <a:lnTo>
                    <a:pt x="1113917" y="0"/>
                  </a:lnTo>
                  <a:lnTo>
                    <a:pt x="1871599" y="0"/>
                  </a:lnTo>
                  <a:lnTo>
                    <a:pt x="1871599" y="499110"/>
                  </a:lnTo>
                  <a:lnTo>
                    <a:pt x="1873377" y="499110"/>
                  </a:lnTo>
                  <a:lnTo>
                    <a:pt x="1873377" y="728980"/>
                  </a:lnTo>
                  <a:lnTo>
                    <a:pt x="1875155" y="739902"/>
                  </a:lnTo>
                  <a:lnTo>
                    <a:pt x="1876044" y="749173"/>
                  </a:lnTo>
                  <a:lnTo>
                    <a:pt x="1879473" y="757555"/>
                  </a:lnTo>
                  <a:lnTo>
                    <a:pt x="1882140" y="764159"/>
                  </a:lnTo>
                  <a:lnTo>
                    <a:pt x="1886459" y="769239"/>
                  </a:lnTo>
                  <a:lnTo>
                    <a:pt x="1891665" y="773430"/>
                  </a:lnTo>
                  <a:lnTo>
                    <a:pt x="1895984" y="776859"/>
                  </a:lnTo>
                  <a:lnTo>
                    <a:pt x="1902079" y="777621"/>
                  </a:lnTo>
                  <a:lnTo>
                    <a:pt x="1909064" y="777621"/>
                  </a:lnTo>
                  <a:lnTo>
                    <a:pt x="1914272" y="776859"/>
                  </a:lnTo>
                  <a:lnTo>
                    <a:pt x="1921129" y="773430"/>
                  </a:lnTo>
                  <a:lnTo>
                    <a:pt x="1927225" y="769239"/>
                  </a:lnTo>
                  <a:lnTo>
                    <a:pt x="1934210" y="764159"/>
                  </a:lnTo>
                  <a:lnTo>
                    <a:pt x="1939417" y="757555"/>
                  </a:lnTo>
                  <a:lnTo>
                    <a:pt x="1945513" y="749173"/>
                  </a:lnTo>
                  <a:lnTo>
                    <a:pt x="1950721" y="739902"/>
                  </a:lnTo>
                  <a:lnTo>
                    <a:pt x="1958594" y="728980"/>
                  </a:lnTo>
                  <a:lnTo>
                    <a:pt x="1966341" y="716407"/>
                  </a:lnTo>
                  <a:lnTo>
                    <a:pt x="1979422" y="702945"/>
                  </a:lnTo>
                  <a:lnTo>
                    <a:pt x="1988059" y="696214"/>
                  </a:lnTo>
                  <a:lnTo>
                    <a:pt x="1996822" y="688721"/>
                  </a:lnTo>
                  <a:lnTo>
                    <a:pt x="2006347" y="683641"/>
                  </a:lnTo>
                  <a:lnTo>
                    <a:pt x="2017649" y="677799"/>
                  </a:lnTo>
                  <a:lnTo>
                    <a:pt x="2030730" y="672719"/>
                  </a:lnTo>
                  <a:lnTo>
                    <a:pt x="2042796" y="670306"/>
                  </a:lnTo>
                  <a:lnTo>
                    <a:pt x="2057654" y="666877"/>
                  </a:lnTo>
                  <a:lnTo>
                    <a:pt x="2072386" y="666115"/>
                  </a:lnTo>
                  <a:lnTo>
                    <a:pt x="2091436" y="666877"/>
                  </a:lnTo>
                  <a:lnTo>
                    <a:pt x="2107947" y="671068"/>
                  </a:lnTo>
                  <a:lnTo>
                    <a:pt x="2125346" y="675259"/>
                  </a:lnTo>
                  <a:lnTo>
                    <a:pt x="2140204" y="683641"/>
                  </a:lnTo>
                  <a:lnTo>
                    <a:pt x="2155825" y="692023"/>
                  </a:lnTo>
                  <a:lnTo>
                    <a:pt x="2170558" y="702945"/>
                  </a:lnTo>
                  <a:lnTo>
                    <a:pt x="2184527" y="714756"/>
                  </a:lnTo>
                  <a:lnTo>
                    <a:pt x="2195703" y="727329"/>
                  </a:lnTo>
                  <a:lnTo>
                    <a:pt x="2207006" y="742442"/>
                  </a:lnTo>
                  <a:lnTo>
                    <a:pt x="2218309" y="758317"/>
                  </a:lnTo>
                  <a:lnTo>
                    <a:pt x="2227072" y="776859"/>
                  </a:lnTo>
                  <a:lnTo>
                    <a:pt x="2234058" y="794385"/>
                  </a:lnTo>
                  <a:lnTo>
                    <a:pt x="2239264" y="812927"/>
                  </a:lnTo>
                  <a:lnTo>
                    <a:pt x="2243583" y="833882"/>
                  </a:lnTo>
                  <a:lnTo>
                    <a:pt x="2247011" y="853948"/>
                  </a:lnTo>
                  <a:lnTo>
                    <a:pt x="2247900" y="875792"/>
                  </a:lnTo>
                  <a:lnTo>
                    <a:pt x="2247011" y="897636"/>
                  </a:lnTo>
                  <a:lnTo>
                    <a:pt x="2243583" y="918591"/>
                  </a:lnTo>
                  <a:lnTo>
                    <a:pt x="2239264" y="938657"/>
                  </a:lnTo>
                  <a:lnTo>
                    <a:pt x="2234058" y="957961"/>
                  </a:lnTo>
                  <a:lnTo>
                    <a:pt x="2227072" y="975614"/>
                  </a:lnTo>
                  <a:lnTo>
                    <a:pt x="2218309" y="993267"/>
                  </a:lnTo>
                  <a:lnTo>
                    <a:pt x="2207006" y="1010031"/>
                  </a:lnTo>
                  <a:lnTo>
                    <a:pt x="2195703" y="1023366"/>
                  </a:lnTo>
                  <a:lnTo>
                    <a:pt x="2184527" y="1036828"/>
                  </a:lnTo>
                  <a:lnTo>
                    <a:pt x="2170558" y="1049401"/>
                  </a:lnTo>
                  <a:lnTo>
                    <a:pt x="2155825" y="1060323"/>
                  </a:lnTo>
                  <a:lnTo>
                    <a:pt x="2140204" y="1068705"/>
                  </a:lnTo>
                  <a:lnTo>
                    <a:pt x="2125346" y="1076325"/>
                  </a:lnTo>
                  <a:lnTo>
                    <a:pt x="2107947" y="1080516"/>
                  </a:lnTo>
                  <a:lnTo>
                    <a:pt x="2091436" y="1084707"/>
                  </a:lnTo>
                  <a:lnTo>
                    <a:pt x="2072386" y="1084707"/>
                  </a:lnTo>
                  <a:lnTo>
                    <a:pt x="2057654" y="1084707"/>
                  </a:lnTo>
                  <a:lnTo>
                    <a:pt x="2042796" y="1082167"/>
                  </a:lnTo>
                  <a:lnTo>
                    <a:pt x="2030730" y="1077976"/>
                  </a:lnTo>
                  <a:lnTo>
                    <a:pt x="2017649" y="1073785"/>
                  </a:lnTo>
                  <a:lnTo>
                    <a:pt x="2006347" y="1068705"/>
                  </a:lnTo>
                  <a:lnTo>
                    <a:pt x="1996822" y="1061974"/>
                  </a:lnTo>
                  <a:lnTo>
                    <a:pt x="1988059" y="1056132"/>
                  </a:lnTo>
                  <a:lnTo>
                    <a:pt x="1979422" y="1049401"/>
                  </a:lnTo>
                  <a:lnTo>
                    <a:pt x="1966341" y="1036066"/>
                  </a:lnTo>
                  <a:lnTo>
                    <a:pt x="1958594" y="1023366"/>
                  </a:lnTo>
                  <a:lnTo>
                    <a:pt x="1950721" y="1012571"/>
                  </a:lnTo>
                  <a:lnTo>
                    <a:pt x="1945513" y="1003300"/>
                  </a:lnTo>
                  <a:lnTo>
                    <a:pt x="1939417" y="994918"/>
                  </a:lnTo>
                  <a:lnTo>
                    <a:pt x="1934210" y="988187"/>
                  </a:lnTo>
                  <a:lnTo>
                    <a:pt x="1927225" y="982345"/>
                  </a:lnTo>
                  <a:lnTo>
                    <a:pt x="1921129" y="978154"/>
                  </a:lnTo>
                  <a:lnTo>
                    <a:pt x="1914272" y="975614"/>
                  </a:lnTo>
                  <a:lnTo>
                    <a:pt x="1909064" y="973963"/>
                  </a:lnTo>
                  <a:lnTo>
                    <a:pt x="1902079" y="973963"/>
                  </a:lnTo>
                  <a:lnTo>
                    <a:pt x="1895984" y="975614"/>
                  </a:lnTo>
                  <a:lnTo>
                    <a:pt x="1891665" y="978154"/>
                  </a:lnTo>
                  <a:lnTo>
                    <a:pt x="1886459" y="982345"/>
                  </a:lnTo>
                  <a:lnTo>
                    <a:pt x="1882140" y="988187"/>
                  </a:lnTo>
                  <a:lnTo>
                    <a:pt x="1879473" y="994918"/>
                  </a:lnTo>
                  <a:lnTo>
                    <a:pt x="1876044" y="1003300"/>
                  </a:lnTo>
                  <a:lnTo>
                    <a:pt x="1875155" y="1012571"/>
                  </a:lnTo>
                  <a:lnTo>
                    <a:pt x="1873377" y="1023366"/>
                  </a:lnTo>
                  <a:lnTo>
                    <a:pt x="1873377" y="1389126"/>
                  </a:lnTo>
                  <a:lnTo>
                    <a:pt x="1871599" y="1389126"/>
                  </a:lnTo>
                  <a:lnTo>
                    <a:pt x="1871599" y="1804416"/>
                  </a:lnTo>
                  <a:lnTo>
                    <a:pt x="0" y="1804416"/>
                  </a:lnTo>
                  <a:lnTo>
                    <a:pt x="0" y="0"/>
                  </a:lnTo>
                  <a:close/>
                </a:path>
              </a:pathLst>
            </a:custGeom>
            <a:ln w="0" cap="flat">
              <a:round/>
            </a:ln>
          </p:spPr>
          <p:style>
            <a:lnRef idx="0">
              <a:srgbClr val="000000">
                <a:alpha val="0"/>
              </a:srgbClr>
            </a:lnRef>
            <a:fillRef idx="1">
              <a:srgbClr val="006FBA"/>
            </a:fillRef>
            <a:effectRef idx="0">
              <a:scrgbClr r="0" g="0" b="0"/>
            </a:effectRef>
            <a:fontRef idx="none"/>
          </p:style>
          <p:txBody>
            <a:bodyPr/>
            <a:lstStyle/>
            <a:p>
              <a:endParaRPr lang="en-US" dirty="0"/>
            </a:p>
          </p:txBody>
        </p:sp>
        <p:sp>
          <p:nvSpPr>
            <p:cNvPr id="13" name="Shape 399">
              <a:extLst>
                <a:ext uri="{FF2B5EF4-FFF2-40B4-BE49-F238E27FC236}">
                  <a16:creationId xmlns:a16="http://schemas.microsoft.com/office/drawing/2014/main" id="{2D3DFFD0-2FBE-4D78-832C-4CCC5ADE1158}"/>
                </a:ext>
              </a:extLst>
            </p:cNvPr>
            <p:cNvSpPr/>
            <p:nvPr/>
          </p:nvSpPr>
          <p:spPr>
            <a:xfrm>
              <a:off x="3048" y="1804416"/>
              <a:ext cx="2247900" cy="1804416"/>
            </a:xfrm>
            <a:custGeom>
              <a:avLst/>
              <a:gdLst/>
              <a:ahLst/>
              <a:cxnLst/>
              <a:rect l="0" t="0" r="0" b="0"/>
              <a:pathLst>
                <a:path w="2247900" h="1804416">
                  <a:moveTo>
                    <a:pt x="745490" y="193802"/>
                  </a:moveTo>
                  <a:lnTo>
                    <a:pt x="745490" y="193802"/>
                  </a:lnTo>
                  <a:lnTo>
                    <a:pt x="745490" y="178689"/>
                  </a:lnTo>
                  <a:lnTo>
                    <a:pt x="748157" y="163576"/>
                  </a:lnTo>
                  <a:lnTo>
                    <a:pt x="752475" y="151003"/>
                  </a:lnTo>
                  <a:lnTo>
                    <a:pt x="756793" y="139192"/>
                  </a:lnTo>
                  <a:lnTo>
                    <a:pt x="762000" y="129159"/>
                  </a:lnTo>
                  <a:lnTo>
                    <a:pt x="768985" y="120015"/>
                  </a:lnTo>
                  <a:lnTo>
                    <a:pt x="775970" y="109855"/>
                  </a:lnTo>
                  <a:lnTo>
                    <a:pt x="783717" y="103124"/>
                  </a:lnTo>
                  <a:lnTo>
                    <a:pt x="797687" y="89789"/>
                  </a:lnTo>
                  <a:lnTo>
                    <a:pt x="808990" y="81407"/>
                  </a:lnTo>
                  <a:lnTo>
                    <a:pt x="821944" y="74676"/>
                  </a:lnTo>
                  <a:lnTo>
                    <a:pt x="821944" y="74676"/>
                  </a:lnTo>
                  <a:lnTo>
                    <a:pt x="829818" y="69596"/>
                  </a:lnTo>
                  <a:lnTo>
                    <a:pt x="838454" y="63754"/>
                  </a:lnTo>
                  <a:lnTo>
                    <a:pt x="845439" y="58674"/>
                  </a:lnTo>
                  <a:lnTo>
                    <a:pt x="851535" y="52070"/>
                  </a:lnTo>
                  <a:lnTo>
                    <a:pt x="855853" y="46101"/>
                  </a:lnTo>
                  <a:lnTo>
                    <a:pt x="858520" y="39370"/>
                  </a:lnTo>
                  <a:lnTo>
                    <a:pt x="859409" y="33528"/>
                  </a:lnTo>
                  <a:lnTo>
                    <a:pt x="859409" y="28575"/>
                  </a:lnTo>
                  <a:lnTo>
                    <a:pt x="858520" y="22606"/>
                  </a:lnTo>
                  <a:lnTo>
                    <a:pt x="855853" y="17653"/>
                  </a:lnTo>
                  <a:lnTo>
                    <a:pt x="851535" y="11684"/>
                  </a:lnTo>
                  <a:lnTo>
                    <a:pt x="845439" y="7493"/>
                  </a:lnTo>
                  <a:lnTo>
                    <a:pt x="838454" y="5080"/>
                  </a:lnTo>
                  <a:lnTo>
                    <a:pt x="829818" y="2540"/>
                  </a:lnTo>
                  <a:lnTo>
                    <a:pt x="820293" y="889"/>
                  </a:lnTo>
                  <a:lnTo>
                    <a:pt x="810641" y="0"/>
                  </a:lnTo>
                  <a:lnTo>
                    <a:pt x="0" y="0"/>
                  </a:lnTo>
                  <a:lnTo>
                    <a:pt x="0" y="1804416"/>
                  </a:lnTo>
                  <a:lnTo>
                    <a:pt x="1871599" y="1804416"/>
                  </a:lnTo>
                  <a:lnTo>
                    <a:pt x="1871599" y="1389126"/>
                  </a:lnTo>
                  <a:lnTo>
                    <a:pt x="1873377" y="1389126"/>
                  </a:lnTo>
                  <a:lnTo>
                    <a:pt x="1873377" y="1023366"/>
                  </a:lnTo>
                  <a:lnTo>
                    <a:pt x="1873377" y="1023366"/>
                  </a:lnTo>
                  <a:lnTo>
                    <a:pt x="1875155" y="1012571"/>
                  </a:lnTo>
                  <a:lnTo>
                    <a:pt x="1876044" y="1003300"/>
                  </a:lnTo>
                  <a:lnTo>
                    <a:pt x="1879473" y="994918"/>
                  </a:lnTo>
                  <a:lnTo>
                    <a:pt x="1882140" y="988187"/>
                  </a:lnTo>
                  <a:lnTo>
                    <a:pt x="1886459" y="982345"/>
                  </a:lnTo>
                  <a:lnTo>
                    <a:pt x="1891665" y="978154"/>
                  </a:lnTo>
                  <a:lnTo>
                    <a:pt x="1895984" y="975614"/>
                  </a:lnTo>
                  <a:lnTo>
                    <a:pt x="1902079" y="973963"/>
                  </a:lnTo>
                  <a:lnTo>
                    <a:pt x="1909064" y="973963"/>
                  </a:lnTo>
                  <a:lnTo>
                    <a:pt x="1914272" y="975614"/>
                  </a:lnTo>
                  <a:lnTo>
                    <a:pt x="1921129" y="978154"/>
                  </a:lnTo>
                  <a:lnTo>
                    <a:pt x="1927225" y="982345"/>
                  </a:lnTo>
                  <a:lnTo>
                    <a:pt x="1934210" y="988187"/>
                  </a:lnTo>
                  <a:lnTo>
                    <a:pt x="1939417" y="994918"/>
                  </a:lnTo>
                  <a:lnTo>
                    <a:pt x="1945513" y="1003300"/>
                  </a:lnTo>
                  <a:lnTo>
                    <a:pt x="1950721" y="1012571"/>
                  </a:lnTo>
                  <a:lnTo>
                    <a:pt x="1950721" y="1012571"/>
                  </a:lnTo>
                  <a:lnTo>
                    <a:pt x="1958594" y="1023366"/>
                  </a:lnTo>
                  <a:lnTo>
                    <a:pt x="1966341" y="1036066"/>
                  </a:lnTo>
                  <a:lnTo>
                    <a:pt x="1979422" y="1049401"/>
                  </a:lnTo>
                  <a:lnTo>
                    <a:pt x="1988059" y="1056132"/>
                  </a:lnTo>
                  <a:lnTo>
                    <a:pt x="1996822" y="1061974"/>
                  </a:lnTo>
                  <a:lnTo>
                    <a:pt x="2006347" y="1068705"/>
                  </a:lnTo>
                  <a:lnTo>
                    <a:pt x="2017649" y="1073785"/>
                  </a:lnTo>
                  <a:lnTo>
                    <a:pt x="2030730" y="1077976"/>
                  </a:lnTo>
                  <a:lnTo>
                    <a:pt x="2042796" y="1082167"/>
                  </a:lnTo>
                  <a:lnTo>
                    <a:pt x="2057654" y="1084707"/>
                  </a:lnTo>
                  <a:lnTo>
                    <a:pt x="2072386" y="1084707"/>
                  </a:lnTo>
                  <a:lnTo>
                    <a:pt x="2072386" y="1084707"/>
                  </a:lnTo>
                  <a:lnTo>
                    <a:pt x="2091436" y="1084707"/>
                  </a:lnTo>
                  <a:lnTo>
                    <a:pt x="2107947" y="1080516"/>
                  </a:lnTo>
                  <a:lnTo>
                    <a:pt x="2125346" y="1076325"/>
                  </a:lnTo>
                  <a:lnTo>
                    <a:pt x="2140204" y="1068705"/>
                  </a:lnTo>
                  <a:lnTo>
                    <a:pt x="2155825" y="1060323"/>
                  </a:lnTo>
                  <a:lnTo>
                    <a:pt x="2170558" y="1049401"/>
                  </a:lnTo>
                  <a:lnTo>
                    <a:pt x="2184527" y="1036828"/>
                  </a:lnTo>
                  <a:lnTo>
                    <a:pt x="2195703" y="1023366"/>
                  </a:lnTo>
                  <a:lnTo>
                    <a:pt x="2207006" y="1010031"/>
                  </a:lnTo>
                  <a:lnTo>
                    <a:pt x="2218309" y="993267"/>
                  </a:lnTo>
                  <a:lnTo>
                    <a:pt x="2227072" y="975614"/>
                  </a:lnTo>
                  <a:lnTo>
                    <a:pt x="2234058" y="957961"/>
                  </a:lnTo>
                  <a:lnTo>
                    <a:pt x="2239264" y="938657"/>
                  </a:lnTo>
                  <a:lnTo>
                    <a:pt x="2243583" y="918591"/>
                  </a:lnTo>
                  <a:lnTo>
                    <a:pt x="2247011" y="897636"/>
                  </a:lnTo>
                  <a:lnTo>
                    <a:pt x="2247900" y="875792"/>
                  </a:lnTo>
                  <a:lnTo>
                    <a:pt x="2247900" y="875792"/>
                  </a:lnTo>
                  <a:lnTo>
                    <a:pt x="2247011" y="853948"/>
                  </a:lnTo>
                  <a:lnTo>
                    <a:pt x="2243583" y="833882"/>
                  </a:lnTo>
                  <a:lnTo>
                    <a:pt x="2239264" y="812927"/>
                  </a:lnTo>
                  <a:lnTo>
                    <a:pt x="2234058" y="794385"/>
                  </a:lnTo>
                  <a:lnTo>
                    <a:pt x="2227072" y="776859"/>
                  </a:lnTo>
                  <a:lnTo>
                    <a:pt x="2218309" y="758317"/>
                  </a:lnTo>
                  <a:lnTo>
                    <a:pt x="2207006" y="742442"/>
                  </a:lnTo>
                  <a:lnTo>
                    <a:pt x="2195703" y="727329"/>
                  </a:lnTo>
                  <a:lnTo>
                    <a:pt x="2184527" y="714756"/>
                  </a:lnTo>
                  <a:lnTo>
                    <a:pt x="2170558" y="702945"/>
                  </a:lnTo>
                  <a:lnTo>
                    <a:pt x="2155825" y="692023"/>
                  </a:lnTo>
                  <a:lnTo>
                    <a:pt x="2140204" y="683641"/>
                  </a:lnTo>
                  <a:lnTo>
                    <a:pt x="2125346" y="675259"/>
                  </a:lnTo>
                  <a:lnTo>
                    <a:pt x="2107947" y="671068"/>
                  </a:lnTo>
                  <a:lnTo>
                    <a:pt x="2091436" y="666877"/>
                  </a:lnTo>
                  <a:lnTo>
                    <a:pt x="2072386" y="666115"/>
                  </a:lnTo>
                  <a:lnTo>
                    <a:pt x="2072386" y="666115"/>
                  </a:lnTo>
                  <a:lnTo>
                    <a:pt x="2057654" y="666877"/>
                  </a:lnTo>
                  <a:lnTo>
                    <a:pt x="2042796" y="670306"/>
                  </a:lnTo>
                  <a:lnTo>
                    <a:pt x="2030730" y="672719"/>
                  </a:lnTo>
                  <a:lnTo>
                    <a:pt x="2017649" y="677799"/>
                  </a:lnTo>
                  <a:lnTo>
                    <a:pt x="2006347" y="683641"/>
                  </a:lnTo>
                  <a:lnTo>
                    <a:pt x="1996822" y="688721"/>
                  </a:lnTo>
                  <a:lnTo>
                    <a:pt x="1988059" y="696214"/>
                  </a:lnTo>
                  <a:lnTo>
                    <a:pt x="1979422" y="702945"/>
                  </a:lnTo>
                  <a:lnTo>
                    <a:pt x="1966341" y="716407"/>
                  </a:lnTo>
                  <a:lnTo>
                    <a:pt x="1958594" y="728980"/>
                  </a:lnTo>
                  <a:lnTo>
                    <a:pt x="1950721" y="739902"/>
                  </a:lnTo>
                  <a:lnTo>
                    <a:pt x="1950721" y="739902"/>
                  </a:lnTo>
                  <a:lnTo>
                    <a:pt x="1945513" y="749173"/>
                  </a:lnTo>
                  <a:lnTo>
                    <a:pt x="1939417" y="757555"/>
                  </a:lnTo>
                  <a:lnTo>
                    <a:pt x="1934210" y="764159"/>
                  </a:lnTo>
                  <a:lnTo>
                    <a:pt x="1927225" y="769239"/>
                  </a:lnTo>
                  <a:lnTo>
                    <a:pt x="1921129" y="773430"/>
                  </a:lnTo>
                  <a:lnTo>
                    <a:pt x="1914272" y="776859"/>
                  </a:lnTo>
                  <a:lnTo>
                    <a:pt x="1909064" y="777621"/>
                  </a:lnTo>
                  <a:lnTo>
                    <a:pt x="1902079" y="777621"/>
                  </a:lnTo>
                  <a:lnTo>
                    <a:pt x="1895984" y="776859"/>
                  </a:lnTo>
                  <a:lnTo>
                    <a:pt x="1891665" y="773430"/>
                  </a:lnTo>
                  <a:lnTo>
                    <a:pt x="1886459" y="769239"/>
                  </a:lnTo>
                  <a:lnTo>
                    <a:pt x="1882140" y="764159"/>
                  </a:lnTo>
                  <a:lnTo>
                    <a:pt x="1879473" y="757555"/>
                  </a:lnTo>
                  <a:lnTo>
                    <a:pt x="1876044" y="749173"/>
                  </a:lnTo>
                  <a:lnTo>
                    <a:pt x="1875155" y="739902"/>
                  </a:lnTo>
                  <a:lnTo>
                    <a:pt x="1873377" y="728980"/>
                  </a:lnTo>
                  <a:lnTo>
                    <a:pt x="1873377" y="499110"/>
                  </a:lnTo>
                  <a:lnTo>
                    <a:pt x="1871599" y="499110"/>
                  </a:lnTo>
                  <a:lnTo>
                    <a:pt x="1871599" y="0"/>
                  </a:lnTo>
                  <a:lnTo>
                    <a:pt x="1113917" y="0"/>
                  </a:lnTo>
                  <a:lnTo>
                    <a:pt x="1113917" y="0"/>
                  </a:lnTo>
                  <a:lnTo>
                    <a:pt x="1102614" y="889"/>
                  </a:lnTo>
                  <a:lnTo>
                    <a:pt x="1093089" y="2540"/>
                  </a:lnTo>
                  <a:lnTo>
                    <a:pt x="1084453" y="5080"/>
                  </a:lnTo>
                  <a:lnTo>
                    <a:pt x="1079246" y="7493"/>
                  </a:lnTo>
                  <a:lnTo>
                    <a:pt x="1073150" y="11684"/>
                  </a:lnTo>
                  <a:lnTo>
                    <a:pt x="1068832" y="17653"/>
                  </a:lnTo>
                  <a:lnTo>
                    <a:pt x="1066165" y="22606"/>
                  </a:lnTo>
                  <a:lnTo>
                    <a:pt x="1064387" y="28575"/>
                  </a:lnTo>
                  <a:lnTo>
                    <a:pt x="1064387" y="39370"/>
                  </a:lnTo>
                  <a:lnTo>
                    <a:pt x="1067943" y="46101"/>
                  </a:lnTo>
                  <a:lnTo>
                    <a:pt x="1072261" y="52070"/>
                  </a:lnTo>
                  <a:lnTo>
                    <a:pt x="1077468" y="58674"/>
                  </a:lnTo>
                  <a:lnTo>
                    <a:pt x="1084453" y="63754"/>
                  </a:lnTo>
                  <a:lnTo>
                    <a:pt x="1093089" y="69596"/>
                  </a:lnTo>
                  <a:lnTo>
                    <a:pt x="1102614" y="74676"/>
                  </a:lnTo>
                  <a:lnTo>
                    <a:pt x="1102614" y="74676"/>
                  </a:lnTo>
                  <a:lnTo>
                    <a:pt x="1113917" y="81407"/>
                  </a:lnTo>
                  <a:lnTo>
                    <a:pt x="1126998" y="89789"/>
                  </a:lnTo>
                  <a:lnTo>
                    <a:pt x="1140841" y="103124"/>
                  </a:lnTo>
                  <a:lnTo>
                    <a:pt x="1147826" y="109855"/>
                  </a:lnTo>
                  <a:lnTo>
                    <a:pt x="1154811" y="120015"/>
                  </a:lnTo>
                  <a:lnTo>
                    <a:pt x="1160907" y="129159"/>
                  </a:lnTo>
                  <a:lnTo>
                    <a:pt x="1167003" y="139192"/>
                  </a:lnTo>
                  <a:lnTo>
                    <a:pt x="1172210" y="151003"/>
                  </a:lnTo>
                  <a:lnTo>
                    <a:pt x="1174750" y="163576"/>
                  </a:lnTo>
                  <a:lnTo>
                    <a:pt x="1178306" y="178689"/>
                  </a:lnTo>
                  <a:lnTo>
                    <a:pt x="1179068" y="193802"/>
                  </a:lnTo>
                  <a:lnTo>
                    <a:pt x="1179068" y="193802"/>
                  </a:lnTo>
                  <a:lnTo>
                    <a:pt x="1178306" y="209677"/>
                  </a:lnTo>
                  <a:lnTo>
                    <a:pt x="1174750" y="226441"/>
                  </a:lnTo>
                  <a:lnTo>
                    <a:pt x="1169543" y="242443"/>
                  </a:lnTo>
                  <a:lnTo>
                    <a:pt x="1162558" y="257556"/>
                  </a:lnTo>
                  <a:lnTo>
                    <a:pt x="1152144" y="272669"/>
                  </a:lnTo>
                  <a:lnTo>
                    <a:pt x="1140841" y="286004"/>
                  </a:lnTo>
                  <a:lnTo>
                    <a:pt x="1129538" y="300355"/>
                  </a:lnTo>
                  <a:lnTo>
                    <a:pt x="1115695" y="312039"/>
                  </a:lnTo>
                  <a:lnTo>
                    <a:pt x="1100074" y="322961"/>
                  </a:lnTo>
                  <a:lnTo>
                    <a:pt x="1083564" y="332994"/>
                  </a:lnTo>
                  <a:lnTo>
                    <a:pt x="1064387" y="340614"/>
                  </a:lnTo>
                  <a:lnTo>
                    <a:pt x="1046226" y="348107"/>
                  </a:lnTo>
                  <a:lnTo>
                    <a:pt x="1026160" y="353187"/>
                  </a:lnTo>
                  <a:lnTo>
                    <a:pt x="1005332" y="357378"/>
                  </a:lnTo>
                  <a:lnTo>
                    <a:pt x="984504" y="359918"/>
                  </a:lnTo>
                  <a:lnTo>
                    <a:pt x="961898" y="361569"/>
                  </a:lnTo>
                  <a:lnTo>
                    <a:pt x="961898" y="361569"/>
                  </a:lnTo>
                  <a:lnTo>
                    <a:pt x="940181" y="359918"/>
                  </a:lnTo>
                  <a:lnTo>
                    <a:pt x="917575" y="357378"/>
                  </a:lnTo>
                  <a:lnTo>
                    <a:pt x="897636" y="353187"/>
                  </a:lnTo>
                  <a:lnTo>
                    <a:pt x="878459" y="348107"/>
                  </a:lnTo>
                  <a:lnTo>
                    <a:pt x="858520" y="340614"/>
                  </a:lnTo>
                  <a:lnTo>
                    <a:pt x="840232" y="332994"/>
                  </a:lnTo>
                  <a:lnTo>
                    <a:pt x="824611" y="322961"/>
                  </a:lnTo>
                  <a:lnTo>
                    <a:pt x="808990" y="312039"/>
                  </a:lnTo>
                  <a:lnTo>
                    <a:pt x="795020" y="300355"/>
                  </a:lnTo>
                  <a:lnTo>
                    <a:pt x="782066" y="286004"/>
                  </a:lnTo>
                  <a:lnTo>
                    <a:pt x="770763" y="272669"/>
                  </a:lnTo>
                  <a:lnTo>
                    <a:pt x="762000" y="257556"/>
                  </a:lnTo>
                  <a:lnTo>
                    <a:pt x="755142" y="242443"/>
                  </a:lnTo>
                  <a:lnTo>
                    <a:pt x="749935" y="226441"/>
                  </a:lnTo>
                  <a:lnTo>
                    <a:pt x="746379" y="209677"/>
                  </a:lnTo>
                  <a:lnTo>
                    <a:pt x="745490" y="193802"/>
                  </a:lnTo>
                  <a:lnTo>
                    <a:pt x="745490" y="193802"/>
                  </a:lnTo>
                  <a:close/>
                </a:path>
              </a:pathLst>
            </a:custGeom>
            <a:ln w="28956" cap="flat">
              <a:round/>
            </a:ln>
          </p:spPr>
          <p:style>
            <a:lnRef idx="1">
              <a:srgbClr val="006FBA"/>
            </a:lnRef>
            <a:fillRef idx="0">
              <a:srgbClr val="000000">
                <a:alpha val="0"/>
              </a:srgbClr>
            </a:fillRef>
            <a:effectRef idx="0">
              <a:scrgbClr r="0" g="0" b="0"/>
            </a:effectRef>
            <a:fontRef idx="none"/>
          </p:style>
          <p:txBody>
            <a:bodyPr/>
            <a:lstStyle/>
            <a:p>
              <a:endParaRPr lang="en-US" dirty="0"/>
            </a:p>
          </p:txBody>
        </p:sp>
        <p:sp>
          <p:nvSpPr>
            <p:cNvPr id="14" name="Shape 400">
              <a:extLst>
                <a:ext uri="{FF2B5EF4-FFF2-40B4-BE49-F238E27FC236}">
                  <a16:creationId xmlns:a16="http://schemas.microsoft.com/office/drawing/2014/main" id="{DC4D8A76-1E57-48F7-B520-673DE870AC82}"/>
                </a:ext>
              </a:extLst>
            </p:cNvPr>
            <p:cNvSpPr/>
            <p:nvPr/>
          </p:nvSpPr>
          <p:spPr>
            <a:xfrm>
              <a:off x="1496568" y="0"/>
              <a:ext cx="2249424" cy="1804416"/>
            </a:xfrm>
            <a:custGeom>
              <a:avLst/>
              <a:gdLst/>
              <a:ahLst/>
              <a:cxnLst/>
              <a:rect l="0" t="0" r="0" b="0"/>
              <a:pathLst>
                <a:path w="2249424" h="1804416">
                  <a:moveTo>
                    <a:pt x="376555" y="0"/>
                  </a:moveTo>
                  <a:lnTo>
                    <a:pt x="2249424" y="0"/>
                  </a:lnTo>
                  <a:lnTo>
                    <a:pt x="2249424" y="1804416"/>
                  </a:lnTo>
                  <a:lnTo>
                    <a:pt x="1426845" y="1804416"/>
                  </a:lnTo>
                  <a:lnTo>
                    <a:pt x="1419098" y="1802765"/>
                  </a:lnTo>
                  <a:lnTo>
                    <a:pt x="1410335" y="1800225"/>
                  </a:lnTo>
                  <a:lnTo>
                    <a:pt x="1403350" y="1797685"/>
                  </a:lnTo>
                  <a:lnTo>
                    <a:pt x="1397254" y="1793494"/>
                  </a:lnTo>
                  <a:lnTo>
                    <a:pt x="1392936" y="1787652"/>
                  </a:lnTo>
                  <a:lnTo>
                    <a:pt x="1390396" y="1782572"/>
                  </a:lnTo>
                  <a:lnTo>
                    <a:pt x="1389507" y="1776730"/>
                  </a:lnTo>
                  <a:lnTo>
                    <a:pt x="1389507" y="1771650"/>
                  </a:lnTo>
                  <a:lnTo>
                    <a:pt x="1390396" y="1765808"/>
                  </a:lnTo>
                  <a:lnTo>
                    <a:pt x="1392936" y="1759077"/>
                  </a:lnTo>
                  <a:lnTo>
                    <a:pt x="1397254" y="1753235"/>
                  </a:lnTo>
                  <a:lnTo>
                    <a:pt x="1403350" y="1746504"/>
                  </a:lnTo>
                  <a:lnTo>
                    <a:pt x="1408557" y="1741424"/>
                  </a:lnTo>
                  <a:lnTo>
                    <a:pt x="1417320" y="1735582"/>
                  </a:lnTo>
                  <a:lnTo>
                    <a:pt x="1426845" y="1730502"/>
                  </a:lnTo>
                  <a:lnTo>
                    <a:pt x="1439926" y="1723898"/>
                  </a:lnTo>
                  <a:lnTo>
                    <a:pt x="1451229" y="1715516"/>
                  </a:lnTo>
                  <a:lnTo>
                    <a:pt x="1465072" y="1702054"/>
                  </a:lnTo>
                  <a:lnTo>
                    <a:pt x="1472946" y="1695323"/>
                  </a:lnTo>
                  <a:lnTo>
                    <a:pt x="1479931" y="1685290"/>
                  </a:lnTo>
                  <a:lnTo>
                    <a:pt x="1486916" y="1676019"/>
                  </a:lnTo>
                  <a:lnTo>
                    <a:pt x="1492123" y="1665097"/>
                  </a:lnTo>
                  <a:lnTo>
                    <a:pt x="1496441" y="1654175"/>
                  </a:lnTo>
                  <a:lnTo>
                    <a:pt x="1500759" y="1641602"/>
                  </a:lnTo>
                  <a:lnTo>
                    <a:pt x="1502537" y="1626489"/>
                  </a:lnTo>
                  <a:lnTo>
                    <a:pt x="1503426" y="1611376"/>
                  </a:lnTo>
                  <a:lnTo>
                    <a:pt x="1502537" y="1595501"/>
                  </a:lnTo>
                  <a:lnTo>
                    <a:pt x="1498981" y="1578610"/>
                  </a:lnTo>
                  <a:lnTo>
                    <a:pt x="1493774" y="1562735"/>
                  </a:lnTo>
                  <a:lnTo>
                    <a:pt x="1486916" y="1545971"/>
                  </a:lnTo>
                  <a:lnTo>
                    <a:pt x="1476375" y="1532509"/>
                  </a:lnTo>
                  <a:lnTo>
                    <a:pt x="1466850" y="1519047"/>
                  </a:lnTo>
                  <a:lnTo>
                    <a:pt x="1453769" y="1504823"/>
                  </a:lnTo>
                  <a:lnTo>
                    <a:pt x="1439926" y="1493012"/>
                  </a:lnTo>
                  <a:lnTo>
                    <a:pt x="1424305" y="1482090"/>
                  </a:lnTo>
                  <a:lnTo>
                    <a:pt x="1407795" y="1472057"/>
                  </a:lnTo>
                  <a:lnTo>
                    <a:pt x="1390396" y="1464564"/>
                  </a:lnTo>
                  <a:lnTo>
                    <a:pt x="1370330" y="1456944"/>
                  </a:lnTo>
                  <a:lnTo>
                    <a:pt x="1351280" y="1451864"/>
                  </a:lnTo>
                  <a:lnTo>
                    <a:pt x="1329436" y="1447673"/>
                  </a:lnTo>
                  <a:lnTo>
                    <a:pt x="1308608" y="1445260"/>
                  </a:lnTo>
                  <a:lnTo>
                    <a:pt x="1286891" y="1443482"/>
                  </a:lnTo>
                  <a:lnTo>
                    <a:pt x="1264285" y="1445260"/>
                  </a:lnTo>
                  <a:lnTo>
                    <a:pt x="1243457" y="1447673"/>
                  </a:lnTo>
                  <a:lnTo>
                    <a:pt x="1222501" y="1451864"/>
                  </a:lnTo>
                  <a:lnTo>
                    <a:pt x="1202563" y="1456944"/>
                  </a:lnTo>
                  <a:lnTo>
                    <a:pt x="1182497" y="1464564"/>
                  </a:lnTo>
                  <a:lnTo>
                    <a:pt x="1165098" y="1472057"/>
                  </a:lnTo>
                  <a:lnTo>
                    <a:pt x="1148588" y="1482090"/>
                  </a:lnTo>
                  <a:lnTo>
                    <a:pt x="1132967" y="1493012"/>
                  </a:lnTo>
                  <a:lnTo>
                    <a:pt x="1118997" y="1504823"/>
                  </a:lnTo>
                  <a:lnTo>
                    <a:pt x="1106043" y="1519047"/>
                  </a:lnTo>
                  <a:lnTo>
                    <a:pt x="1096391" y="1532509"/>
                  </a:lnTo>
                  <a:lnTo>
                    <a:pt x="1085976" y="1545971"/>
                  </a:lnTo>
                  <a:lnTo>
                    <a:pt x="1079119" y="1562735"/>
                  </a:lnTo>
                  <a:lnTo>
                    <a:pt x="1073785" y="1578610"/>
                  </a:lnTo>
                  <a:lnTo>
                    <a:pt x="1070356" y="1595501"/>
                  </a:lnTo>
                  <a:lnTo>
                    <a:pt x="1069467" y="1611376"/>
                  </a:lnTo>
                  <a:lnTo>
                    <a:pt x="1070356" y="1626489"/>
                  </a:lnTo>
                  <a:lnTo>
                    <a:pt x="1072134" y="1641602"/>
                  </a:lnTo>
                  <a:lnTo>
                    <a:pt x="1076451" y="1654175"/>
                  </a:lnTo>
                  <a:lnTo>
                    <a:pt x="1080770" y="1665097"/>
                  </a:lnTo>
                  <a:lnTo>
                    <a:pt x="1087755" y="1676019"/>
                  </a:lnTo>
                  <a:lnTo>
                    <a:pt x="1093851" y="1685290"/>
                  </a:lnTo>
                  <a:lnTo>
                    <a:pt x="1100836" y="1695323"/>
                  </a:lnTo>
                  <a:lnTo>
                    <a:pt x="1107694" y="1702054"/>
                  </a:lnTo>
                  <a:lnTo>
                    <a:pt x="1121663" y="1715516"/>
                  </a:lnTo>
                  <a:lnTo>
                    <a:pt x="1132967" y="1723898"/>
                  </a:lnTo>
                  <a:lnTo>
                    <a:pt x="1146048" y="1730502"/>
                  </a:lnTo>
                  <a:lnTo>
                    <a:pt x="1155573" y="1735582"/>
                  </a:lnTo>
                  <a:lnTo>
                    <a:pt x="1164336" y="1741424"/>
                  </a:lnTo>
                  <a:lnTo>
                    <a:pt x="1171194" y="1746504"/>
                  </a:lnTo>
                  <a:lnTo>
                    <a:pt x="1175638" y="1753235"/>
                  </a:lnTo>
                  <a:lnTo>
                    <a:pt x="1179957" y="1759077"/>
                  </a:lnTo>
                  <a:lnTo>
                    <a:pt x="1182497" y="1765808"/>
                  </a:lnTo>
                  <a:lnTo>
                    <a:pt x="1184275" y="1771650"/>
                  </a:lnTo>
                  <a:lnTo>
                    <a:pt x="1184275" y="1776730"/>
                  </a:lnTo>
                  <a:lnTo>
                    <a:pt x="1182497" y="1782572"/>
                  </a:lnTo>
                  <a:lnTo>
                    <a:pt x="1179957" y="1787652"/>
                  </a:lnTo>
                  <a:lnTo>
                    <a:pt x="1175638" y="1793494"/>
                  </a:lnTo>
                  <a:lnTo>
                    <a:pt x="1169543" y="1797685"/>
                  </a:lnTo>
                  <a:lnTo>
                    <a:pt x="1162558" y="1800225"/>
                  </a:lnTo>
                  <a:lnTo>
                    <a:pt x="1153795" y="1802765"/>
                  </a:lnTo>
                  <a:lnTo>
                    <a:pt x="1146048" y="1804416"/>
                  </a:lnTo>
                  <a:lnTo>
                    <a:pt x="1134745" y="1804416"/>
                  </a:lnTo>
                  <a:lnTo>
                    <a:pt x="376555" y="1804416"/>
                  </a:lnTo>
                  <a:lnTo>
                    <a:pt x="376555" y="1305941"/>
                  </a:lnTo>
                  <a:lnTo>
                    <a:pt x="372999" y="1305941"/>
                  </a:lnTo>
                  <a:lnTo>
                    <a:pt x="372999" y="1065022"/>
                  </a:lnTo>
                  <a:lnTo>
                    <a:pt x="372110" y="1055751"/>
                  </a:lnTo>
                  <a:lnTo>
                    <a:pt x="368681" y="1047369"/>
                  </a:lnTo>
                  <a:lnTo>
                    <a:pt x="366013" y="1040638"/>
                  </a:lnTo>
                  <a:lnTo>
                    <a:pt x="361696" y="1035685"/>
                  </a:lnTo>
                  <a:lnTo>
                    <a:pt x="356488" y="1031494"/>
                  </a:lnTo>
                  <a:lnTo>
                    <a:pt x="350393" y="1028065"/>
                  </a:lnTo>
                  <a:lnTo>
                    <a:pt x="345186" y="1027303"/>
                  </a:lnTo>
                  <a:lnTo>
                    <a:pt x="339089" y="1027303"/>
                  </a:lnTo>
                  <a:lnTo>
                    <a:pt x="333883" y="1028065"/>
                  </a:lnTo>
                  <a:lnTo>
                    <a:pt x="326898" y="1031494"/>
                  </a:lnTo>
                  <a:lnTo>
                    <a:pt x="320801" y="1035685"/>
                  </a:lnTo>
                  <a:lnTo>
                    <a:pt x="313944" y="1040638"/>
                  </a:lnTo>
                  <a:lnTo>
                    <a:pt x="308737" y="1047369"/>
                  </a:lnTo>
                  <a:lnTo>
                    <a:pt x="302640" y="1055751"/>
                  </a:lnTo>
                  <a:lnTo>
                    <a:pt x="297434" y="1065022"/>
                  </a:lnTo>
                  <a:lnTo>
                    <a:pt x="289560" y="1075944"/>
                  </a:lnTo>
                  <a:lnTo>
                    <a:pt x="281686" y="1088517"/>
                  </a:lnTo>
                  <a:lnTo>
                    <a:pt x="266953" y="1101979"/>
                  </a:lnTo>
                  <a:lnTo>
                    <a:pt x="259969" y="1108710"/>
                  </a:lnTo>
                  <a:lnTo>
                    <a:pt x="250444" y="1114552"/>
                  </a:lnTo>
                  <a:lnTo>
                    <a:pt x="240030" y="1121283"/>
                  </a:lnTo>
                  <a:lnTo>
                    <a:pt x="228726" y="1127125"/>
                  </a:lnTo>
                  <a:lnTo>
                    <a:pt x="217424" y="1132205"/>
                  </a:lnTo>
                  <a:lnTo>
                    <a:pt x="205232" y="1134745"/>
                  </a:lnTo>
                  <a:lnTo>
                    <a:pt x="189611" y="1138047"/>
                  </a:lnTo>
                  <a:lnTo>
                    <a:pt x="173863" y="1138047"/>
                  </a:lnTo>
                  <a:lnTo>
                    <a:pt x="156463" y="1138047"/>
                  </a:lnTo>
                  <a:lnTo>
                    <a:pt x="139953" y="1133856"/>
                  </a:lnTo>
                  <a:lnTo>
                    <a:pt x="122555" y="1129665"/>
                  </a:lnTo>
                  <a:lnTo>
                    <a:pt x="106045" y="1121283"/>
                  </a:lnTo>
                  <a:lnTo>
                    <a:pt x="92201" y="1112901"/>
                  </a:lnTo>
                  <a:lnTo>
                    <a:pt x="77343" y="1101979"/>
                  </a:lnTo>
                  <a:lnTo>
                    <a:pt x="63500" y="1090168"/>
                  </a:lnTo>
                  <a:lnTo>
                    <a:pt x="50419" y="1077595"/>
                  </a:lnTo>
                  <a:lnTo>
                    <a:pt x="39115" y="1062482"/>
                  </a:lnTo>
                  <a:lnTo>
                    <a:pt x="29590" y="1046607"/>
                  </a:lnTo>
                  <a:lnTo>
                    <a:pt x="20827" y="1028065"/>
                  </a:lnTo>
                  <a:lnTo>
                    <a:pt x="13970" y="1010412"/>
                  </a:lnTo>
                  <a:lnTo>
                    <a:pt x="8636" y="991997"/>
                  </a:lnTo>
                  <a:lnTo>
                    <a:pt x="4318" y="971042"/>
                  </a:lnTo>
                  <a:lnTo>
                    <a:pt x="888" y="950849"/>
                  </a:lnTo>
                  <a:lnTo>
                    <a:pt x="0" y="929005"/>
                  </a:lnTo>
                  <a:lnTo>
                    <a:pt x="888" y="907288"/>
                  </a:lnTo>
                  <a:lnTo>
                    <a:pt x="4318" y="886206"/>
                  </a:lnTo>
                  <a:lnTo>
                    <a:pt x="8636" y="866140"/>
                  </a:lnTo>
                  <a:lnTo>
                    <a:pt x="13970" y="846836"/>
                  </a:lnTo>
                  <a:lnTo>
                    <a:pt x="20827" y="829183"/>
                  </a:lnTo>
                  <a:lnTo>
                    <a:pt x="29590" y="811530"/>
                  </a:lnTo>
                  <a:lnTo>
                    <a:pt x="39115" y="794766"/>
                  </a:lnTo>
                  <a:lnTo>
                    <a:pt x="50419" y="781304"/>
                  </a:lnTo>
                  <a:lnTo>
                    <a:pt x="63500" y="767969"/>
                  </a:lnTo>
                  <a:lnTo>
                    <a:pt x="77343" y="755396"/>
                  </a:lnTo>
                  <a:lnTo>
                    <a:pt x="92201" y="744474"/>
                  </a:lnTo>
                  <a:lnTo>
                    <a:pt x="106045" y="736092"/>
                  </a:lnTo>
                  <a:lnTo>
                    <a:pt x="122555" y="728472"/>
                  </a:lnTo>
                  <a:lnTo>
                    <a:pt x="139953" y="724281"/>
                  </a:lnTo>
                  <a:lnTo>
                    <a:pt x="156463" y="720090"/>
                  </a:lnTo>
                  <a:lnTo>
                    <a:pt x="173863" y="720090"/>
                  </a:lnTo>
                  <a:lnTo>
                    <a:pt x="189611" y="720090"/>
                  </a:lnTo>
                  <a:lnTo>
                    <a:pt x="205232" y="722630"/>
                  </a:lnTo>
                  <a:lnTo>
                    <a:pt x="217424" y="726821"/>
                  </a:lnTo>
                  <a:lnTo>
                    <a:pt x="228726" y="731012"/>
                  </a:lnTo>
                  <a:lnTo>
                    <a:pt x="240030" y="736092"/>
                  </a:lnTo>
                  <a:lnTo>
                    <a:pt x="250444" y="742696"/>
                  </a:lnTo>
                  <a:lnTo>
                    <a:pt x="259969" y="748665"/>
                  </a:lnTo>
                  <a:lnTo>
                    <a:pt x="266953" y="755396"/>
                  </a:lnTo>
                  <a:lnTo>
                    <a:pt x="281686" y="768731"/>
                  </a:lnTo>
                  <a:lnTo>
                    <a:pt x="289560" y="781304"/>
                  </a:lnTo>
                  <a:lnTo>
                    <a:pt x="297434" y="792226"/>
                  </a:lnTo>
                  <a:lnTo>
                    <a:pt x="302640" y="801497"/>
                  </a:lnTo>
                  <a:lnTo>
                    <a:pt x="308737" y="809879"/>
                  </a:lnTo>
                  <a:lnTo>
                    <a:pt x="313944" y="816610"/>
                  </a:lnTo>
                  <a:lnTo>
                    <a:pt x="320801" y="822452"/>
                  </a:lnTo>
                  <a:lnTo>
                    <a:pt x="326898" y="826643"/>
                  </a:lnTo>
                  <a:lnTo>
                    <a:pt x="333883" y="829183"/>
                  </a:lnTo>
                  <a:lnTo>
                    <a:pt x="339089" y="830834"/>
                  </a:lnTo>
                  <a:lnTo>
                    <a:pt x="345186" y="830834"/>
                  </a:lnTo>
                  <a:lnTo>
                    <a:pt x="350393" y="829183"/>
                  </a:lnTo>
                  <a:lnTo>
                    <a:pt x="356488" y="826643"/>
                  </a:lnTo>
                  <a:lnTo>
                    <a:pt x="361696" y="822452"/>
                  </a:lnTo>
                  <a:lnTo>
                    <a:pt x="366013" y="816610"/>
                  </a:lnTo>
                  <a:lnTo>
                    <a:pt x="368681" y="809879"/>
                  </a:lnTo>
                  <a:lnTo>
                    <a:pt x="372110" y="801497"/>
                  </a:lnTo>
                  <a:lnTo>
                    <a:pt x="372999" y="792226"/>
                  </a:lnTo>
                  <a:lnTo>
                    <a:pt x="372999" y="781304"/>
                  </a:lnTo>
                  <a:lnTo>
                    <a:pt x="372999" y="415417"/>
                  </a:lnTo>
                  <a:lnTo>
                    <a:pt x="376555" y="415417"/>
                  </a:lnTo>
                  <a:lnTo>
                    <a:pt x="376555" y="0"/>
                  </a:lnTo>
                  <a:close/>
                </a:path>
              </a:pathLst>
            </a:custGeom>
            <a:solidFill>
              <a:schemeClr val="accent5">
                <a:lumMod val="60000"/>
                <a:lumOff val="40000"/>
              </a:schemeClr>
            </a:solidFill>
            <a:ln w="0" cap="flat">
              <a:round/>
            </a:ln>
          </p:spPr>
          <p:style>
            <a:lnRef idx="0">
              <a:srgbClr val="000000">
                <a:alpha val="0"/>
              </a:srgbClr>
            </a:lnRef>
            <a:fillRef idx="1">
              <a:srgbClr val="009A49"/>
            </a:fillRef>
            <a:effectRef idx="0">
              <a:scrgbClr r="0" g="0" b="0"/>
            </a:effectRef>
            <a:fontRef idx="none"/>
          </p:style>
          <p:txBody>
            <a:bodyPr/>
            <a:lstStyle/>
            <a:p>
              <a:endParaRPr lang="en-US" dirty="0"/>
            </a:p>
          </p:txBody>
        </p:sp>
        <p:sp>
          <p:nvSpPr>
            <p:cNvPr id="15" name="Shape 401">
              <a:extLst>
                <a:ext uri="{FF2B5EF4-FFF2-40B4-BE49-F238E27FC236}">
                  <a16:creationId xmlns:a16="http://schemas.microsoft.com/office/drawing/2014/main" id="{A7766DB8-B4BC-4A0A-9E29-0916E79CFB59}"/>
                </a:ext>
              </a:extLst>
            </p:cNvPr>
            <p:cNvSpPr/>
            <p:nvPr/>
          </p:nvSpPr>
          <p:spPr>
            <a:xfrm>
              <a:off x="1496568" y="0"/>
              <a:ext cx="2249424" cy="1804416"/>
            </a:xfrm>
            <a:custGeom>
              <a:avLst/>
              <a:gdLst/>
              <a:ahLst/>
              <a:cxnLst/>
              <a:rect l="0" t="0" r="0" b="0"/>
              <a:pathLst>
                <a:path w="2249424" h="1804416">
                  <a:moveTo>
                    <a:pt x="1503426" y="1611376"/>
                  </a:moveTo>
                  <a:lnTo>
                    <a:pt x="1503426" y="1611376"/>
                  </a:lnTo>
                  <a:lnTo>
                    <a:pt x="1502537" y="1626489"/>
                  </a:lnTo>
                  <a:lnTo>
                    <a:pt x="1500759" y="1641602"/>
                  </a:lnTo>
                  <a:lnTo>
                    <a:pt x="1496441" y="1654175"/>
                  </a:lnTo>
                  <a:lnTo>
                    <a:pt x="1492123" y="1665097"/>
                  </a:lnTo>
                  <a:lnTo>
                    <a:pt x="1486916" y="1676019"/>
                  </a:lnTo>
                  <a:lnTo>
                    <a:pt x="1479931" y="1685290"/>
                  </a:lnTo>
                  <a:lnTo>
                    <a:pt x="1472946" y="1695323"/>
                  </a:lnTo>
                  <a:lnTo>
                    <a:pt x="1465072" y="1702054"/>
                  </a:lnTo>
                  <a:lnTo>
                    <a:pt x="1451229" y="1715516"/>
                  </a:lnTo>
                  <a:lnTo>
                    <a:pt x="1439926" y="1723898"/>
                  </a:lnTo>
                  <a:lnTo>
                    <a:pt x="1426845" y="1730502"/>
                  </a:lnTo>
                  <a:lnTo>
                    <a:pt x="1426845" y="1730502"/>
                  </a:lnTo>
                  <a:lnTo>
                    <a:pt x="1417320" y="1735582"/>
                  </a:lnTo>
                  <a:lnTo>
                    <a:pt x="1408557" y="1741424"/>
                  </a:lnTo>
                  <a:lnTo>
                    <a:pt x="1403350" y="1746504"/>
                  </a:lnTo>
                  <a:lnTo>
                    <a:pt x="1397254" y="1753235"/>
                  </a:lnTo>
                  <a:lnTo>
                    <a:pt x="1392936" y="1759077"/>
                  </a:lnTo>
                  <a:lnTo>
                    <a:pt x="1390396" y="1765808"/>
                  </a:lnTo>
                  <a:lnTo>
                    <a:pt x="1389507" y="1771650"/>
                  </a:lnTo>
                  <a:lnTo>
                    <a:pt x="1389507" y="1776730"/>
                  </a:lnTo>
                  <a:lnTo>
                    <a:pt x="1390396" y="1782572"/>
                  </a:lnTo>
                  <a:lnTo>
                    <a:pt x="1392936" y="1787652"/>
                  </a:lnTo>
                  <a:lnTo>
                    <a:pt x="1397254" y="1793494"/>
                  </a:lnTo>
                  <a:lnTo>
                    <a:pt x="1403350" y="1797685"/>
                  </a:lnTo>
                  <a:lnTo>
                    <a:pt x="1410335" y="1800225"/>
                  </a:lnTo>
                  <a:lnTo>
                    <a:pt x="1419098" y="1802765"/>
                  </a:lnTo>
                  <a:lnTo>
                    <a:pt x="1426845" y="1804416"/>
                  </a:lnTo>
                  <a:lnTo>
                    <a:pt x="2249424" y="1804416"/>
                  </a:lnTo>
                  <a:lnTo>
                    <a:pt x="2249424" y="0"/>
                  </a:lnTo>
                  <a:lnTo>
                    <a:pt x="376555" y="0"/>
                  </a:lnTo>
                  <a:lnTo>
                    <a:pt x="376555" y="415417"/>
                  </a:lnTo>
                  <a:lnTo>
                    <a:pt x="372999" y="415417"/>
                  </a:lnTo>
                  <a:lnTo>
                    <a:pt x="372999" y="781304"/>
                  </a:lnTo>
                  <a:lnTo>
                    <a:pt x="372999" y="781304"/>
                  </a:lnTo>
                  <a:lnTo>
                    <a:pt x="372999" y="792226"/>
                  </a:lnTo>
                  <a:lnTo>
                    <a:pt x="372110" y="801497"/>
                  </a:lnTo>
                  <a:lnTo>
                    <a:pt x="368681" y="809879"/>
                  </a:lnTo>
                  <a:lnTo>
                    <a:pt x="366013" y="816610"/>
                  </a:lnTo>
                  <a:lnTo>
                    <a:pt x="361696" y="822452"/>
                  </a:lnTo>
                  <a:lnTo>
                    <a:pt x="356488" y="826643"/>
                  </a:lnTo>
                  <a:lnTo>
                    <a:pt x="350393" y="829183"/>
                  </a:lnTo>
                  <a:lnTo>
                    <a:pt x="345186" y="830834"/>
                  </a:lnTo>
                  <a:lnTo>
                    <a:pt x="339089" y="830834"/>
                  </a:lnTo>
                  <a:lnTo>
                    <a:pt x="333883" y="829183"/>
                  </a:lnTo>
                  <a:lnTo>
                    <a:pt x="326898" y="826643"/>
                  </a:lnTo>
                  <a:lnTo>
                    <a:pt x="320801" y="822452"/>
                  </a:lnTo>
                  <a:lnTo>
                    <a:pt x="313944" y="816610"/>
                  </a:lnTo>
                  <a:lnTo>
                    <a:pt x="308737" y="809879"/>
                  </a:lnTo>
                  <a:lnTo>
                    <a:pt x="302640" y="801497"/>
                  </a:lnTo>
                  <a:lnTo>
                    <a:pt x="297434" y="792226"/>
                  </a:lnTo>
                  <a:lnTo>
                    <a:pt x="297434" y="792226"/>
                  </a:lnTo>
                  <a:lnTo>
                    <a:pt x="289560" y="781304"/>
                  </a:lnTo>
                  <a:lnTo>
                    <a:pt x="281686" y="768731"/>
                  </a:lnTo>
                  <a:lnTo>
                    <a:pt x="266953" y="755396"/>
                  </a:lnTo>
                  <a:lnTo>
                    <a:pt x="259969" y="748665"/>
                  </a:lnTo>
                  <a:lnTo>
                    <a:pt x="250444" y="742696"/>
                  </a:lnTo>
                  <a:lnTo>
                    <a:pt x="240030" y="736092"/>
                  </a:lnTo>
                  <a:lnTo>
                    <a:pt x="228726" y="731012"/>
                  </a:lnTo>
                  <a:lnTo>
                    <a:pt x="217424" y="726821"/>
                  </a:lnTo>
                  <a:lnTo>
                    <a:pt x="205232" y="722630"/>
                  </a:lnTo>
                  <a:lnTo>
                    <a:pt x="189611" y="720090"/>
                  </a:lnTo>
                  <a:lnTo>
                    <a:pt x="173863" y="720090"/>
                  </a:lnTo>
                  <a:lnTo>
                    <a:pt x="173863" y="720090"/>
                  </a:lnTo>
                  <a:lnTo>
                    <a:pt x="156463" y="720090"/>
                  </a:lnTo>
                  <a:lnTo>
                    <a:pt x="139953" y="724281"/>
                  </a:lnTo>
                  <a:lnTo>
                    <a:pt x="122555" y="728472"/>
                  </a:lnTo>
                  <a:lnTo>
                    <a:pt x="106045" y="736092"/>
                  </a:lnTo>
                  <a:lnTo>
                    <a:pt x="92201" y="744474"/>
                  </a:lnTo>
                  <a:lnTo>
                    <a:pt x="77343" y="755396"/>
                  </a:lnTo>
                  <a:lnTo>
                    <a:pt x="63500" y="767969"/>
                  </a:lnTo>
                  <a:lnTo>
                    <a:pt x="50419" y="781304"/>
                  </a:lnTo>
                  <a:lnTo>
                    <a:pt x="39115" y="794766"/>
                  </a:lnTo>
                  <a:lnTo>
                    <a:pt x="29590" y="811530"/>
                  </a:lnTo>
                  <a:lnTo>
                    <a:pt x="20827" y="829183"/>
                  </a:lnTo>
                  <a:lnTo>
                    <a:pt x="13970" y="846836"/>
                  </a:lnTo>
                  <a:lnTo>
                    <a:pt x="8636" y="866140"/>
                  </a:lnTo>
                  <a:lnTo>
                    <a:pt x="4318" y="886206"/>
                  </a:lnTo>
                  <a:lnTo>
                    <a:pt x="888" y="907288"/>
                  </a:lnTo>
                  <a:lnTo>
                    <a:pt x="0" y="929005"/>
                  </a:lnTo>
                  <a:lnTo>
                    <a:pt x="0" y="929005"/>
                  </a:lnTo>
                  <a:lnTo>
                    <a:pt x="888" y="950849"/>
                  </a:lnTo>
                  <a:lnTo>
                    <a:pt x="4318" y="971042"/>
                  </a:lnTo>
                  <a:lnTo>
                    <a:pt x="8636" y="991997"/>
                  </a:lnTo>
                  <a:lnTo>
                    <a:pt x="13970" y="1010412"/>
                  </a:lnTo>
                  <a:lnTo>
                    <a:pt x="20827" y="1028065"/>
                  </a:lnTo>
                  <a:lnTo>
                    <a:pt x="29590" y="1046607"/>
                  </a:lnTo>
                  <a:lnTo>
                    <a:pt x="39115" y="1062482"/>
                  </a:lnTo>
                  <a:lnTo>
                    <a:pt x="50419" y="1077595"/>
                  </a:lnTo>
                  <a:lnTo>
                    <a:pt x="63500" y="1090168"/>
                  </a:lnTo>
                  <a:lnTo>
                    <a:pt x="77343" y="1101979"/>
                  </a:lnTo>
                  <a:lnTo>
                    <a:pt x="92201" y="1112901"/>
                  </a:lnTo>
                  <a:lnTo>
                    <a:pt x="106045" y="1121283"/>
                  </a:lnTo>
                  <a:lnTo>
                    <a:pt x="122555" y="1129665"/>
                  </a:lnTo>
                  <a:lnTo>
                    <a:pt x="139953" y="1133856"/>
                  </a:lnTo>
                  <a:lnTo>
                    <a:pt x="156463" y="1138047"/>
                  </a:lnTo>
                  <a:lnTo>
                    <a:pt x="173863" y="1138047"/>
                  </a:lnTo>
                  <a:lnTo>
                    <a:pt x="173863" y="1138047"/>
                  </a:lnTo>
                  <a:lnTo>
                    <a:pt x="189611" y="1138047"/>
                  </a:lnTo>
                  <a:lnTo>
                    <a:pt x="205232" y="1134745"/>
                  </a:lnTo>
                  <a:lnTo>
                    <a:pt x="217424" y="1132205"/>
                  </a:lnTo>
                  <a:lnTo>
                    <a:pt x="228726" y="1127125"/>
                  </a:lnTo>
                  <a:lnTo>
                    <a:pt x="240030" y="1121283"/>
                  </a:lnTo>
                  <a:lnTo>
                    <a:pt x="250444" y="1114552"/>
                  </a:lnTo>
                  <a:lnTo>
                    <a:pt x="259969" y="1108710"/>
                  </a:lnTo>
                  <a:lnTo>
                    <a:pt x="266953" y="1101979"/>
                  </a:lnTo>
                  <a:lnTo>
                    <a:pt x="281686" y="1088517"/>
                  </a:lnTo>
                  <a:lnTo>
                    <a:pt x="289560" y="1075944"/>
                  </a:lnTo>
                  <a:lnTo>
                    <a:pt x="297434" y="1065022"/>
                  </a:lnTo>
                  <a:lnTo>
                    <a:pt x="297434" y="1065022"/>
                  </a:lnTo>
                  <a:lnTo>
                    <a:pt x="302640" y="1055751"/>
                  </a:lnTo>
                  <a:lnTo>
                    <a:pt x="308737" y="1047369"/>
                  </a:lnTo>
                  <a:lnTo>
                    <a:pt x="313944" y="1040638"/>
                  </a:lnTo>
                  <a:lnTo>
                    <a:pt x="320801" y="1035685"/>
                  </a:lnTo>
                  <a:lnTo>
                    <a:pt x="326898" y="1031494"/>
                  </a:lnTo>
                  <a:lnTo>
                    <a:pt x="333883" y="1028065"/>
                  </a:lnTo>
                  <a:lnTo>
                    <a:pt x="339089" y="1027303"/>
                  </a:lnTo>
                  <a:lnTo>
                    <a:pt x="345186" y="1027303"/>
                  </a:lnTo>
                  <a:lnTo>
                    <a:pt x="350393" y="1028065"/>
                  </a:lnTo>
                  <a:lnTo>
                    <a:pt x="356488" y="1031494"/>
                  </a:lnTo>
                  <a:lnTo>
                    <a:pt x="361696" y="1035685"/>
                  </a:lnTo>
                  <a:lnTo>
                    <a:pt x="366013" y="1040638"/>
                  </a:lnTo>
                  <a:lnTo>
                    <a:pt x="368681" y="1047369"/>
                  </a:lnTo>
                  <a:lnTo>
                    <a:pt x="372110" y="1055751"/>
                  </a:lnTo>
                  <a:lnTo>
                    <a:pt x="372999" y="1065022"/>
                  </a:lnTo>
                  <a:lnTo>
                    <a:pt x="372999" y="1305941"/>
                  </a:lnTo>
                  <a:lnTo>
                    <a:pt x="376555" y="1305941"/>
                  </a:lnTo>
                  <a:lnTo>
                    <a:pt x="376555" y="1804416"/>
                  </a:lnTo>
                  <a:lnTo>
                    <a:pt x="1134745" y="1804416"/>
                  </a:lnTo>
                  <a:lnTo>
                    <a:pt x="1134745" y="1804416"/>
                  </a:lnTo>
                  <a:lnTo>
                    <a:pt x="1146048" y="1804416"/>
                  </a:lnTo>
                  <a:lnTo>
                    <a:pt x="1153795" y="1802765"/>
                  </a:lnTo>
                  <a:lnTo>
                    <a:pt x="1162558" y="1800225"/>
                  </a:lnTo>
                  <a:lnTo>
                    <a:pt x="1169543" y="1797685"/>
                  </a:lnTo>
                  <a:lnTo>
                    <a:pt x="1175638" y="1793494"/>
                  </a:lnTo>
                  <a:lnTo>
                    <a:pt x="1179957" y="1787652"/>
                  </a:lnTo>
                  <a:lnTo>
                    <a:pt x="1182497" y="1782572"/>
                  </a:lnTo>
                  <a:lnTo>
                    <a:pt x="1184275" y="1776730"/>
                  </a:lnTo>
                  <a:lnTo>
                    <a:pt x="1184275" y="1771650"/>
                  </a:lnTo>
                  <a:lnTo>
                    <a:pt x="1182497" y="1765808"/>
                  </a:lnTo>
                  <a:lnTo>
                    <a:pt x="1179957" y="1759077"/>
                  </a:lnTo>
                  <a:lnTo>
                    <a:pt x="1175638" y="1753235"/>
                  </a:lnTo>
                  <a:lnTo>
                    <a:pt x="1171194" y="1746504"/>
                  </a:lnTo>
                  <a:lnTo>
                    <a:pt x="1164336" y="1741424"/>
                  </a:lnTo>
                  <a:lnTo>
                    <a:pt x="1155573" y="1735582"/>
                  </a:lnTo>
                  <a:lnTo>
                    <a:pt x="1146048" y="1730502"/>
                  </a:lnTo>
                  <a:lnTo>
                    <a:pt x="1146048" y="1730502"/>
                  </a:lnTo>
                  <a:lnTo>
                    <a:pt x="1132967" y="1723898"/>
                  </a:lnTo>
                  <a:lnTo>
                    <a:pt x="1121663" y="1715516"/>
                  </a:lnTo>
                  <a:lnTo>
                    <a:pt x="1107694" y="1702054"/>
                  </a:lnTo>
                  <a:lnTo>
                    <a:pt x="1100836" y="1695323"/>
                  </a:lnTo>
                  <a:lnTo>
                    <a:pt x="1093851" y="1685290"/>
                  </a:lnTo>
                  <a:lnTo>
                    <a:pt x="1087755" y="1676019"/>
                  </a:lnTo>
                  <a:lnTo>
                    <a:pt x="1080770" y="1665097"/>
                  </a:lnTo>
                  <a:lnTo>
                    <a:pt x="1076451" y="1654175"/>
                  </a:lnTo>
                  <a:lnTo>
                    <a:pt x="1072134" y="1641602"/>
                  </a:lnTo>
                  <a:lnTo>
                    <a:pt x="1070356" y="1626489"/>
                  </a:lnTo>
                  <a:lnTo>
                    <a:pt x="1069467" y="1611376"/>
                  </a:lnTo>
                  <a:lnTo>
                    <a:pt x="1069467" y="1611376"/>
                  </a:lnTo>
                  <a:lnTo>
                    <a:pt x="1070356" y="1595501"/>
                  </a:lnTo>
                  <a:lnTo>
                    <a:pt x="1073785" y="1578610"/>
                  </a:lnTo>
                  <a:lnTo>
                    <a:pt x="1079119" y="1562735"/>
                  </a:lnTo>
                  <a:lnTo>
                    <a:pt x="1085976" y="1545971"/>
                  </a:lnTo>
                  <a:lnTo>
                    <a:pt x="1096391" y="1532509"/>
                  </a:lnTo>
                  <a:lnTo>
                    <a:pt x="1106043" y="1519047"/>
                  </a:lnTo>
                  <a:lnTo>
                    <a:pt x="1118997" y="1504823"/>
                  </a:lnTo>
                  <a:lnTo>
                    <a:pt x="1132967" y="1493012"/>
                  </a:lnTo>
                  <a:lnTo>
                    <a:pt x="1148588" y="1482090"/>
                  </a:lnTo>
                  <a:lnTo>
                    <a:pt x="1165098" y="1472057"/>
                  </a:lnTo>
                  <a:lnTo>
                    <a:pt x="1182497" y="1464564"/>
                  </a:lnTo>
                  <a:lnTo>
                    <a:pt x="1202563" y="1456944"/>
                  </a:lnTo>
                  <a:lnTo>
                    <a:pt x="1222501" y="1451864"/>
                  </a:lnTo>
                  <a:lnTo>
                    <a:pt x="1243457" y="1447673"/>
                  </a:lnTo>
                  <a:lnTo>
                    <a:pt x="1264285" y="1445260"/>
                  </a:lnTo>
                  <a:lnTo>
                    <a:pt x="1286891" y="1443482"/>
                  </a:lnTo>
                  <a:lnTo>
                    <a:pt x="1286891" y="1443482"/>
                  </a:lnTo>
                  <a:lnTo>
                    <a:pt x="1308608" y="1445260"/>
                  </a:lnTo>
                  <a:lnTo>
                    <a:pt x="1329436" y="1447673"/>
                  </a:lnTo>
                  <a:lnTo>
                    <a:pt x="1351280" y="1451864"/>
                  </a:lnTo>
                  <a:lnTo>
                    <a:pt x="1370330" y="1456944"/>
                  </a:lnTo>
                  <a:lnTo>
                    <a:pt x="1390396" y="1464564"/>
                  </a:lnTo>
                  <a:lnTo>
                    <a:pt x="1407795" y="1472057"/>
                  </a:lnTo>
                  <a:lnTo>
                    <a:pt x="1424305" y="1482090"/>
                  </a:lnTo>
                  <a:lnTo>
                    <a:pt x="1439926" y="1493012"/>
                  </a:lnTo>
                  <a:lnTo>
                    <a:pt x="1453769" y="1504823"/>
                  </a:lnTo>
                  <a:lnTo>
                    <a:pt x="1466850" y="1519047"/>
                  </a:lnTo>
                  <a:lnTo>
                    <a:pt x="1476375" y="1532509"/>
                  </a:lnTo>
                  <a:lnTo>
                    <a:pt x="1486916" y="1545971"/>
                  </a:lnTo>
                  <a:lnTo>
                    <a:pt x="1493774" y="1562735"/>
                  </a:lnTo>
                  <a:lnTo>
                    <a:pt x="1498981" y="1578610"/>
                  </a:lnTo>
                  <a:lnTo>
                    <a:pt x="1502537" y="1595501"/>
                  </a:lnTo>
                  <a:lnTo>
                    <a:pt x="1503426" y="1611376"/>
                  </a:lnTo>
                  <a:lnTo>
                    <a:pt x="1503426" y="1611376"/>
                  </a:lnTo>
                  <a:close/>
                </a:path>
              </a:pathLst>
            </a:custGeom>
            <a:ln w="28956" cap="flat">
              <a:solidFill>
                <a:schemeClr val="accent5">
                  <a:lumMod val="60000"/>
                  <a:lumOff val="40000"/>
                </a:schemeClr>
              </a:solidFill>
              <a:round/>
            </a:ln>
          </p:spPr>
          <p:style>
            <a:lnRef idx="1">
              <a:srgbClr val="009A49"/>
            </a:lnRef>
            <a:fillRef idx="0">
              <a:srgbClr val="000000">
                <a:alpha val="0"/>
              </a:srgbClr>
            </a:fillRef>
            <a:effectRef idx="0">
              <a:scrgbClr r="0" g="0" b="0"/>
            </a:effectRef>
            <a:fontRef idx="none"/>
          </p:style>
          <p:txBody>
            <a:bodyPr/>
            <a:lstStyle/>
            <a:p>
              <a:endParaRPr lang="en-US" dirty="0"/>
            </a:p>
          </p:txBody>
        </p:sp>
        <p:sp>
          <p:nvSpPr>
            <p:cNvPr id="16" name="Rectangle 15">
              <a:extLst>
                <a:ext uri="{FF2B5EF4-FFF2-40B4-BE49-F238E27FC236}">
                  <a16:creationId xmlns:a16="http://schemas.microsoft.com/office/drawing/2014/main" id="{C267B841-9BDA-422B-A89A-29D23A15F3E2}"/>
                </a:ext>
              </a:extLst>
            </p:cNvPr>
            <p:cNvSpPr/>
            <p:nvPr/>
          </p:nvSpPr>
          <p:spPr>
            <a:xfrm>
              <a:off x="2229485" y="528114"/>
              <a:ext cx="1664287" cy="490424"/>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AU-C 220 </a:t>
              </a:r>
              <a:endParaRPr lang="en-US" sz="1100" dirty="0">
                <a:solidFill>
                  <a:srgbClr val="000000"/>
                </a:solidFill>
                <a:latin typeface="Calibri" panose="020F0502020204030204" pitchFamily="34" charset="0"/>
                <a:ea typeface="Calibri" panose="020F0502020204030204" pitchFamily="34" charset="0"/>
              </a:endParaRPr>
            </a:p>
          </p:txBody>
        </p:sp>
        <p:sp>
          <p:nvSpPr>
            <p:cNvPr id="17" name="Rectangle 16">
              <a:extLst>
                <a:ext uri="{FF2B5EF4-FFF2-40B4-BE49-F238E27FC236}">
                  <a16:creationId xmlns:a16="http://schemas.microsoft.com/office/drawing/2014/main" id="{6365E0E6-B461-4D3E-8933-26717A383062}"/>
                </a:ext>
              </a:extLst>
            </p:cNvPr>
            <p:cNvSpPr/>
            <p:nvPr/>
          </p:nvSpPr>
          <p:spPr>
            <a:xfrm>
              <a:off x="2101470" y="924079"/>
              <a:ext cx="146578"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18" name="Rectangle 17">
              <a:extLst>
                <a:ext uri="{FF2B5EF4-FFF2-40B4-BE49-F238E27FC236}">
                  <a16:creationId xmlns:a16="http://schemas.microsoft.com/office/drawing/2014/main" id="{7EC8F2E2-47BE-46E2-9E4D-283DD9F68A2F}"/>
                </a:ext>
              </a:extLst>
            </p:cNvPr>
            <p:cNvSpPr/>
            <p:nvPr/>
          </p:nvSpPr>
          <p:spPr>
            <a:xfrm>
              <a:off x="2211678" y="924079"/>
              <a:ext cx="1591102"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Revised</a:t>
              </a:r>
              <a:endParaRPr lang="en-US" sz="1100" dirty="0">
                <a:solidFill>
                  <a:srgbClr val="000000"/>
                </a:solidFill>
                <a:latin typeface="Calibri" panose="020F0502020204030204" pitchFamily="34" charset="0"/>
                <a:ea typeface="Calibri" panose="020F0502020204030204" pitchFamily="34" charset="0"/>
              </a:endParaRPr>
            </a:p>
          </p:txBody>
        </p:sp>
        <p:sp>
          <p:nvSpPr>
            <p:cNvPr id="19" name="Rectangle 18">
              <a:extLst>
                <a:ext uri="{FF2B5EF4-FFF2-40B4-BE49-F238E27FC236}">
                  <a16:creationId xmlns:a16="http://schemas.microsoft.com/office/drawing/2014/main" id="{B69B09E0-0C9E-49C2-AD8B-4587BE632979}"/>
                </a:ext>
              </a:extLst>
            </p:cNvPr>
            <p:cNvSpPr/>
            <p:nvPr/>
          </p:nvSpPr>
          <p:spPr>
            <a:xfrm>
              <a:off x="3407995" y="924079"/>
              <a:ext cx="146578" cy="490876"/>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20" name="Shape 404">
              <a:extLst>
                <a:ext uri="{FF2B5EF4-FFF2-40B4-BE49-F238E27FC236}">
                  <a16:creationId xmlns:a16="http://schemas.microsoft.com/office/drawing/2014/main" id="{2B523300-C344-423E-A577-DF4A7824220B}"/>
                </a:ext>
              </a:extLst>
            </p:cNvPr>
            <p:cNvSpPr/>
            <p:nvPr/>
          </p:nvSpPr>
          <p:spPr>
            <a:xfrm>
              <a:off x="1877568" y="1438656"/>
              <a:ext cx="1871472" cy="2170176"/>
            </a:xfrm>
            <a:custGeom>
              <a:avLst/>
              <a:gdLst/>
              <a:ahLst/>
              <a:cxnLst/>
              <a:rect l="0" t="0" r="0" b="0"/>
              <a:pathLst>
                <a:path w="1871472" h="2170176">
                  <a:moveTo>
                    <a:pt x="907414" y="0"/>
                  </a:moveTo>
                  <a:lnTo>
                    <a:pt x="930021" y="1651"/>
                  </a:lnTo>
                  <a:lnTo>
                    <a:pt x="950976" y="3302"/>
                  </a:lnTo>
                  <a:lnTo>
                    <a:pt x="972693" y="6731"/>
                  </a:lnTo>
                  <a:lnTo>
                    <a:pt x="991870" y="14224"/>
                  </a:lnTo>
                  <a:lnTo>
                    <a:pt x="1011047" y="20955"/>
                  </a:lnTo>
                  <a:lnTo>
                    <a:pt x="1029208" y="28575"/>
                  </a:lnTo>
                  <a:lnTo>
                    <a:pt x="1045845" y="38608"/>
                  </a:lnTo>
                  <a:lnTo>
                    <a:pt x="1061466" y="49530"/>
                  </a:lnTo>
                  <a:lnTo>
                    <a:pt x="1075436" y="61214"/>
                  </a:lnTo>
                  <a:lnTo>
                    <a:pt x="1088389" y="73787"/>
                  </a:lnTo>
                  <a:lnTo>
                    <a:pt x="1098042" y="87249"/>
                  </a:lnTo>
                  <a:lnTo>
                    <a:pt x="1108456" y="102362"/>
                  </a:lnTo>
                  <a:lnTo>
                    <a:pt x="1115441" y="119126"/>
                  </a:lnTo>
                  <a:lnTo>
                    <a:pt x="1120648" y="134239"/>
                  </a:lnTo>
                  <a:lnTo>
                    <a:pt x="1124076" y="151892"/>
                  </a:lnTo>
                  <a:lnTo>
                    <a:pt x="1124966" y="167894"/>
                  </a:lnTo>
                  <a:lnTo>
                    <a:pt x="1124076" y="183007"/>
                  </a:lnTo>
                  <a:lnTo>
                    <a:pt x="1120648" y="197231"/>
                  </a:lnTo>
                  <a:lnTo>
                    <a:pt x="1117981" y="210693"/>
                  </a:lnTo>
                  <a:lnTo>
                    <a:pt x="1112774" y="221488"/>
                  </a:lnTo>
                  <a:lnTo>
                    <a:pt x="1106677" y="232410"/>
                  </a:lnTo>
                  <a:lnTo>
                    <a:pt x="1101471" y="241681"/>
                  </a:lnTo>
                  <a:lnTo>
                    <a:pt x="1094486" y="250063"/>
                  </a:lnTo>
                  <a:lnTo>
                    <a:pt x="1086738" y="258445"/>
                  </a:lnTo>
                  <a:lnTo>
                    <a:pt x="1072769" y="270256"/>
                  </a:lnTo>
                  <a:lnTo>
                    <a:pt x="1059688" y="280289"/>
                  </a:lnTo>
                  <a:lnTo>
                    <a:pt x="1048385" y="287020"/>
                  </a:lnTo>
                  <a:lnTo>
                    <a:pt x="1038860" y="291211"/>
                  </a:lnTo>
                  <a:lnTo>
                    <a:pt x="1030097" y="296291"/>
                  </a:lnTo>
                  <a:lnTo>
                    <a:pt x="1023112" y="302895"/>
                  </a:lnTo>
                  <a:lnTo>
                    <a:pt x="1017905" y="308864"/>
                  </a:lnTo>
                  <a:lnTo>
                    <a:pt x="1013587" y="315595"/>
                  </a:lnTo>
                  <a:lnTo>
                    <a:pt x="1011047" y="321437"/>
                  </a:lnTo>
                  <a:lnTo>
                    <a:pt x="1011047" y="333121"/>
                  </a:lnTo>
                  <a:lnTo>
                    <a:pt x="1011809" y="339090"/>
                  </a:lnTo>
                  <a:lnTo>
                    <a:pt x="1014476" y="344043"/>
                  </a:lnTo>
                  <a:lnTo>
                    <a:pt x="1018794" y="348234"/>
                  </a:lnTo>
                  <a:lnTo>
                    <a:pt x="1024889" y="352425"/>
                  </a:lnTo>
                  <a:lnTo>
                    <a:pt x="1030097" y="356616"/>
                  </a:lnTo>
                  <a:lnTo>
                    <a:pt x="1038860" y="359156"/>
                  </a:lnTo>
                  <a:lnTo>
                    <a:pt x="1048385" y="360807"/>
                  </a:lnTo>
                  <a:lnTo>
                    <a:pt x="1059688" y="360807"/>
                  </a:lnTo>
                  <a:lnTo>
                    <a:pt x="1440814" y="360807"/>
                  </a:lnTo>
                  <a:lnTo>
                    <a:pt x="1440814" y="361696"/>
                  </a:lnTo>
                  <a:lnTo>
                    <a:pt x="1871472" y="361696"/>
                  </a:lnTo>
                  <a:lnTo>
                    <a:pt x="1871472" y="2170176"/>
                  </a:lnTo>
                  <a:lnTo>
                    <a:pt x="0" y="2170176"/>
                  </a:lnTo>
                  <a:lnTo>
                    <a:pt x="0" y="1377950"/>
                  </a:lnTo>
                  <a:lnTo>
                    <a:pt x="1777" y="1368679"/>
                  </a:lnTo>
                  <a:lnTo>
                    <a:pt x="4318" y="1360297"/>
                  </a:lnTo>
                  <a:lnTo>
                    <a:pt x="8763" y="1354455"/>
                  </a:lnTo>
                  <a:lnTo>
                    <a:pt x="13081" y="1349375"/>
                  </a:lnTo>
                  <a:lnTo>
                    <a:pt x="16510" y="1345184"/>
                  </a:lnTo>
                  <a:lnTo>
                    <a:pt x="22606" y="1342771"/>
                  </a:lnTo>
                  <a:lnTo>
                    <a:pt x="27813" y="1340993"/>
                  </a:lnTo>
                  <a:lnTo>
                    <a:pt x="40894" y="1340993"/>
                  </a:lnTo>
                  <a:lnTo>
                    <a:pt x="46989" y="1343533"/>
                  </a:lnTo>
                  <a:lnTo>
                    <a:pt x="53975" y="1347724"/>
                  </a:lnTo>
                  <a:lnTo>
                    <a:pt x="59182" y="1353693"/>
                  </a:lnTo>
                  <a:lnTo>
                    <a:pt x="66167" y="1360297"/>
                  </a:lnTo>
                  <a:lnTo>
                    <a:pt x="72263" y="1368679"/>
                  </a:lnTo>
                  <a:lnTo>
                    <a:pt x="76581" y="1377950"/>
                  </a:lnTo>
                  <a:lnTo>
                    <a:pt x="83565" y="1388872"/>
                  </a:lnTo>
                  <a:lnTo>
                    <a:pt x="93090" y="1401445"/>
                  </a:lnTo>
                  <a:lnTo>
                    <a:pt x="106172" y="1414907"/>
                  </a:lnTo>
                  <a:lnTo>
                    <a:pt x="114808" y="1421638"/>
                  </a:lnTo>
                  <a:lnTo>
                    <a:pt x="122682" y="1428369"/>
                  </a:lnTo>
                  <a:lnTo>
                    <a:pt x="133096" y="1434211"/>
                  </a:lnTo>
                  <a:lnTo>
                    <a:pt x="144399" y="1439291"/>
                  </a:lnTo>
                  <a:lnTo>
                    <a:pt x="155701" y="1445133"/>
                  </a:lnTo>
                  <a:lnTo>
                    <a:pt x="169672" y="1447673"/>
                  </a:lnTo>
                  <a:lnTo>
                    <a:pt x="183642" y="1450086"/>
                  </a:lnTo>
                  <a:lnTo>
                    <a:pt x="199263" y="1451864"/>
                  </a:lnTo>
                  <a:lnTo>
                    <a:pt x="216662" y="1450086"/>
                  </a:lnTo>
                  <a:lnTo>
                    <a:pt x="234950" y="1447673"/>
                  </a:lnTo>
                  <a:lnTo>
                    <a:pt x="250571" y="1441704"/>
                  </a:lnTo>
                  <a:lnTo>
                    <a:pt x="267081" y="1434973"/>
                  </a:lnTo>
                  <a:lnTo>
                    <a:pt x="282701" y="1425829"/>
                  </a:lnTo>
                  <a:lnTo>
                    <a:pt x="297561" y="1414907"/>
                  </a:lnTo>
                  <a:lnTo>
                    <a:pt x="309752" y="1403985"/>
                  </a:lnTo>
                  <a:lnTo>
                    <a:pt x="322834" y="1390523"/>
                  </a:lnTo>
                  <a:lnTo>
                    <a:pt x="334137" y="1375410"/>
                  </a:lnTo>
                  <a:lnTo>
                    <a:pt x="343662" y="1358646"/>
                  </a:lnTo>
                  <a:lnTo>
                    <a:pt x="352425" y="1340993"/>
                  </a:lnTo>
                  <a:lnTo>
                    <a:pt x="359283" y="1323467"/>
                  </a:lnTo>
                  <a:lnTo>
                    <a:pt x="366268" y="1304163"/>
                  </a:lnTo>
                  <a:lnTo>
                    <a:pt x="370586" y="1283970"/>
                  </a:lnTo>
                  <a:lnTo>
                    <a:pt x="372363" y="1263015"/>
                  </a:lnTo>
                  <a:lnTo>
                    <a:pt x="373252" y="1241171"/>
                  </a:lnTo>
                  <a:lnTo>
                    <a:pt x="372363" y="1220978"/>
                  </a:lnTo>
                  <a:lnTo>
                    <a:pt x="370586" y="1199261"/>
                  </a:lnTo>
                  <a:lnTo>
                    <a:pt x="366268" y="1179957"/>
                  </a:lnTo>
                  <a:lnTo>
                    <a:pt x="359283" y="1160653"/>
                  </a:lnTo>
                  <a:lnTo>
                    <a:pt x="352425" y="1142111"/>
                  </a:lnTo>
                  <a:lnTo>
                    <a:pt x="343662" y="1123696"/>
                  </a:lnTo>
                  <a:lnTo>
                    <a:pt x="334137" y="1108583"/>
                  </a:lnTo>
                  <a:lnTo>
                    <a:pt x="322834" y="1094359"/>
                  </a:lnTo>
                  <a:lnTo>
                    <a:pt x="309752" y="1080008"/>
                  </a:lnTo>
                  <a:lnTo>
                    <a:pt x="297561" y="1068324"/>
                  </a:lnTo>
                  <a:lnTo>
                    <a:pt x="282701" y="1057402"/>
                  </a:lnTo>
                  <a:lnTo>
                    <a:pt x="267081" y="1049020"/>
                  </a:lnTo>
                  <a:lnTo>
                    <a:pt x="250571" y="1042289"/>
                  </a:lnTo>
                  <a:lnTo>
                    <a:pt x="234950" y="1036447"/>
                  </a:lnTo>
                  <a:lnTo>
                    <a:pt x="216662" y="1033907"/>
                  </a:lnTo>
                  <a:lnTo>
                    <a:pt x="199263" y="1032256"/>
                  </a:lnTo>
                  <a:lnTo>
                    <a:pt x="183642" y="1032256"/>
                  </a:lnTo>
                  <a:lnTo>
                    <a:pt x="169672" y="1035558"/>
                  </a:lnTo>
                  <a:lnTo>
                    <a:pt x="155701" y="1038987"/>
                  </a:lnTo>
                  <a:lnTo>
                    <a:pt x="144399" y="1043178"/>
                  </a:lnTo>
                  <a:lnTo>
                    <a:pt x="133096" y="1049020"/>
                  </a:lnTo>
                  <a:lnTo>
                    <a:pt x="122682" y="1055751"/>
                  </a:lnTo>
                  <a:lnTo>
                    <a:pt x="114808" y="1062482"/>
                  </a:lnTo>
                  <a:lnTo>
                    <a:pt x="106172" y="1069086"/>
                  </a:lnTo>
                  <a:lnTo>
                    <a:pt x="93090" y="1083437"/>
                  </a:lnTo>
                  <a:lnTo>
                    <a:pt x="83565" y="1094359"/>
                  </a:lnTo>
                  <a:lnTo>
                    <a:pt x="76581" y="1106043"/>
                  </a:lnTo>
                  <a:lnTo>
                    <a:pt x="72263" y="1114425"/>
                  </a:lnTo>
                  <a:lnTo>
                    <a:pt x="66167" y="1122807"/>
                  </a:lnTo>
                  <a:lnTo>
                    <a:pt x="59182" y="1129538"/>
                  </a:lnTo>
                  <a:lnTo>
                    <a:pt x="53975" y="1134618"/>
                  </a:lnTo>
                  <a:lnTo>
                    <a:pt x="46989" y="1138809"/>
                  </a:lnTo>
                  <a:lnTo>
                    <a:pt x="40894" y="1142111"/>
                  </a:lnTo>
                  <a:lnTo>
                    <a:pt x="33909" y="1143000"/>
                  </a:lnTo>
                  <a:lnTo>
                    <a:pt x="27813" y="1143000"/>
                  </a:lnTo>
                  <a:lnTo>
                    <a:pt x="22606" y="1142111"/>
                  </a:lnTo>
                  <a:lnTo>
                    <a:pt x="16510" y="1138809"/>
                  </a:lnTo>
                  <a:lnTo>
                    <a:pt x="13081" y="1134618"/>
                  </a:lnTo>
                  <a:lnTo>
                    <a:pt x="8763" y="1129538"/>
                  </a:lnTo>
                  <a:lnTo>
                    <a:pt x="4318" y="1122807"/>
                  </a:lnTo>
                  <a:lnTo>
                    <a:pt x="1777" y="1114425"/>
                  </a:lnTo>
                  <a:lnTo>
                    <a:pt x="0" y="1105281"/>
                  </a:lnTo>
                  <a:lnTo>
                    <a:pt x="0" y="1095121"/>
                  </a:lnTo>
                  <a:lnTo>
                    <a:pt x="0" y="361696"/>
                  </a:lnTo>
                  <a:lnTo>
                    <a:pt x="517651" y="361696"/>
                  </a:lnTo>
                  <a:lnTo>
                    <a:pt x="517651" y="360807"/>
                  </a:lnTo>
                  <a:lnTo>
                    <a:pt x="765683" y="360807"/>
                  </a:lnTo>
                  <a:lnTo>
                    <a:pt x="775208" y="359156"/>
                  </a:lnTo>
                  <a:lnTo>
                    <a:pt x="783971" y="356616"/>
                  </a:lnTo>
                  <a:lnTo>
                    <a:pt x="790829" y="352425"/>
                  </a:lnTo>
                  <a:lnTo>
                    <a:pt x="796925" y="348234"/>
                  </a:lnTo>
                  <a:lnTo>
                    <a:pt x="801370" y="344043"/>
                  </a:lnTo>
                  <a:lnTo>
                    <a:pt x="803910" y="339090"/>
                  </a:lnTo>
                  <a:lnTo>
                    <a:pt x="805688" y="333121"/>
                  </a:lnTo>
                  <a:lnTo>
                    <a:pt x="805688" y="328168"/>
                  </a:lnTo>
                  <a:lnTo>
                    <a:pt x="803910" y="321437"/>
                  </a:lnTo>
                  <a:lnTo>
                    <a:pt x="801370" y="315595"/>
                  </a:lnTo>
                  <a:lnTo>
                    <a:pt x="796925" y="308864"/>
                  </a:lnTo>
                  <a:lnTo>
                    <a:pt x="790829" y="302895"/>
                  </a:lnTo>
                  <a:lnTo>
                    <a:pt x="783971" y="296291"/>
                  </a:lnTo>
                  <a:lnTo>
                    <a:pt x="775208" y="291211"/>
                  </a:lnTo>
                  <a:lnTo>
                    <a:pt x="767334" y="287020"/>
                  </a:lnTo>
                  <a:lnTo>
                    <a:pt x="754380" y="280289"/>
                  </a:lnTo>
                  <a:lnTo>
                    <a:pt x="743076" y="270256"/>
                  </a:lnTo>
                  <a:lnTo>
                    <a:pt x="729107" y="258445"/>
                  </a:lnTo>
                  <a:lnTo>
                    <a:pt x="722122" y="250063"/>
                  </a:lnTo>
                  <a:lnTo>
                    <a:pt x="715137" y="241681"/>
                  </a:lnTo>
                  <a:lnTo>
                    <a:pt x="707389" y="232410"/>
                  </a:lnTo>
                  <a:lnTo>
                    <a:pt x="702183" y="221488"/>
                  </a:lnTo>
                  <a:lnTo>
                    <a:pt x="697738" y="210693"/>
                  </a:lnTo>
                  <a:lnTo>
                    <a:pt x="693420" y="197231"/>
                  </a:lnTo>
                  <a:lnTo>
                    <a:pt x="690880" y="183007"/>
                  </a:lnTo>
                  <a:lnTo>
                    <a:pt x="690880" y="167894"/>
                  </a:lnTo>
                  <a:lnTo>
                    <a:pt x="691642" y="151892"/>
                  </a:lnTo>
                  <a:lnTo>
                    <a:pt x="695198" y="134239"/>
                  </a:lnTo>
                  <a:lnTo>
                    <a:pt x="700405" y="119126"/>
                  </a:lnTo>
                  <a:lnTo>
                    <a:pt x="707389" y="102362"/>
                  </a:lnTo>
                  <a:lnTo>
                    <a:pt x="716026" y="87249"/>
                  </a:lnTo>
                  <a:lnTo>
                    <a:pt x="727329" y="73787"/>
                  </a:lnTo>
                  <a:lnTo>
                    <a:pt x="740410" y="61214"/>
                  </a:lnTo>
                  <a:lnTo>
                    <a:pt x="754380" y="49530"/>
                  </a:lnTo>
                  <a:lnTo>
                    <a:pt x="770001" y="38608"/>
                  </a:lnTo>
                  <a:lnTo>
                    <a:pt x="785622" y="28575"/>
                  </a:lnTo>
                  <a:lnTo>
                    <a:pt x="803910" y="20955"/>
                  </a:lnTo>
                  <a:lnTo>
                    <a:pt x="823976" y="14224"/>
                  </a:lnTo>
                  <a:lnTo>
                    <a:pt x="843914" y="6731"/>
                  </a:lnTo>
                  <a:lnTo>
                    <a:pt x="863092" y="3302"/>
                  </a:lnTo>
                  <a:lnTo>
                    <a:pt x="885698" y="1651"/>
                  </a:lnTo>
                  <a:lnTo>
                    <a:pt x="907414" y="0"/>
                  </a:lnTo>
                  <a:close/>
                </a:path>
              </a:pathLst>
            </a:custGeom>
            <a:ln w="0" cap="flat">
              <a:round/>
            </a:ln>
          </p:spPr>
          <p:style>
            <a:lnRef idx="0">
              <a:srgbClr val="000000">
                <a:alpha val="0"/>
              </a:srgbClr>
            </a:lnRef>
            <a:fillRef idx="1">
              <a:srgbClr val="006FBA"/>
            </a:fillRef>
            <a:effectRef idx="0">
              <a:scrgbClr r="0" g="0" b="0"/>
            </a:effectRef>
            <a:fontRef idx="none"/>
          </p:style>
          <p:txBody>
            <a:bodyPr/>
            <a:lstStyle/>
            <a:p>
              <a:endParaRPr lang="en-US" dirty="0"/>
            </a:p>
          </p:txBody>
        </p:sp>
        <p:sp>
          <p:nvSpPr>
            <p:cNvPr id="21" name="Shape 405">
              <a:extLst>
                <a:ext uri="{FF2B5EF4-FFF2-40B4-BE49-F238E27FC236}">
                  <a16:creationId xmlns:a16="http://schemas.microsoft.com/office/drawing/2014/main" id="{45CB0167-91EF-447A-9AA7-590D45B09F47}"/>
                </a:ext>
              </a:extLst>
            </p:cNvPr>
            <p:cNvSpPr/>
            <p:nvPr/>
          </p:nvSpPr>
          <p:spPr>
            <a:xfrm>
              <a:off x="1877568" y="1438656"/>
              <a:ext cx="1871472" cy="2170176"/>
            </a:xfrm>
            <a:custGeom>
              <a:avLst/>
              <a:gdLst/>
              <a:ahLst/>
              <a:cxnLst/>
              <a:rect l="0" t="0" r="0" b="0"/>
              <a:pathLst>
                <a:path w="1871472" h="2170176">
                  <a:moveTo>
                    <a:pt x="199263" y="1451864"/>
                  </a:moveTo>
                  <a:lnTo>
                    <a:pt x="199263" y="1451864"/>
                  </a:lnTo>
                  <a:lnTo>
                    <a:pt x="183642" y="1450086"/>
                  </a:lnTo>
                  <a:lnTo>
                    <a:pt x="169672" y="1447673"/>
                  </a:lnTo>
                  <a:lnTo>
                    <a:pt x="155701" y="1445133"/>
                  </a:lnTo>
                  <a:lnTo>
                    <a:pt x="144399" y="1439291"/>
                  </a:lnTo>
                  <a:lnTo>
                    <a:pt x="133096" y="1434211"/>
                  </a:lnTo>
                  <a:lnTo>
                    <a:pt x="122682" y="1428369"/>
                  </a:lnTo>
                  <a:lnTo>
                    <a:pt x="114808" y="1421638"/>
                  </a:lnTo>
                  <a:lnTo>
                    <a:pt x="106172" y="1414907"/>
                  </a:lnTo>
                  <a:lnTo>
                    <a:pt x="93090" y="1401445"/>
                  </a:lnTo>
                  <a:lnTo>
                    <a:pt x="83565" y="1388872"/>
                  </a:lnTo>
                  <a:lnTo>
                    <a:pt x="76581" y="1377950"/>
                  </a:lnTo>
                  <a:lnTo>
                    <a:pt x="76581" y="1377950"/>
                  </a:lnTo>
                  <a:lnTo>
                    <a:pt x="72263" y="1368679"/>
                  </a:lnTo>
                  <a:lnTo>
                    <a:pt x="66167" y="1360297"/>
                  </a:lnTo>
                  <a:lnTo>
                    <a:pt x="59182" y="1353693"/>
                  </a:lnTo>
                  <a:lnTo>
                    <a:pt x="53975" y="1347724"/>
                  </a:lnTo>
                  <a:lnTo>
                    <a:pt x="46989" y="1343533"/>
                  </a:lnTo>
                  <a:lnTo>
                    <a:pt x="40894" y="1340993"/>
                  </a:lnTo>
                  <a:lnTo>
                    <a:pt x="27813" y="1340993"/>
                  </a:lnTo>
                  <a:lnTo>
                    <a:pt x="22606" y="1342771"/>
                  </a:lnTo>
                  <a:lnTo>
                    <a:pt x="16510" y="1345184"/>
                  </a:lnTo>
                  <a:lnTo>
                    <a:pt x="13081" y="1349375"/>
                  </a:lnTo>
                  <a:lnTo>
                    <a:pt x="8763" y="1354455"/>
                  </a:lnTo>
                  <a:lnTo>
                    <a:pt x="4318" y="1360297"/>
                  </a:lnTo>
                  <a:lnTo>
                    <a:pt x="1777" y="1368679"/>
                  </a:lnTo>
                  <a:lnTo>
                    <a:pt x="0" y="1377950"/>
                  </a:lnTo>
                  <a:lnTo>
                    <a:pt x="0" y="2170176"/>
                  </a:lnTo>
                  <a:lnTo>
                    <a:pt x="1871472" y="2170176"/>
                  </a:lnTo>
                  <a:lnTo>
                    <a:pt x="1871472" y="361696"/>
                  </a:lnTo>
                  <a:lnTo>
                    <a:pt x="1440814" y="361696"/>
                  </a:lnTo>
                  <a:lnTo>
                    <a:pt x="1440814" y="360807"/>
                  </a:lnTo>
                  <a:lnTo>
                    <a:pt x="1059688" y="360807"/>
                  </a:lnTo>
                  <a:lnTo>
                    <a:pt x="1059688" y="360807"/>
                  </a:lnTo>
                  <a:lnTo>
                    <a:pt x="1048385" y="360807"/>
                  </a:lnTo>
                  <a:lnTo>
                    <a:pt x="1038860" y="359156"/>
                  </a:lnTo>
                  <a:lnTo>
                    <a:pt x="1030097" y="356616"/>
                  </a:lnTo>
                  <a:lnTo>
                    <a:pt x="1024889" y="352425"/>
                  </a:lnTo>
                  <a:lnTo>
                    <a:pt x="1018794" y="348234"/>
                  </a:lnTo>
                  <a:lnTo>
                    <a:pt x="1014476" y="344043"/>
                  </a:lnTo>
                  <a:lnTo>
                    <a:pt x="1011809" y="339090"/>
                  </a:lnTo>
                  <a:lnTo>
                    <a:pt x="1011047" y="333121"/>
                  </a:lnTo>
                  <a:lnTo>
                    <a:pt x="1011047" y="321437"/>
                  </a:lnTo>
                  <a:lnTo>
                    <a:pt x="1013587" y="315595"/>
                  </a:lnTo>
                  <a:lnTo>
                    <a:pt x="1017905" y="308864"/>
                  </a:lnTo>
                  <a:lnTo>
                    <a:pt x="1023112" y="302895"/>
                  </a:lnTo>
                  <a:lnTo>
                    <a:pt x="1030097" y="296291"/>
                  </a:lnTo>
                  <a:lnTo>
                    <a:pt x="1038860" y="291211"/>
                  </a:lnTo>
                  <a:lnTo>
                    <a:pt x="1048385" y="287020"/>
                  </a:lnTo>
                  <a:lnTo>
                    <a:pt x="1048385" y="287020"/>
                  </a:lnTo>
                  <a:lnTo>
                    <a:pt x="1059688" y="280289"/>
                  </a:lnTo>
                  <a:lnTo>
                    <a:pt x="1072769" y="270256"/>
                  </a:lnTo>
                  <a:lnTo>
                    <a:pt x="1086738" y="258445"/>
                  </a:lnTo>
                  <a:lnTo>
                    <a:pt x="1094486" y="250063"/>
                  </a:lnTo>
                  <a:lnTo>
                    <a:pt x="1101471" y="241681"/>
                  </a:lnTo>
                  <a:lnTo>
                    <a:pt x="1106677" y="232410"/>
                  </a:lnTo>
                  <a:lnTo>
                    <a:pt x="1112774" y="221488"/>
                  </a:lnTo>
                  <a:lnTo>
                    <a:pt x="1117981" y="210693"/>
                  </a:lnTo>
                  <a:lnTo>
                    <a:pt x="1120648" y="197231"/>
                  </a:lnTo>
                  <a:lnTo>
                    <a:pt x="1124076" y="183007"/>
                  </a:lnTo>
                  <a:lnTo>
                    <a:pt x="1124966" y="167894"/>
                  </a:lnTo>
                  <a:lnTo>
                    <a:pt x="1124966" y="167894"/>
                  </a:lnTo>
                  <a:lnTo>
                    <a:pt x="1124076" y="151892"/>
                  </a:lnTo>
                  <a:lnTo>
                    <a:pt x="1120648" y="134239"/>
                  </a:lnTo>
                  <a:lnTo>
                    <a:pt x="1115441" y="119126"/>
                  </a:lnTo>
                  <a:lnTo>
                    <a:pt x="1108456" y="102362"/>
                  </a:lnTo>
                  <a:lnTo>
                    <a:pt x="1098042" y="87249"/>
                  </a:lnTo>
                  <a:lnTo>
                    <a:pt x="1088389" y="73787"/>
                  </a:lnTo>
                  <a:lnTo>
                    <a:pt x="1075436" y="61214"/>
                  </a:lnTo>
                  <a:lnTo>
                    <a:pt x="1061466" y="49530"/>
                  </a:lnTo>
                  <a:lnTo>
                    <a:pt x="1045845" y="38608"/>
                  </a:lnTo>
                  <a:lnTo>
                    <a:pt x="1029208" y="28575"/>
                  </a:lnTo>
                  <a:lnTo>
                    <a:pt x="1011047" y="20955"/>
                  </a:lnTo>
                  <a:lnTo>
                    <a:pt x="991870" y="14224"/>
                  </a:lnTo>
                  <a:lnTo>
                    <a:pt x="972693" y="6731"/>
                  </a:lnTo>
                  <a:lnTo>
                    <a:pt x="950976" y="3302"/>
                  </a:lnTo>
                  <a:lnTo>
                    <a:pt x="930021" y="1651"/>
                  </a:lnTo>
                  <a:lnTo>
                    <a:pt x="907414" y="0"/>
                  </a:lnTo>
                  <a:lnTo>
                    <a:pt x="907414" y="0"/>
                  </a:lnTo>
                  <a:lnTo>
                    <a:pt x="885698" y="1651"/>
                  </a:lnTo>
                  <a:lnTo>
                    <a:pt x="863092" y="3302"/>
                  </a:lnTo>
                  <a:lnTo>
                    <a:pt x="843914" y="6731"/>
                  </a:lnTo>
                  <a:lnTo>
                    <a:pt x="823976" y="14224"/>
                  </a:lnTo>
                  <a:lnTo>
                    <a:pt x="803910" y="20955"/>
                  </a:lnTo>
                  <a:lnTo>
                    <a:pt x="785622" y="28575"/>
                  </a:lnTo>
                  <a:lnTo>
                    <a:pt x="770001" y="38608"/>
                  </a:lnTo>
                  <a:lnTo>
                    <a:pt x="754380" y="49530"/>
                  </a:lnTo>
                  <a:lnTo>
                    <a:pt x="740410" y="61214"/>
                  </a:lnTo>
                  <a:lnTo>
                    <a:pt x="727329" y="73787"/>
                  </a:lnTo>
                  <a:lnTo>
                    <a:pt x="716026" y="87249"/>
                  </a:lnTo>
                  <a:lnTo>
                    <a:pt x="707389" y="102362"/>
                  </a:lnTo>
                  <a:lnTo>
                    <a:pt x="700405" y="119126"/>
                  </a:lnTo>
                  <a:lnTo>
                    <a:pt x="695198" y="134239"/>
                  </a:lnTo>
                  <a:lnTo>
                    <a:pt x="691642" y="151892"/>
                  </a:lnTo>
                  <a:lnTo>
                    <a:pt x="690880" y="167894"/>
                  </a:lnTo>
                  <a:lnTo>
                    <a:pt x="690880" y="167894"/>
                  </a:lnTo>
                  <a:lnTo>
                    <a:pt x="690880" y="183007"/>
                  </a:lnTo>
                  <a:lnTo>
                    <a:pt x="693420" y="197231"/>
                  </a:lnTo>
                  <a:lnTo>
                    <a:pt x="697738" y="210693"/>
                  </a:lnTo>
                  <a:lnTo>
                    <a:pt x="702183" y="221488"/>
                  </a:lnTo>
                  <a:lnTo>
                    <a:pt x="707389" y="232410"/>
                  </a:lnTo>
                  <a:lnTo>
                    <a:pt x="715137" y="241681"/>
                  </a:lnTo>
                  <a:lnTo>
                    <a:pt x="722122" y="250063"/>
                  </a:lnTo>
                  <a:lnTo>
                    <a:pt x="729107" y="258445"/>
                  </a:lnTo>
                  <a:lnTo>
                    <a:pt x="743076" y="270256"/>
                  </a:lnTo>
                  <a:lnTo>
                    <a:pt x="754380" y="280289"/>
                  </a:lnTo>
                  <a:lnTo>
                    <a:pt x="767334" y="287020"/>
                  </a:lnTo>
                  <a:lnTo>
                    <a:pt x="767334" y="287020"/>
                  </a:lnTo>
                  <a:lnTo>
                    <a:pt x="775208" y="291211"/>
                  </a:lnTo>
                  <a:lnTo>
                    <a:pt x="783971" y="296291"/>
                  </a:lnTo>
                  <a:lnTo>
                    <a:pt x="790829" y="302895"/>
                  </a:lnTo>
                  <a:lnTo>
                    <a:pt x="796925" y="308864"/>
                  </a:lnTo>
                  <a:lnTo>
                    <a:pt x="801370" y="315595"/>
                  </a:lnTo>
                  <a:lnTo>
                    <a:pt x="803910" y="321437"/>
                  </a:lnTo>
                  <a:lnTo>
                    <a:pt x="805688" y="328168"/>
                  </a:lnTo>
                  <a:lnTo>
                    <a:pt x="805688" y="333121"/>
                  </a:lnTo>
                  <a:lnTo>
                    <a:pt x="803910" y="339090"/>
                  </a:lnTo>
                  <a:lnTo>
                    <a:pt x="801370" y="344043"/>
                  </a:lnTo>
                  <a:lnTo>
                    <a:pt x="796925" y="348234"/>
                  </a:lnTo>
                  <a:lnTo>
                    <a:pt x="790829" y="352425"/>
                  </a:lnTo>
                  <a:lnTo>
                    <a:pt x="783971" y="356616"/>
                  </a:lnTo>
                  <a:lnTo>
                    <a:pt x="775208" y="359156"/>
                  </a:lnTo>
                  <a:lnTo>
                    <a:pt x="765683" y="360807"/>
                  </a:lnTo>
                  <a:lnTo>
                    <a:pt x="517651" y="360807"/>
                  </a:lnTo>
                  <a:lnTo>
                    <a:pt x="517651" y="361696"/>
                  </a:lnTo>
                  <a:lnTo>
                    <a:pt x="0" y="361696"/>
                  </a:lnTo>
                  <a:lnTo>
                    <a:pt x="0" y="1095121"/>
                  </a:lnTo>
                  <a:lnTo>
                    <a:pt x="0" y="1095121"/>
                  </a:lnTo>
                  <a:lnTo>
                    <a:pt x="0" y="1105281"/>
                  </a:lnTo>
                  <a:lnTo>
                    <a:pt x="1777" y="1114425"/>
                  </a:lnTo>
                  <a:lnTo>
                    <a:pt x="4318" y="1122807"/>
                  </a:lnTo>
                  <a:lnTo>
                    <a:pt x="8763" y="1129538"/>
                  </a:lnTo>
                  <a:lnTo>
                    <a:pt x="13081" y="1134618"/>
                  </a:lnTo>
                  <a:lnTo>
                    <a:pt x="16510" y="1138809"/>
                  </a:lnTo>
                  <a:lnTo>
                    <a:pt x="22606" y="1142111"/>
                  </a:lnTo>
                  <a:lnTo>
                    <a:pt x="27813" y="1143000"/>
                  </a:lnTo>
                  <a:lnTo>
                    <a:pt x="33909" y="1143000"/>
                  </a:lnTo>
                  <a:lnTo>
                    <a:pt x="40894" y="1142111"/>
                  </a:lnTo>
                  <a:lnTo>
                    <a:pt x="46989" y="1138809"/>
                  </a:lnTo>
                  <a:lnTo>
                    <a:pt x="53975" y="1134618"/>
                  </a:lnTo>
                  <a:lnTo>
                    <a:pt x="59182" y="1129538"/>
                  </a:lnTo>
                  <a:lnTo>
                    <a:pt x="66167" y="1122807"/>
                  </a:lnTo>
                  <a:lnTo>
                    <a:pt x="72263" y="1114425"/>
                  </a:lnTo>
                  <a:lnTo>
                    <a:pt x="76581" y="1106043"/>
                  </a:lnTo>
                  <a:lnTo>
                    <a:pt x="76581" y="1106043"/>
                  </a:lnTo>
                  <a:lnTo>
                    <a:pt x="83565" y="1094359"/>
                  </a:lnTo>
                  <a:lnTo>
                    <a:pt x="93090" y="1083437"/>
                  </a:lnTo>
                  <a:lnTo>
                    <a:pt x="106172" y="1069086"/>
                  </a:lnTo>
                  <a:lnTo>
                    <a:pt x="114808" y="1062482"/>
                  </a:lnTo>
                  <a:lnTo>
                    <a:pt x="122682" y="1055751"/>
                  </a:lnTo>
                  <a:lnTo>
                    <a:pt x="133096" y="1049020"/>
                  </a:lnTo>
                  <a:lnTo>
                    <a:pt x="144399" y="1043178"/>
                  </a:lnTo>
                  <a:lnTo>
                    <a:pt x="155701" y="1038987"/>
                  </a:lnTo>
                  <a:lnTo>
                    <a:pt x="169672" y="1035558"/>
                  </a:lnTo>
                  <a:lnTo>
                    <a:pt x="183642" y="1032256"/>
                  </a:lnTo>
                  <a:lnTo>
                    <a:pt x="199263" y="1032256"/>
                  </a:lnTo>
                  <a:lnTo>
                    <a:pt x="199263" y="1032256"/>
                  </a:lnTo>
                  <a:lnTo>
                    <a:pt x="216662" y="1033907"/>
                  </a:lnTo>
                  <a:lnTo>
                    <a:pt x="234950" y="1036447"/>
                  </a:lnTo>
                  <a:lnTo>
                    <a:pt x="250571" y="1042289"/>
                  </a:lnTo>
                  <a:lnTo>
                    <a:pt x="267081" y="1049020"/>
                  </a:lnTo>
                  <a:lnTo>
                    <a:pt x="282701" y="1057402"/>
                  </a:lnTo>
                  <a:lnTo>
                    <a:pt x="297561" y="1068324"/>
                  </a:lnTo>
                  <a:lnTo>
                    <a:pt x="309752" y="1080008"/>
                  </a:lnTo>
                  <a:lnTo>
                    <a:pt x="322834" y="1094359"/>
                  </a:lnTo>
                  <a:lnTo>
                    <a:pt x="334137" y="1108583"/>
                  </a:lnTo>
                  <a:lnTo>
                    <a:pt x="343662" y="1123696"/>
                  </a:lnTo>
                  <a:lnTo>
                    <a:pt x="352425" y="1142111"/>
                  </a:lnTo>
                  <a:lnTo>
                    <a:pt x="359283" y="1160653"/>
                  </a:lnTo>
                  <a:lnTo>
                    <a:pt x="366268" y="1179957"/>
                  </a:lnTo>
                  <a:lnTo>
                    <a:pt x="370586" y="1199261"/>
                  </a:lnTo>
                  <a:lnTo>
                    <a:pt x="372363" y="1220978"/>
                  </a:lnTo>
                  <a:lnTo>
                    <a:pt x="373252" y="1241171"/>
                  </a:lnTo>
                  <a:lnTo>
                    <a:pt x="373252" y="1241171"/>
                  </a:lnTo>
                  <a:lnTo>
                    <a:pt x="372363" y="1263015"/>
                  </a:lnTo>
                  <a:lnTo>
                    <a:pt x="370586" y="1283970"/>
                  </a:lnTo>
                  <a:lnTo>
                    <a:pt x="366268" y="1304163"/>
                  </a:lnTo>
                  <a:lnTo>
                    <a:pt x="359283" y="1323467"/>
                  </a:lnTo>
                  <a:lnTo>
                    <a:pt x="352425" y="1340993"/>
                  </a:lnTo>
                  <a:lnTo>
                    <a:pt x="343662" y="1358646"/>
                  </a:lnTo>
                  <a:lnTo>
                    <a:pt x="334137" y="1375410"/>
                  </a:lnTo>
                  <a:lnTo>
                    <a:pt x="322834" y="1390523"/>
                  </a:lnTo>
                  <a:lnTo>
                    <a:pt x="309752" y="1403985"/>
                  </a:lnTo>
                  <a:lnTo>
                    <a:pt x="297561" y="1414907"/>
                  </a:lnTo>
                  <a:lnTo>
                    <a:pt x="282701" y="1425829"/>
                  </a:lnTo>
                  <a:lnTo>
                    <a:pt x="267081" y="1434973"/>
                  </a:lnTo>
                  <a:lnTo>
                    <a:pt x="250571" y="1441704"/>
                  </a:lnTo>
                  <a:lnTo>
                    <a:pt x="234950" y="1447673"/>
                  </a:lnTo>
                  <a:lnTo>
                    <a:pt x="216662" y="1450086"/>
                  </a:lnTo>
                  <a:lnTo>
                    <a:pt x="199263" y="1451864"/>
                  </a:lnTo>
                  <a:lnTo>
                    <a:pt x="199263" y="1451864"/>
                  </a:lnTo>
                  <a:close/>
                </a:path>
              </a:pathLst>
            </a:custGeom>
            <a:ln w="28956" cap="flat">
              <a:round/>
            </a:ln>
          </p:spPr>
          <p:style>
            <a:lnRef idx="1">
              <a:srgbClr val="006FBA"/>
            </a:lnRef>
            <a:fillRef idx="0">
              <a:srgbClr val="000000">
                <a:alpha val="0"/>
              </a:srgbClr>
            </a:fillRef>
            <a:effectRef idx="0">
              <a:scrgbClr r="0" g="0" b="0"/>
            </a:effectRef>
            <a:fontRef idx="none"/>
          </p:style>
          <p:txBody>
            <a:bodyPr/>
            <a:lstStyle/>
            <a:p>
              <a:endParaRPr lang="en-US" dirty="0"/>
            </a:p>
          </p:txBody>
        </p:sp>
        <p:sp>
          <p:nvSpPr>
            <p:cNvPr id="22" name="Rectangle 21">
              <a:extLst>
                <a:ext uri="{FF2B5EF4-FFF2-40B4-BE49-F238E27FC236}">
                  <a16:creationId xmlns:a16="http://schemas.microsoft.com/office/drawing/2014/main" id="{876BB3A2-224F-4EF3-A823-1D88CF135B20}"/>
                </a:ext>
              </a:extLst>
            </p:cNvPr>
            <p:cNvSpPr/>
            <p:nvPr/>
          </p:nvSpPr>
          <p:spPr>
            <a:xfrm>
              <a:off x="1308354" y="2241069"/>
              <a:ext cx="1614752" cy="490875"/>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SQMS 1 </a:t>
              </a:r>
              <a:endParaRPr lang="en-US" sz="1100" dirty="0">
                <a:solidFill>
                  <a:srgbClr val="000000"/>
                </a:solidFill>
                <a:latin typeface="Calibri" panose="020F050202020403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D072CACF-16B8-4F90-9E4F-3BEC2515C917}"/>
                </a:ext>
              </a:extLst>
            </p:cNvPr>
            <p:cNvSpPr/>
            <p:nvPr/>
          </p:nvSpPr>
          <p:spPr>
            <a:xfrm>
              <a:off x="1050798" y="2637965"/>
              <a:ext cx="146453" cy="490424"/>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a:t>
              </a:r>
              <a:endParaRPr lang="en-US" sz="1100" dirty="0">
                <a:solidFill>
                  <a:srgbClr val="000000"/>
                </a:solidFill>
                <a:latin typeface="Calibri" panose="020F050202020403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3DE06C0A-8584-4097-B8EE-4F72A5AA8FD8}"/>
                </a:ext>
              </a:extLst>
            </p:cNvPr>
            <p:cNvSpPr/>
            <p:nvPr/>
          </p:nvSpPr>
          <p:spPr>
            <a:xfrm>
              <a:off x="1160913" y="2637965"/>
              <a:ext cx="2153479" cy="490424"/>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Previously </a:t>
              </a:r>
              <a:endParaRPr lang="en-US" sz="1100" dirty="0">
                <a:solidFill>
                  <a:srgbClr val="000000"/>
                </a:solidFill>
                <a:latin typeface="Calibri" panose="020F050202020403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7F071B98-78BD-43D7-A0B2-1536A907BB58}"/>
                </a:ext>
              </a:extLst>
            </p:cNvPr>
            <p:cNvSpPr/>
            <p:nvPr/>
          </p:nvSpPr>
          <p:spPr>
            <a:xfrm>
              <a:off x="1271778" y="3034205"/>
              <a:ext cx="1588712" cy="490424"/>
            </a:xfrm>
            <a:prstGeom prst="rect">
              <a:avLst/>
            </a:prstGeom>
            <a:ln>
              <a:noFill/>
            </a:ln>
          </p:spPr>
          <p:txBody>
            <a:bodyPr vert="horz" lIns="0" tIns="0" rIns="0" bIns="0" rtlCol="0">
              <a:noAutofit/>
            </a:bodyPr>
            <a:lstStyle/>
            <a:p>
              <a:pPr>
                <a:lnSpc>
                  <a:spcPct val="107000"/>
                </a:lnSpc>
                <a:spcAft>
                  <a:spcPts val="800"/>
                </a:spcAft>
              </a:pPr>
              <a:r>
                <a:rPr lang="en-US" sz="2600" dirty="0">
                  <a:solidFill>
                    <a:srgbClr val="FFFFFF"/>
                  </a:solidFill>
                  <a:latin typeface="Arial" panose="020B0604020202020204" pitchFamily="34" charset="0"/>
                  <a:ea typeface="Arial" panose="020B0604020202020204" pitchFamily="34" charset="0"/>
                </a:rPr>
                <a:t>SQCS 1)</a:t>
              </a:r>
              <a:endParaRPr lang="en-US" sz="1100" dirty="0">
                <a:solidFill>
                  <a:srgbClr val="000000"/>
                </a:solidFill>
                <a:latin typeface="Calibri" panose="020F0502020204030204" pitchFamily="34" charset="0"/>
                <a:ea typeface="Calibri" panose="020F0502020204030204" pitchFamily="34" charset="0"/>
              </a:endParaRPr>
            </a:p>
          </p:txBody>
        </p:sp>
      </p:grpSp>
      <p:sp>
        <p:nvSpPr>
          <p:cNvPr id="27" name="TextBox 26">
            <a:extLst>
              <a:ext uri="{FF2B5EF4-FFF2-40B4-BE49-F238E27FC236}">
                <a16:creationId xmlns:a16="http://schemas.microsoft.com/office/drawing/2014/main" id="{C56EC76F-15B6-442F-994E-0438AB49D04D}"/>
              </a:ext>
            </a:extLst>
          </p:cNvPr>
          <p:cNvSpPr txBox="1"/>
          <p:nvPr/>
        </p:nvSpPr>
        <p:spPr>
          <a:xfrm>
            <a:off x="1055318" y="480529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28" name="Text Placeholder 3">
            <a:extLst>
              <a:ext uri="{FF2B5EF4-FFF2-40B4-BE49-F238E27FC236}">
                <a16:creationId xmlns:a16="http://schemas.microsoft.com/office/drawing/2014/main" id="{CD4FA9F0-3D27-4BEE-BD06-7B2E61DC2530}"/>
              </a:ext>
            </a:extLst>
          </p:cNvPr>
          <p:cNvSpPr>
            <a:spLocks noGrp="1"/>
          </p:cNvSpPr>
          <p:nvPr/>
        </p:nvSpPr>
        <p:spPr>
          <a:xfrm>
            <a:off x="568741" y="4619211"/>
            <a:ext cx="4187763" cy="1023560"/>
          </a:xfrm>
          <a:prstGeom prst="rect">
            <a:avLst/>
          </a:prstGeom>
          <a:ln>
            <a:solidFill>
              <a:schemeClr val="tx1"/>
            </a:solidFill>
          </a:ln>
        </p:spPr>
        <p:txBody>
          <a:bodyPr vert="horz" lIns="0" tIns="0" rIns="0" bIns="0" rtlCol="0" anchor="t">
            <a:noAutofit/>
          </a:bodyPr>
          <a:lstStyle>
            <a:lvl1pPr marL="0" marR="0" indent="0" algn="l" defTabSz="457189" rtl="0" eaLnBrk="1" fontAlgn="auto" latinLnBrk="0" hangingPunct="1">
              <a:lnSpc>
                <a:spcPts val="2000"/>
              </a:lnSpc>
              <a:spcBef>
                <a:spcPts val="0"/>
              </a:spcBef>
              <a:spcAft>
                <a:spcPts val="900"/>
              </a:spcAft>
              <a:buClrTx/>
              <a:buSzTx/>
              <a:buFont typeface="Arial"/>
              <a:buNone/>
              <a:tabLst/>
              <a:defRPr sz="1400" kern="1200">
                <a:solidFill>
                  <a:schemeClr val="bg1"/>
                </a:solidFill>
                <a:latin typeface="+mn-lt"/>
                <a:ea typeface="+mn-ea"/>
                <a:cs typeface="+mn-cs"/>
              </a:defRPr>
            </a:lvl1pPr>
            <a:lvl2pPr marL="230183" marR="0" indent="-174621" algn="l" defTabSz="457189" rtl="0" eaLnBrk="1" fontAlgn="auto" latinLnBrk="0" hangingPunct="1">
              <a:lnSpc>
                <a:spcPct val="100000"/>
              </a:lnSpc>
              <a:spcBef>
                <a:spcPts val="0"/>
              </a:spcBef>
              <a:spcAft>
                <a:spcPts val="900"/>
              </a:spcAft>
              <a:buClr>
                <a:schemeClr val="tx2"/>
              </a:buClr>
              <a:buSzTx/>
              <a:buFont typeface="Arial"/>
              <a:buChar char="•"/>
              <a:tabLst/>
              <a:defRPr sz="1200" kern="1200">
                <a:solidFill>
                  <a:schemeClr val="bg1"/>
                </a:solidFill>
                <a:latin typeface="+mn-lt"/>
                <a:ea typeface="+mn-ea"/>
                <a:cs typeface="+mn-cs"/>
              </a:defRPr>
            </a:lvl2pPr>
            <a:lvl3pPr marL="454014" marR="0" indent="-223832"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3pPr>
            <a:lvl4pPr marL="684196" marR="0" indent="-230183"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4pPr>
            <a:lvl5pPr marL="914378" marR="0" indent="-230183" algn="l" defTabSz="457189" rtl="0" eaLnBrk="1" fontAlgn="auto" latinLnBrk="0" hangingPunct="1">
              <a:lnSpc>
                <a:spcPct val="100000"/>
              </a:lnSpc>
              <a:spcBef>
                <a:spcPts val="0"/>
              </a:spcBef>
              <a:spcAft>
                <a:spcPts val="900"/>
              </a:spcAft>
              <a:buClrTx/>
              <a:buSzTx/>
              <a:buFont typeface="Lucida Grande"/>
              <a:buChar char="–"/>
              <a:tabLst/>
              <a:defRPr sz="1200" kern="1200">
                <a:solidFill>
                  <a:schemeClr val="bg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n-US" sz="1800" b="1" i="1" dirty="0">
                <a:solidFill>
                  <a:srgbClr val="3A5DAE"/>
                </a:solidFill>
              </a:rPr>
              <a:t>Affects every firm that performs engagements in accordance with SASs, SSAEs or SSARS.</a:t>
            </a:r>
            <a:endParaRPr lang="en-US" sz="1800" b="1" i="1" dirty="0">
              <a:solidFill>
                <a:srgbClr val="3A5DAE"/>
              </a:solidFill>
              <a:cs typeface="Arial"/>
            </a:endParaRPr>
          </a:p>
          <a:p>
            <a:pPr algn="ctr"/>
            <a:endParaRPr lang="en-US" i="1" dirty="0">
              <a:solidFill>
                <a:schemeClr val="tx1"/>
              </a:solidFill>
              <a:cs typeface="Arial"/>
            </a:endParaRPr>
          </a:p>
        </p:txBody>
      </p:sp>
      <p:sp>
        <p:nvSpPr>
          <p:cNvPr id="26" name="TextBox 25">
            <a:extLst>
              <a:ext uri="{FF2B5EF4-FFF2-40B4-BE49-F238E27FC236}">
                <a16:creationId xmlns:a16="http://schemas.microsoft.com/office/drawing/2014/main" id="{AF606411-B200-1ACF-2FE0-43A0CBB6F669}"/>
              </a:ext>
            </a:extLst>
          </p:cNvPr>
          <p:cNvSpPr txBox="1"/>
          <p:nvPr/>
        </p:nvSpPr>
        <p:spPr>
          <a:xfrm>
            <a:off x="5441849" y="4839308"/>
            <a:ext cx="3682866" cy="769441"/>
          </a:xfrm>
          <a:prstGeom prst="rect">
            <a:avLst/>
          </a:prstGeom>
          <a:noFill/>
        </p:spPr>
        <p:txBody>
          <a:bodyPr wrap="square" rtlCol="0">
            <a:spAutoFit/>
          </a:bodyPr>
          <a:lstStyle/>
          <a:p>
            <a:r>
              <a:rPr lang="en-US" sz="2200" dirty="0"/>
              <a:t>Access </a:t>
            </a:r>
            <a:r>
              <a:rPr lang="en-US" sz="2200" dirty="0">
                <a:hlinkClick r:id="rId3"/>
              </a:rPr>
              <a:t>AICPA Quality Management Resources</a:t>
            </a:r>
            <a:endParaRPr lang="en-US" sz="2200" dirty="0"/>
          </a:p>
        </p:txBody>
      </p:sp>
      <p:sp>
        <p:nvSpPr>
          <p:cNvPr id="29" name="Slide Number Placeholder 3">
            <a:extLst>
              <a:ext uri="{FF2B5EF4-FFF2-40B4-BE49-F238E27FC236}">
                <a16:creationId xmlns:a16="http://schemas.microsoft.com/office/drawing/2014/main" id="{946D6322-044E-3346-4B21-09B049F602BA}"/>
              </a:ext>
            </a:extLst>
          </p:cNvPr>
          <p:cNvSpPr>
            <a:spLocks noGrp="1"/>
          </p:cNvSpPr>
          <p:nvPr>
            <p:ph type="sldNum" sz="quarter" idx="4"/>
          </p:nvPr>
        </p:nvSpPr>
        <p:spPr>
          <a:xfrm>
            <a:off x="511080" y="5661557"/>
            <a:ext cx="213868" cy="272400"/>
          </a:xfrm>
        </p:spPr>
        <p:txBody>
          <a:bodyPr/>
          <a:lstStyle/>
          <a:p>
            <a:fld id="{80FBB8BA-9C6A-4A48-A369-70FBD2FA98DA}" type="slidenum">
              <a:rPr lang="en-US" smtClean="0"/>
              <a:pPr/>
              <a:t>17</a:t>
            </a:fld>
            <a:endParaRPr lang="en-US" dirty="0"/>
          </a:p>
        </p:txBody>
      </p:sp>
    </p:spTree>
    <p:extLst>
      <p:ext uri="{BB962C8B-B14F-4D97-AF65-F5344CB8AC3E}">
        <p14:creationId xmlns:p14="http://schemas.microsoft.com/office/powerpoint/2010/main" val="298271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16258"/>
            <a:ext cx="8229600" cy="4291033"/>
          </a:xfrm>
        </p:spPr>
        <p:txBody>
          <a:bodyPr>
            <a:normAutofit lnSpcReduction="10000"/>
          </a:bodyPr>
          <a:lstStyle/>
          <a:p>
            <a:pPr marL="457200" indent="-457200" defTabSz="685800">
              <a:lnSpc>
                <a:spcPct val="80000"/>
              </a:lnSpc>
              <a:spcAft>
                <a:spcPts val="600"/>
              </a:spcAft>
              <a:buFont typeface="+mj-lt"/>
              <a:buAutoNum type="arabicPeriod"/>
              <a:defRPr/>
            </a:pPr>
            <a:r>
              <a:rPr lang="en-US" sz="2800" dirty="0"/>
              <a:t>New risk-based approach focused on quality management</a:t>
            </a:r>
          </a:p>
          <a:p>
            <a:pPr marL="457200" indent="-457200" defTabSz="685800">
              <a:lnSpc>
                <a:spcPct val="80000"/>
              </a:lnSpc>
              <a:spcAft>
                <a:spcPts val="600"/>
              </a:spcAft>
              <a:buFont typeface="+mj-lt"/>
              <a:buAutoNum type="arabicPeriod"/>
              <a:defRPr/>
            </a:pPr>
            <a:r>
              <a:rPr lang="en-US" sz="2800" dirty="0"/>
              <a:t>Revised components of the system of quality management</a:t>
            </a:r>
          </a:p>
          <a:p>
            <a:pPr marL="457200" indent="-457200" defTabSz="685800">
              <a:lnSpc>
                <a:spcPct val="80000"/>
              </a:lnSpc>
              <a:spcAft>
                <a:spcPts val="600"/>
              </a:spcAft>
              <a:buFont typeface="+mj-lt"/>
              <a:buAutoNum type="arabicPeriod"/>
              <a:defRPr/>
            </a:pPr>
            <a:r>
              <a:rPr lang="en-US" sz="2800" dirty="0"/>
              <a:t>New risk assessment process</a:t>
            </a:r>
          </a:p>
          <a:p>
            <a:pPr marL="457200" indent="-457200" defTabSz="685800">
              <a:lnSpc>
                <a:spcPct val="80000"/>
              </a:lnSpc>
              <a:spcAft>
                <a:spcPts val="600"/>
              </a:spcAft>
              <a:buFont typeface="+mj-lt"/>
              <a:buAutoNum type="arabicPeriod"/>
              <a:defRPr/>
            </a:pPr>
            <a:r>
              <a:rPr lang="en-US" sz="2800" dirty="0"/>
              <a:t>More robust leadership and governance requirements</a:t>
            </a:r>
          </a:p>
          <a:p>
            <a:pPr marL="457200" indent="-457200" defTabSz="685800">
              <a:lnSpc>
                <a:spcPct val="80000"/>
              </a:lnSpc>
              <a:spcAft>
                <a:spcPts val="600"/>
              </a:spcAft>
              <a:buFont typeface="+mj-lt"/>
              <a:buAutoNum type="arabicPeriod"/>
              <a:defRPr/>
            </a:pPr>
            <a:r>
              <a:rPr lang="en-US" sz="2800" dirty="0"/>
              <a:t>Enhanced monitoring and remediation process</a:t>
            </a:r>
          </a:p>
          <a:p>
            <a:pPr marL="457200" indent="-457200" defTabSz="685800">
              <a:lnSpc>
                <a:spcPct val="80000"/>
              </a:lnSpc>
              <a:spcAft>
                <a:spcPts val="600"/>
              </a:spcAft>
              <a:buFont typeface="+mj-lt"/>
              <a:buAutoNum type="arabicPeriod"/>
              <a:defRPr/>
            </a:pPr>
            <a:r>
              <a:rPr lang="en-US" sz="2800" dirty="0"/>
              <a:t>New requirements for networks and service providers</a:t>
            </a:r>
          </a:p>
          <a:p>
            <a:endParaRPr lang="en-US" dirty="0"/>
          </a:p>
        </p:txBody>
      </p:sp>
      <p:sp>
        <p:nvSpPr>
          <p:cNvPr id="3" name="Title 2"/>
          <p:cNvSpPr>
            <a:spLocks noGrp="1"/>
          </p:cNvSpPr>
          <p:nvPr>
            <p:ph type="title"/>
          </p:nvPr>
        </p:nvSpPr>
        <p:spPr>
          <a:xfrm>
            <a:off x="457200" y="274637"/>
            <a:ext cx="8229600" cy="1343147"/>
          </a:xfrm>
        </p:spPr>
        <p:txBody>
          <a:bodyPr>
            <a:noAutofit/>
          </a:bodyPr>
          <a:lstStyle/>
          <a:p>
            <a:r>
              <a:rPr lang="en-US" sz="3200" dirty="0"/>
              <a:t>SQMS 1 – Key Changes from Current AICPA Quality Control Standards </a:t>
            </a:r>
            <a:br>
              <a:rPr lang="en-US" sz="3200" dirty="0"/>
            </a:br>
            <a:endParaRPr lang="en-US" sz="3200" dirty="0"/>
          </a:p>
        </p:txBody>
      </p:sp>
      <p:sp>
        <p:nvSpPr>
          <p:cNvPr id="4" name="Slide Number Placeholder 3"/>
          <p:cNvSpPr>
            <a:spLocks noGrp="1"/>
          </p:cNvSpPr>
          <p:nvPr>
            <p:ph type="sldNum" sz="quarter" idx="12"/>
          </p:nvPr>
        </p:nvSpPr>
        <p:spPr/>
        <p:txBody>
          <a:bodyPr/>
          <a:lstStyle/>
          <a:p>
            <a:fld id="{5ED5BA94-CCCA-4E7D-9FDB-348A411BB724}" type="slidenum">
              <a:rPr lang="en-US" smtClean="0"/>
              <a:pPr/>
              <a:t>18</a:t>
            </a:fld>
            <a:endParaRPr lang="en-US"/>
          </a:p>
        </p:txBody>
      </p:sp>
    </p:spTree>
    <p:extLst>
      <p:ext uri="{BB962C8B-B14F-4D97-AF65-F5344CB8AC3E}">
        <p14:creationId xmlns:p14="http://schemas.microsoft.com/office/powerpoint/2010/main" val="1126348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5502" y="1429278"/>
            <a:ext cx="6843932" cy="4525963"/>
          </a:xfrm>
        </p:spPr>
        <p:txBody>
          <a:bodyPr/>
          <a:lstStyle/>
          <a:p>
            <a:pPr marL="109728" indent="0">
              <a:buNone/>
            </a:pPr>
            <a:endParaRPr lang="en-US" dirty="0"/>
          </a:p>
          <a:p>
            <a:endParaRPr lang="en-US" dirty="0"/>
          </a:p>
        </p:txBody>
      </p:sp>
      <p:sp>
        <p:nvSpPr>
          <p:cNvPr id="3" name="Title 2"/>
          <p:cNvSpPr>
            <a:spLocks noGrp="1"/>
          </p:cNvSpPr>
          <p:nvPr>
            <p:ph type="title"/>
          </p:nvPr>
        </p:nvSpPr>
        <p:spPr>
          <a:xfrm>
            <a:off x="569742" y="338328"/>
            <a:ext cx="8229600" cy="1143000"/>
          </a:xfrm>
        </p:spPr>
        <p:txBody>
          <a:bodyPr>
            <a:noAutofit/>
          </a:bodyPr>
          <a:lstStyle/>
          <a:p>
            <a:r>
              <a:rPr lang="en-US" sz="2800" dirty="0"/>
              <a:t>SAS No. 146, </a:t>
            </a:r>
            <a:r>
              <a:rPr lang="en-US" sz="2800" i="1" dirty="0"/>
              <a:t>Quality Management for an Engagement Conducted in Accordance with GAAS</a:t>
            </a:r>
            <a:endParaRPr lang="en-US" sz="2800" dirty="0"/>
          </a:p>
        </p:txBody>
      </p:sp>
      <p:graphicFrame>
        <p:nvGraphicFramePr>
          <p:cNvPr id="4" name="TextBox 8">
            <a:extLst>
              <a:ext uri="{FF2B5EF4-FFF2-40B4-BE49-F238E27FC236}">
                <a16:creationId xmlns:a16="http://schemas.microsoft.com/office/drawing/2014/main" id="{13C4DECE-47A7-DFC7-8149-F86C2CACE4AA}"/>
              </a:ext>
            </a:extLst>
          </p:cNvPr>
          <p:cNvGraphicFramePr/>
          <p:nvPr>
            <p:extLst>
              <p:ext uri="{D42A27DB-BD31-4B8C-83A1-F6EECF244321}">
                <p14:modId xmlns:p14="http://schemas.microsoft.com/office/powerpoint/2010/main" val="3761423135"/>
              </p:ext>
            </p:extLst>
          </p:nvPr>
        </p:nvGraphicFramePr>
        <p:xfrm>
          <a:off x="935501" y="1645920"/>
          <a:ext cx="6984610" cy="430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5ED5BA94-CCCA-4E7D-9FDB-348A411BB724}" type="slidenum">
              <a:rPr lang="en-US" smtClean="0"/>
              <a:pPr/>
              <a:t>19</a:t>
            </a:fld>
            <a:endParaRPr lang="en-US"/>
          </a:p>
        </p:txBody>
      </p:sp>
    </p:spTree>
    <p:extLst>
      <p:ext uri="{BB962C8B-B14F-4D97-AF65-F5344CB8AC3E}">
        <p14:creationId xmlns:p14="http://schemas.microsoft.com/office/powerpoint/2010/main" val="38615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ESG reporting and attestation</a:t>
            </a:r>
          </a:p>
          <a:p>
            <a:r>
              <a:rPr lang="en-US" dirty="0"/>
              <a:t>Firm/Organization Quality Management Standards (SAS 146), SQMS 1 and 2</a:t>
            </a:r>
          </a:p>
          <a:p>
            <a:r>
              <a:rPr lang="en-US" dirty="0"/>
              <a:t>NOCLAR (SAS 147)</a:t>
            </a:r>
          </a:p>
          <a:p>
            <a:r>
              <a:rPr lang="en-US" dirty="0"/>
              <a:t>AICPA PEEC Ethics Interpretations (broadly)</a:t>
            </a:r>
          </a:p>
          <a:p>
            <a:r>
              <a:rPr lang="en-US" dirty="0"/>
              <a:t>NOCLAR (specific PEEC Ethics Interpretation)</a:t>
            </a:r>
          </a:p>
          <a:p>
            <a:r>
              <a:rPr lang="en-US" dirty="0"/>
              <a:t>AICPA PEEC Ethics Interpretation related to Independence in Compliance Audits Update to the Code of Professional Conduct (specific)</a:t>
            </a:r>
          </a:p>
          <a:p>
            <a:r>
              <a:rPr lang="en-US" dirty="0"/>
              <a:t>AICPA PEEC Ethics Interpretation related </a:t>
            </a:r>
            <a:r>
              <a:rPr lang="en-US" dirty="0" err="1"/>
              <a:t>nonattest</a:t>
            </a:r>
            <a:r>
              <a:rPr lang="en-US" dirty="0"/>
              <a:t> IT services assistance</a:t>
            </a:r>
          </a:p>
          <a:p>
            <a:r>
              <a:rPr lang="en-US" dirty="0"/>
              <a:t>Miscellaneous stuff</a:t>
            </a:r>
          </a:p>
          <a:p>
            <a:r>
              <a:rPr lang="en-US" dirty="0"/>
              <a:t>Fraud Risk Management</a:t>
            </a:r>
          </a:p>
          <a:p>
            <a:endParaRPr lang="en-US" dirty="0"/>
          </a:p>
        </p:txBody>
      </p:sp>
      <p:sp>
        <p:nvSpPr>
          <p:cNvPr id="3" name="Title 2"/>
          <p:cNvSpPr>
            <a:spLocks noGrp="1"/>
          </p:cNvSpPr>
          <p:nvPr>
            <p:ph type="title"/>
          </p:nvPr>
        </p:nvSpPr>
        <p:spPr/>
        <p:txBody>
          <a:bodyPr>
            <a:normAutofit fontScale="90000"/>
          </a:bodyPr>
          <a:lstStyle/>
          <a:p>
            <a:r>
              <a:rPr lang="en-US" dirty="0"/>
              <a:t>We will address a number of topics </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a:t>
            </a:fld>
            <a:endParaRPr lang="en-US"/>
          </a:p>
        </p:txBody>
      </p:sp>
    </p:spTree>
    <p:extLst>
      <p:ext uri="{BB962C8B-B14F-4D97-AF65-F5344CB8AC3E}">
        <p14:creationId xmlns:p14="http://schemas.microsoft.com/office/powerpoint/2010/main" val="771848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07940D1-9A2E-4CE8-BC41-D67B8DDF48D0}"/>
              </a:ext>
            </a:extLst>
          </p:cNvPr>
          <p:cNvCxnSpPr>
            <a:cxnSpLocks/>
          </p:cNvCxnSpPr>
          <p:nvPr/>
        </p:nvCxnSpPr>
        <p:spPr>
          <a:xfrm>
            <a:off x="6815659" y="2263975"/>
            <a:ext cx="0" cy="3140501"/>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FD127B8C-51D4-49E5-9175-A57442E46A7C}"/>
              </a:ext>
            </a:extLst>
          </p:cNvPr>
          <p:cNvSpPr>
            <a:spLocks noGrp="1"/>
          </p:cNvSpPr>
          <p:nvPr>
            <p:ph type="title"/>
          </p:nvPr>
        </p:nvSpPr>
        <p:spPr/>
        <p:txBody>
          <a:bodyPr anchor="t">
            <a:normAutofit/>
          </a:bodyPr>
          <a:lstStyle/>
          <a:p>
            <a:r>
              <a:rPr lang="en-US" dirty="0"/>
              <a:t>Understanding Effective Dates</a:t>
            </a:r>
          </a:p>
        </p:txBody>
      </p:sp>
      <p:cxnSp>
        <p:nvCxnSpPr>
          <p:cNvPr id="4" name="Straight Connector 3">
            <a:extLst>
              <a:ext uri="{FF2B5EF4-FFF2-40B4-BE49-F238E27FC236}">
                <a16:creationId xmlns:a16="http://schemas.microsoft.com/office/drawing/2014/main" id="{7967AD5A-3EA7-4798-9E11-45CD2A5057A9}"/>
              </a:ext>
            </a:extLst>
          </p:cNvPr>
          <p:cNvCxnSpPr>
            <a:cxnSpLocks/>
          </p:cNvCxnSpPr>
          <p:nvPr/>
        </p:nvCxnSpPr>
        <p:spPr>
          <a:xfrm>
            <a:off x="787598" y="2260403"/>
            <a:ext cx="0" cy="3144073"/>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6E90A54-17AF-46A8-A4BD-FCD9991FBD41}"/>
              </a:ext>
            </a:extLst>
          </p:cNvPr>
          <p:cNvCxnSpPr>
            <a:cxnSpLocks/>
          </p:cNvCxnSpPr>
          <p:nvPr/>
        </p:nvCxnSpPr>
        <p:spPr>
          <a:xfrm>
            <a:off x="4878565" y="2263974"/>
            <a:ext cx="0" cy="3140500"/>
          </a:xfrm>
          <a:prstGeom prst="line">
            <a:avLst/>
          </a:prstGeom>
          <a:ln w="50800">
            <a:solidFill>
              <a:schemeClr val="bg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77B6576-6EDD-41C9-A11E-786B8C4BB9C7}"/>
              </a:ext>
            </a:extLst>
          </p:cNvPr>
          <p:cNvSpPr txBox="1"/>
          <p:nvPr/>
        </p:nvSpPr>
        <p:spPr>
          <a:xfrm>
            <a:off x="3993334" y="1555719"/>
            <a:ext cx="1852010" cy="646331"/>
          </a:xfrm>
          <a:prstGeom prst="rect">
            <a:avLst/>
          </a:prstGeom>
          <a:noFill/>
        </p:spPr>
        <p:txBody>
          <a:bodyPr wrap="square" rtlCol="0">
            <a:spAutoFit/>
          </a:bodyPr>
          <a:lstStyle/>
          <a:p>
            <a:pPr algn="ctr" defTabSz="685783">
              <a:defRPr/>
            </a:pPr>
            <a:r>
              <a:rPr lang="en-US" dirty="0">
                <a:solidFill>
                  <a:srgbClr val="000000"/>
                </a:solidFill>
                <a:cs typeface="Arial" panose="020B0604020202020204" pitchFamily="34" charset="0"/>
              </a:rPr>
              <a:t>Dec. 15, </a:t>
            </a:r>
          </a:p>
          <a:p>
            <a:pPr algn="ctr" defTabSz="685783">
              <a:defRPr/>
            </a:pPr>
            <a:r>
              <a:rPr lang="en-US" dirty="0">
                <a:solidFill>
                  <a:srgbClr val="000000"/>
                </a:solidFill>
                <a:cs typeface="Arial" panose="020B0604020202020204" pitchFamily="34" charset="0"/>
              </a:rPr>
              <a:t>2025</a:t>
            </a:r>
          </a:p>
        </p:txBody>
      </p:sp>
      <p:sp>
        <p:nvSpPr>
          <p:cNvPr id="10" name="TextBox 9">
            <a:extLst>
              <a:ext uri="{FF2B5EF4-FFF2-40B4-BE49-F238E27FC236}">
                <a16:creationId xmlns:a16="http://schemas.microsoft.com/office/drawing/2014/main" id="{3168E206-6288-47D6-932E-E7828D2D614E}"/>
              </a:ext>
            </a:extLst>
          </p:cNvPr>
          <p:cNvSpPr txBox="1"/>
          <p:nvPr/>
        </p:nvSpPr>
        <p:spPr>
          <a:xfrm>
            <a:off x="424160" y="1838008"/>
            <a:ext cx="719734" cy="369332"/>
          </a:xfrm>
          <a:prstGeom prst="rect">
            <a:avLst/>
          </a:prstGeom>
          <a:noFill/>
        </p:spPr>
        <p:txBody>
          <a:bodyPr wrap="square" rtlCol="0">
            <a:spAutoFit/>
          </a:bodyPr>
          <a:lstStyle/>
          <a:p>
            <a:pPr algn="ctr" defTabSz="685783">
              <a:defRPr/>
            </a:pPr>
            <a:r>
              <a:rPr lang="en-US" dirty="0">
                <a:solidFill>
                  <a:srgbClr val="000000"/>
                </a:solidFill>
                <a:cs typeface="Arial" panose="020B0604020202020204" pitchFamily="34" charset="0"/>
              </a:rPr>
              <a:t>Now</a:t>
            </a:r>
          </a:p>
        </p:txBody>
      </p:sp>
      <p:sp>
        <p:nvSpPr>
          <p:cNvPr id="11" name="TextBox 10">
            <a:extLst>
              <a:ext uri="{FF2B5EF4-FFF2-40B4-BE49-F238E27FC236}">
                <a16:creationId xmlns:a16="http://schemas.microsoft.com/office/drawing/2014/main" id="{5F7DC0A3-A20E-491D-BBDB-23B09BE898B7}"/>
              </a:ext>
            </a:extLst>
          </p:cNvPr>
          <p:cNvSpPr txBox="1"/>
          <p:nvPr/>
        </p:nvSpPr>
        <p:spPr>
          <a:xfrm>
            <a:off x="6092260" y="1596938"/>
            <a:ext cx="1529694" cy="646331"/>
          </a:xfrm>
          <a:prstGeom prst="rect">
            <a:avLst/>
          </a:prstGeom>
          <a:noFill/>
        </p:spPr>
        <p:txBody>
          <a:bodyPr wrap="square" rtlCol="0">
            <a:spAutoFit/>
          </a:bodyPr>
          <a:lstStyle/>
          <a:p>
            <a:pPr algn="ctr" defTabSz="685783">
              <a:defRPr/>
            </a:pPr>
            <a:r>
              <a:rPr lang="en-US" dirty="0">
                <a:solidFill>
                  <a:srgbClr val="000000"/>
                </a:solidFill>
                <a:cs typeface="Arial" panose="020B0604020202020204" pitchFamily="34" charset="0"/>
              </a:rPr>
              <a:t>Dec. 15, 2026</a:t>
            </a:r>
          </a:p>
        </p:txBody>
      </p:sp>
      <p:sp>
        <p:nvSpPr>
          <p:cNvPr id="17" name="Arrow: Pentagon 16">
            <a:extLst>
              <a:ext uri="{FF2B5EF4-FFF2-40B4-BE49-F238E27FC236}">
                <a16:creationId xmlns:a16="http://schemas.microsoft.com/office/drawing/2014/main" id="{FBC457C3-F4D1-448C-B648-8F6C61AAB8A3}"/>
              </a:ext>
            </a:extLst>
          </p:cNvPr>
          <p:cNvSpPr/>
          <p:nvPr/>
        </p:nvSpPr>
        <p:spPr>
          <a:xfrm>
            <a:off x="805659" y="2680057"/>
            <a:ext cx="4090967" cy="724507"/>
          </a:xfrm>
          <a:prstGeom prst="homePlate">
            <a:avLst/>
          </a:prstGeom>
          <a:gradFill>
            <a:gsLst>
              <a:gs pos="0">
                <a:srgbClr val="FFC000"/>
              </a:gs>
              <a:gs pos="90273">
                <a:srgbClr val="45ACAE"/>
              </a:gs>
              <a:gs pos="83200">
                <a:srgbClr val="45ACAE"/>
              </a:gs>
              <a:gs pos="57526">
                <a:srgbClr val="46A977"/>
              </a:gs>
              <a:gs pos="39826">
                <a:srgbClr val="9CAB31"/>
              </a:gs>
              <a:gs pos="14148">
                <a:srgbClr val="D4B028"/>
              </a:gs>
              <a:gs pos="27000">
                <a:srgbClr val="B8AD2C"/>
              </a:gs>
              <a:gs pos="70000">
                <a:srgbClr val="48A23F"/>
              </a:gs>
              <a:gs pos="100000">
                <a:srgbClr val="00B0F0"/>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a:defRPr/>
            </a:pPr>
            <a:r>
              <a:rPr lang="en-US" sz="1600" dirty="0">
                <a:solidFill>
                  <a:srgbClr val="FFFFFF"/>
                </a:solidFill>
              </a:rPr>
              <a:t>Perform risk assessment and gap analysis, and design and implement new responses</a:t>
            </a:r>
          </a:p>
        </p:txBody>
      </p:sp>
      <p:sp>
        <p:nvSpPr>
          <p:cNvPr id="18" name="Arrow: Pentagon 17">
            <a:extLst>
              <a:ext uri="{FF2B5EF4-FFF2-40B4-BE49-F238E27FC236}">
                <a16:creationId xmlns:a16="http://schemas.microsoft.com/office/drawing/2014/main" id="{0A9E9FDC-4570-4FFC-81E0-72E143629F0E}"/>
              </a:ext>
            </a:extLst>
          </p:cNvPr>
          <p:cNvSpPr/>
          <p:nvPr/>
        </p:nvSpPr>
        <p:spPr>
          <a:xfrm>
            <a:off x="789184" y="2285563"/>
            <a:ext cx="4092954" cy="358974"/>
          </a:xfrm>
          <a:prstGeom prst="homePlat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r>
              <a:rPr lang="en-US" sz="1600" dirty="0">
                <a:solidFill>
                  <a:srgbClr val="FFFFFF"/>
                </a:solidFill>
              </a:rPr>
              <a:t>Operate extant system of quality control</a:t>
            </a:r>
          </a:p>
        </p:txBody>
      </p:sp>
      <p:sp>
        <p:nvSpPr>
          <p:cNvPr id="16" name="Arrow: Pentagon 15">
            <a:extLst>
              <a:ext uri="{FF2B5EF4-FFF2-40B4-BE49-F238E27FC236}">
                <a16:creationId xmlns:a16="http://schemas.microsoft.com/office/drawing/2014/main" id="{7368DC21-CCA3-4E1F-937C-98358F7F63E0}"/>
              </a:ext>
            </a:extLst>
          </p:cNvPr>
          <p:cNvSpPr/>
          <p:nvPr/>
        </p:nvSpPr>
        <p:spPr>
          <a:xfrm>
            <a:off x="4896629" y="3133938"/>
            <a:ext cx="1929949" cy="658475"/>
          </a:xfrm>
          <a:prstGeom prst="homePlate">
            <a:avLst/>
          </a:prstGeom>
          <a:solidFill>
            <a:srgbClr val="DC6B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a:defRPr/>
            </a:pPr>
            <a:r>
              <a:rPr lang="en-US" sz="1100" dirty="0">
                <a:solidFill>
                  <a:srgbClr val="FFFFFF"/>
                </a:solidFill>
              </a:rPr>
              <a:t>Perform the first annual evaluation of the system of quality management (SQMS No. 1)</a:t>
            </a:r>
          </a:p>
        </p:txBody>
      </p:sp>
      <p:sp>
        <p:nvSpPr>
          <p:cNvPr id="8" name="Arrow: Pentagon 7">
            <a:extLst>
              <a:ext uri="{FF2B5EF4-FFF2-40B4-BE49-F238E27FC236}">
                <a16:creationId xmlns:a16="http://schemas.microsoft.com/office/drawing/2014/main" id="{9F920DA7-1F81-4D64-94D3-2D6982F2C20B}"/>
              </a:ext>
            </a:extLst>
          </p:cNvPr>
          <p:cNvSpPr/>
          <p:nvPr/>
        </p:nvSpPr>
        <p:spPr>
          <a:xfrm>
            <a:off x="4896629" y="3918432"/>
            <a:ext cx="3615545" cy="924222"/>
          </a:xfrm>
          <a:prstGeom prst="homePlat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a:defRPr/>
            </a:pPr>
            <a:r>
              <a:rPr lang="en-US" sz="1000" dirty="0">
                <a:solidFill>
                  <a:srgbClr val="FFFFFF"/>
                </a:solidFill>
              </a:rPr>
              <a:t>Perform EQ reviews when required by firm policy in accordance with SQMS No. 2 starting with</a:t>
            </a:r>
          </a:p>
          <a:p>
            <a:pPr marL="214308" indent="-214308" defTabSz="685783">
              <a:buFont typeface="Arial" panose="020B0604020202020204" pitchFamily="34" charset="0"/>
              <a:buChar char="•"/>
              <a:defRPr/>
            </a:pPr>
            <a:r>
              <a:rPr lang="en-US" sz="1000" dirty="0">
                <a:solidFill>
                  <a:srgbClr val="FFFFFF"/>
                </a:solidFill>
              </a:rPr>
              <a:t>Calendar-year 2026 financial statement audits or review engagements</a:t>
            </a:r>
          </a:p>
          <a:p>
            <a:pPr marL="214308" indent="-214308" defTabSz="685783">
              <a:buFont typeface="Arial" panose="020B0604020202020204" pitchFamily="34" charset="0"/>
              <a:buChar char="•"/>
              <a:defRPr/>
            </a:pPr>
            <a:r>
              <a:rPr lang="en-US" sz="1000" dirty="0">
                <a:solidFill>
                  <a:srgbClr val="FFFFFF"/>
                </a:solidFill>
              </a:rPr>
              <a:t>Other engagements that begin on or after Dec. 15, 2025</a:t>
            </a:r>
          </a:p>
        </p:txBody>
      </p:sp>
      <p:sp>
        <p:nvSpPr>
          <p:cNvPr id="12" name="Arrow: Pentagon 11">
            <a:extLst>
              <a:ext uri="{FF2B5EF4-FFF2-40B4-BE49-F238E27FC236}">
                <a16:creationId xmlns:a16="http://schemas.microsoft.com/office/drawing/2014/main" id="{BE4FF6DA-40F3-4C5A-B67C-27F48F471825}"/>
              </a:ext>
            </a:extLst>
          </p:cNvPr>
          <p:cNvSpPr/>
          <p:nvPr/>
        </p:nvSpPr>
        <p:spPr>
          <a:xfrm>
            <a:off x="4882139" y="4954318"/>
            <a:ext cx="3640455" cy="724507"/>
          </a:xfrm>
          <a:prstGeom prst="homePlat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a:defRPr/>
            </a:pPr>
            <a:r>
              <a:rPr lang="en-US" sz="1600" dirty="0">
                <a:solidFill>
                  <a:srgbClr val="FFFFFF"/>
                </a:solidFill>
              </a:rPr>
              <a:t>Apply the requirements of the QM SAS starting with calendar-year 2026 financial statement audits</a:t>
            </a:r>
          </a:p>
        </p:txBody>
      </p:sp>
      <p:sp>
        <p:nvSpPr>
          <p:cNvPr id="14" name="Isosceles Triangle 13">
            <a:extLst>
              <a:ext uri="{FF2B5EF4-FFF2-40B4-BE49-F238E27FC236}">
                <a16:creationId xmlns:a16="http://schemas.microsoft.com/office/drawing/2014/main" id="{8821C7B5-CBBD-4819-8667-D677625CE129}"/>
              </a:ext>
            </a:extLst>
          </p:cNvPr>
          <p:cNvSpPr/>
          <p:nvPr/>
        </p:nvSpPr>
        <p:spPr>
          <a:xfrm rot="10800000">
            <a:off x="742281" y="2149182"/>
            <a:ext cx="89969" cy="105962"/>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0" dirty="0">
              <a:solidFill>
                <a:srgbClr val="FFFFFF"/>
              </a:solidFill>
            </a:endParaRPr>
          </a:p>
        </p:txBody>
      </p:sp>
      <p:sp>
        <p:nvSpPr>
          <p:cNvPr id="21" name="Isosceles Triangle 20">
            <a:extLst>
              <a:ext uri="{FF2B5EF4-FFF2-40B4-BE49-F238E27FC236}">
                <a16:creationId xmlns:a16="http://schemas.microsoft.com/office/drawing/2014/main" id="{C98DAFD7-71CE-4011-9236-9CC4E3ADC01A}"/>
              </a:ext>
            </a:extLst>
          </p:cNvPr>
          <p:cNvSpPr/>
          <p:nvPr/>
        </p:nvSpPr>
        <p:spPr>
          <a:xfrm rot="10800000">
            <a:off x="4833582" y="2145525"/>
            <a:ext cx="89969" cy="105962"/>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0" dirty="0">
              <a:solidFill>
                <a:srgbClr val="FFFFFF"/>
              </a:solidFill>
            </a:endParaRPr>
          </a:p>
        </p:txBody>
      </p:sp>
      <p:sp>
        <p:nvSpPr>
          <p:cNvPr id="22" name="Isosceles Triangle 21">
            <a:extLst>
              <a:ext uri="{FF2B5EF4-FFF2-40B4-BE49-F238E27FC236}">
                <a16:creationId xmlns:a16="http://schemas.microsoft.com/office/drawing/2014/main" id="{44C218BA-5EE1-419E-8EA5-5057980B6CA0}"/>
              </a:ext>
            </a:extLst>
          </p:cNvPr>
          <p:cNvSpPr/>
          <p:nvPr/>
        </p:nvSpPr>
        <p:spPr>
          <a:xfrm rot="10800000">
            <a:off x="6767139" y="2149183"/>
            <a:ext cx="89969" cy="105962"/>
          </a:xfrm>
          <a:prstGeom prst="triangle">
            <a:avLst/>
          </a:prstGeom>
          <a:solidFill>
            <a:schemeClr val="bg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350" dirty="0">
              <a:solidFill>
                <a:srgbClr val="FFFFFF"/>
              </a:solidFill>
            </a:endParaRPr>
          </a:p>
        </p:txBody>
      </p:sp>
      <p:sp>
        <p:nvSpPr>
          <p:cNvPr id="19" name="Arrow: Pentagon 18">
            <a:extLst>
              <a:ext uri="{FF2B5EF4-FFF2-40B4-BE49-F238E27FC236}">
                <a16:creationId xmlns:a16="http://schemas.microsoft.com/office/drawing/2014/main" id="{B9B2C74C-7946-41C6-A1E4-0BBD7AFBBEBC}"/>
              </a:ext>
            </a:extLst>
          </p:cNvPr>
          <p:cNvSpPr/>
          <p:nvPr/>
        </p:nvSpPr>
        <p:spPr>
          <a:xfrm>
            <a:off x="4896626" y="2502772"/>
            <a:ext cx="3615546" cy="483636"/>
          </a:xfrm>
          <a:prstGeom prst="homePlat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83">
              <a:defRPr/>
            </a:pPr>
            <a:r>
              <a:rPr lang="en-US" sz="1600" dirty="0">
                <a:solidFill>
                  <a:srgbClr val="FFFFFF"/>
                </a:solidFill>
              </a:rPr>
              <a:t>Operate the new system of quality management</a:t>
            </a:r>
          </a:p>
        </p:txBody>
      </p:sp>
      <p:sp>
        <p:nvSpPr>
          <p:cNvPr id="2" name="Octagon 1">
            <a:extLst>
              <a:ext uri="{FF2B5EF4-FFF2-40B4-BE49-F238E27FC236}">
                <a16:creationId xmlns:a16="http://schemas.microsoft.com/office/drawing/2014/main" id="{F9B396A3-E588-442A-880A-8EC29CA5D26B}"/>
              </a:ext>
            </a:extLst>
          </p:cNvPr>
          <p:cNvSpPr/>
          <p:nvPr/>
        </p:nvSpPr>
        <p:spPr>
          <a:xfrm>
            <a:off x="1742807" y="4135288"/>
            <a:ext cx="1949299" cy="1499702"/>
          </a:xfrm>
          <a:prstGeom prst="octagon">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1400" dirty="0">
                <a:solidFill>
                  <a:prstClr val="white"/>
                </a:solidFill>
              </a:rPr>
              <a:t>Early adoption permitted if all three standards are implemented at the same time.</a:t>
            </a:r>
          </a:p>
        </p:txBody>
      </p:sp>
      <p:sp>
        <p:nvSpPr>
          <p:cNvPr id="3" name="TextBox 2">
            <a:extLst>
              <a:ext uri="{FF2B5EF4-FFF2-40B4-BE49-F238E27FC236}">
                <a16:creationId xmlns:a16="http://schemas.microsoft.com/office/drawing/2014/main" id="{05E550FC-6CB1-454F-9597-57440EFE7AA3}"/>
              </a:ext>
            </a:extLst>
          </p:cNvPr>
          <p:cNvSpPr txBox="1"/>
          <p:nvPr/>
        </p:nvSpPr>
        <p:spPr>
          <a:xfrm>
            <a:off x="1143895" y="3639075"/>
            <a:ext cx="3242567" cy="338554"/>
          </a:xfrm>
          <a:prstGeom prst="rect">
            <a:avLst/>
          </a:prstGeom>
          <a:solidFill>
            <a:schemeClr val="tx1"/>
          </a:solidFill>
        </p:spPr>
        <p:txBody>
          <a:bodyPr wrap="square" rtlCol="0">
            <a:spAutoFit/>
          </a:bodyPr>
          <a:lstStyle/>
          <a:p>
            <a:pPr algn="ctr" defTabSz="457189"/>
            <a:r>
              <a:rPr lang="en-US" sz="1600" dirty="0">
                <a:solidFill>
                  <a:prstClr val="white"/>
                </a:solidFill>
              </a:rPr>
              <a:t>Consult with your peer reviewer.</a:t>
            </a:r>
          </a:p>
        </p:txBody>
      </p:sp>
      <p:sp>
        <p:nvSpPr>
          <p:cNvPr id="13" name="Slide Number Placeholder 12"/>
          <p:cNvSpPr>
            <a:spLocks noGrp="1"/>
          </p:cNvSpPr>
          <p:nvPr>
            <p:ph type="sldNum" sz="quarter" idx="4"/>
          </p:nvPr>
        </p:nvSpPr>
        <p:spPr/>
        <p:txBody>
          <a:bodyPr/>
          <a:lstStyle/>
          <a:p>
            <a:pPr defTabSz="457200"/>
            <a:fld id="{80FBB8BA-9C6A-4A48-A369-70FBD2FA98DA}" type="slidenum">
              <a:rPr lang="en-US" smtClean="0">
                <a:solidFill>
                  <a:srgbClr val="1D1D1D"/>
                </a:solidFill>
              </a:rPr>
              <a:pPr defTabSz="457200"/>
              <a:t>20</a:t>
            </a:fld>
            <a:endParaRPr lang="en-US" dirty="0">
              <a:solidFill>
                <a:srgbClr val="1D1D1D"/>
              </a:solidFill>
            </a:endParaRPr>
          </a:p>
        </p:txBody>
      </p:sp>
    </p:spTree>
    <p:extLst>
      <p:ext uri="{BB962C8B-B14F-4D97-AF65-F5344CB8AC3E}">
        <p14:creationId xmlns:p14="http://schemas.microsoft.com/office/powerpoint/2010/main" val="299516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1C5A6-2359-5C3E-0729-44E195C1C3DB}"/>
              </a:ext>
            </a:extLst>
          </p:cNvPr>
          <p:cNvSpPr>
            <a:spLocks noGrp="1"/>
          </p:cNvSpPr>
          <p:nvPr>
            <p:ph type="title"/>
          </p:nvPr>
        </p:nvSpPr>
        <p:spPr/>
        <p:txBody>
          <a:bodyPr/>
          <a:lstStyle/>
          <a:p>
            <a:r>
              <a:rPr lang="en-US" dirty="0"/>
              <a:t>AICPA Ethics – Recent Interpretations</a:t>
            </a:r>
          </a:p>
        </p:txBody>
      </p:sp>
      <p:sp>
        <p:nvSpPr>
          <p:cNvPr id="3" name="Slide Number Placeholder 2">
            <a:extLst>
              <a:ext uri="{FF2B5EF4-FFF2-40B4-BE49-F238E27FC236}">
                <a16:creationId xmlns:a16="http://schemas.microsoft.com/office/drawing/2014/main" id="{A3393519-8EC0-2E09-337D-C561CBEBD6AA}"/>
              </a:ext>
            </a:extLst>
          </p:cNvPr>
          <p:cNvSpPr>
            <a:spLocks noGrp="1"/>
          </p:cNvSpPr>
          <p:nvPr>
            <p:ph type="sldNum" sz="quarter" idx="4"/>
          </p:nvPr>
        </p:nvSpPr>
        <p:spPr/>
        <p:txBody>
          <a:bodyPr/>
          <a:lstStyle/>
          <a:p>
            <a:fld id="{80FBB8BA-9C6A-4A48-A369-70FBD2FA98DA}" type="slidenum">
              <a:rPr lang="en-US" smtClean="0"/>
              <a:pPr/>
              <a:t>21</a:t>
            </a:fld>
            <a:endParaRPr lang="en-US" dirty="0"/>
          </a:p>
        </p:txBody>
      </p:sp>
      <p:graphicFrame>
        <p:nvGraphicFramePr>
          <p:cNvPr id="5" name="Content Placeholder 4">
            <a:extLst>
              <a:ext uri="{FF2B5EF4-FFF2-40B4-BE49-F238E27FC236}">
                <a16:creationId xmlns:a16="http://schemas.microsoft.com/office/drawing/2014/main" id="{D4352D5E-4267-58EF-C603-D69BC8E5B9A1}"/>
              </a:ext>
            </a:extLst>
          </p:cNvPr>
          <p:cNvGraphicFramePr>
            <a:graphicFrameLocks noGrp="1"/>
          </p:cNvGraphicFramePr>
          <p:nvPr>
            <p:ph sz="quarter" idx="14"/>
            <p:extLst>
              <p:ext uri="{D42A27DB-BD31-4B8C-83A1-F6EECF244321}">
                <p14:modId xmlns:p14="http://schemas.microsoft.com/office/powerpoint/2010/main" val="2756463946"/>
              </p:ext>
            </p:extLst>
          </p:nvPr>
        </p:nvGraphicFramePr>
        <p:xfrm>
          <a:off x="618014" y="1069145"/>
          <a:ext cx="7842184" cy="1961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962AF802-C5AB-CBF6-19CB-DA488B19BB67}"/>
              </a:ext>
            </a:extLst>
          </p:cNvPr>
          <p:cNvGraphicFramePr/>
          <p:nvPr>
            <p:extLst>
              <p:ext uri="{D42A27DB-BD31-4B8C-83A1-F6EECF244321}">
                <p14:modId xmlns:p14="http://schemas.microsoft.com/office/powerpoint/2010/main" val="2341692327"/>
              </p:ext>
            </p:extLst>
          </p:nvPr>
        </p:nvGraphicFramePr>
        <p:xfrm>
          <a:off x="618014" y="3192035"/>
          <a:ext cx="7845552" cy="1746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6955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defTabSz="457200">
              <a:spcBef>
                <a:spcPts val="0"/>
              </a:spcBef>
              <a:buSzTx/>
              <a:defRPr/>
            </a:pPr>
            <a:r>
              <a:rPr lang="en-US" dirty="0"/>
              <a:t>Establishes a member’s responsibilities when encountering noncompliance or suspected noncompliance with laws and regulations </a:t>
            </a:r>
          </a:p>
          <a:p>
            <a:pPr defTabSz="457200">
              <a:spcBef>
                <a:spcPts val="0"/>
              </a:spcBef>
              <a:buSzTx/>
              <a:defRPr/>
            </a:pPr>
            <a:r>
              <a:rPr lang="en-US" dirty="0"/>
              <a:t>Guides the member in evaluating the implications of a matter and the possible courses of action when responding to it</a:t>
            </a:r>
          </a:p>
          <a:p>
            <a:pPr>
              <a:spcBef>
                <a:spcPts val="0"/>
              </a:spcBef>
              <a:defRPr/>
            </a:pPr>
            <a:r>
              <a:rPr lang="en-US" sz="2800" dirty="0">
                <a:latin typeface="Arial" panose="020B0604020202020204" pitchFamily="34" charset="0"/>
              </a:rPr>
              <a:t>Provides separate guidance for members in business; members providing financial statement audit or review services; and members providing services other than a financial statement audit or review service.</a:t>
            </a:r>
          </a:p>
          <a:p>
            <a:pPr defTabSz="457200">
              <a:spcBef>
                <a:spcPts val="0"/>
              </a:spcBef>
              <a:buSzTx/>
              <a:defRPr/>
            </a:pPr>
            <a:r>
              <a:rPr lang="en-US" dirty="0">
                <a:latin typeface="Arial" panose="020B0604020202020204"/>
                <a:cs typeface="Arial"/>
              </a:rPr>
              <a:t>Access </a:t>
            </a:r>
            <a:r>
              <a:rPr lang="en-US" dirty="0">
                <a:latin typeface="Arial" panose="020B0604020202020204"/>
                <a:cs typeface="Arial"/>
                <a:hlinkClick r:id="rId2"/>
              </a:rPr>
              <a:t>interactive NOCLAR tool </a:t>
            </a:r>
            <a:r>
              <a:rPr lang="en-US" dirty="0">
                <a:latin typeface="Arial" panose="020B0604020202020204"/>
                <a:cs typeface="Arial"/>
              </a:rPr>
              <a:t>issued by AICPA Ethics team</a:t>
            </a:r>
          </a:p>
          <a:p>
            <a:pPr defTabSz="457200">
              <a:spcBef>
                <a:spcPts val="0"/>
              </a:spcBef>
              <a:buSzTx/>
              <a:defRPr/>
            </a:pPr>
            <a:r>
              <a:rPr lang="en-US" sz="2800" dirty="0">
                <a:latin typeface="Arial"/>
              </a:rPr>
              <a:t>Effective June 30, 2023, with early implementation allowed.</a:t>
            </a:r>
          </a:p>
          <a:p>
            <a:pPr defTabSz="457200">
              <a:spcBef>
                <a:spcPts val="0"/>
              </a:spcBef>
              <a:buSzTx/>
              <a:defRPr/>
            </a:pPr>
            <a:endParaRPr lang="en-US" dirty="0">
              <a:latin typeface="Arial" panose="020B0604020202020204"/>
              <a:cs typeface="Arial"/>
            </a:endParaRPr>
          </a:p>
          <a:p>
            <a:endParaRPr lang="en-US" dirty="0"/>
          </a:p>
        </p:txBody>
      </p:sp>
      <p:sp>
        <p:nvSpPr>
          <p:cNvPr id="3" name="Title 2"/>
          <p:cNvSpPr>
            <a:spLocks noGrp="1"/>
          </p:cNvSpPr>
          <p:nvPr>
            <p:ph type="title"/>
          </p:nvPr>
        </p:nvSpPr>
        <p:spPr/>
        <p:txBody>
          <a:bodyPr/>
          <a:lstStyle/>
          <a:p>
            <a:r>
              <a:rPr lang="en-US" dirty="0"/>
              <a:t>AICPA Ethics - NOCLAR</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22</a:t>
            </a:fld>
            <a:endParaRPr lang="en-US"/>
          </a:p>
        </p:txBody>
      </p:sp>
    </p:spTree>
    <p:extLst>
      <p:ext uri="{BB962C8B-B14F-4D97-AF65-F5344CB8AC3E}">
        <p14:creationId xmlns:p14="http://schemas.microsoft.com/office/powerpoint/2010/main" val="348369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685800">
              <a:defRPr/>
            </a:pPr>
            <a:r>
              <a:rPr lang="en-US" dirty="0"/>
              <a:t>SAS No. 147 was issued in June 2022 in conjunction with changes to interpretations of the Code of Ethics on the previous slide and effective for audits of financial statements for periods beginning on or after June 30, 2023. </a:t>
            </a:r>
          </a:p>
          <a:p>
            <a:pPr defTabSz="685800">
              <a:defRPr/>
            </a:pPr>
            <a:r>
              <a:rPr lang="en-US" dirty="0"/>
              <a:t>As the previous slide stated, the interpretations changes to the Code of Ethics ARE effective June 30, 2023</a:t>
            </a:r>
          </a:p>
          <a:p>
            <a:endParaRPr lang="en-US" dirty="0"/>
          </a:p>
        </p:txBody>
      </p:sp>
      <p:sp>
        <p:nvSpPr>
          <p:cNvPr id="3" name="Title 2"/>
          <p:cNvSpPr>
            <a:spLocks noGrp="1"/>
          </p:cNvSpPr>
          <p:nvPr>
            <p:ph type="title"/>
          </p:nvPr>
        </p:nvSpPr>
        <p:spPr/>
        <p:txBody>
          <a:bodyPr/>
          <a:lstStyle/>
          <a:p>
            <a:r>
              <a:rPr lang="en-US" dirty="0"/>
              <a:t>NOCLAR (SAS 147)</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23</a:t>
            </a:fld>
            <a:endParaRPr lang="en-US"/>
          </a:p>
        </p:txBody>
      </p:sp>
    </p:spTree>
    <p:extLst>
      <p:ext uri="{BB962C8B-B14F-4D97-AF65-F5344CB8AC3E}">
        <p14:creationId xmlns:p14="http://schemas.microsoft.com/office/powerpoint/2010/main" val="3422928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1048-F303-45AB-AA89-6D9CDFC8E349}"/>
              </a:ext>
            </a:extLst>
          </p:cNvPr>
          <p:cNvSpPr>
            <a:spLocks noGrp="1"/>
          </p:cNvSpPr>
          <p:nvPr>
            <p:ph type="title"/>
          </p:nvPr>
        </p:nvSpPr>
        <p:spPr>
          <a:xfrm>
            <a:off x="188145" y="213448"/>
            <a:ext cx="7771070" cy="433298"/>
          </a:xfrm>
        </p:spPr>
        <p:txBody>
          <a:bodyPr/>
          <a:lstStyle/>
          <a:p>
            <a:r>
              <a:rPr lang="en-US" sz="4100" dirty="0"/>
              <a:t>SAS No. 147</a:t>
            </a:r>
          </a:p>
        </p:txBody>
      </p:sp>
      <p:sp>
        <p:nvSpPr>
          <p:cNvPr id="3" name="TextBox 2">
            <a:extLst>
              <a:ext uri="{FF2B5EF4-FFF2-40B4-BE49-F238E27FC236}">
                <a16:creationId xmlns:a16="http://schemas.microsoft.com/office/drawing/2014/main" id="{E753050B-7C15-4B82-ACB7-B54BA8B10A02}"/>
              </a:ext>
            </a:extLst>
          </p:cNvPr>
          <p:cNvSpPr txBox="1"/>
          <p:nvPr/>
        </p:nvSpPr>
        <p:spPr>
          <a:xfrm>
            <a:off x="2213945" y="1127038"/>
            <a:ext cx="2818400" cy="300082"/>
          </a:xfrm>
          <a:prstGeom prst="rect">
            <a:avLst/>
          </a:prstGeom>
          <a:solidFill>
            <a:schemeClr val="bg2"/>
          </a:solidFill>
        </p:spPr>
        <p:txBody>
          <a:bodyPr wrap="none" rtlCol="0">
            <a:spAutoFit/>
          </a:bodyPr>
          <a:lstStyle/>
          <a:p>
            <a:r>
              <a:rPr lang="en-US" sz="1350" dirty="0"/>
              <a:t>Before Engagement Acceptance</a:t>
            </a:r>
          </a:p>
        </p:txBody>
      </p:sp>
      <p:sp>
        <p:nvSpPr>
          <p:cNvPr id="8" name="TextBox 7">
            <a:extLst>
              <a:ext uri="{FF2B5EF4-FFF2-40B4-BE49-F238E27FC236}">
                <a16:creationId xmlns:a16="http://schemas.microsoft.com/office/drawing/2014/main" id="{B2F53AA7-0A24-4CCC-A4CA-9E8B7C9636A1}"/>
              </a:ext>
            </a:extLst>
          </p:cNvPr>
          <p:cNvSpPr txBox="1"/>
          <p:nvPr/>
        </p:nvSpPr>
        <p:spPr>
          <a:xfrm>
            <a:off x="968461" y="1508732"/>
            <a:ext cx="5032289" cy="461665"/>
          </a:xfrm>
          <a:prstGeom prst="rect">
            <a:avLst/>
          </a:prstGeom>
          <a:solidFill>
            <a:srgbClr val="009999"/>
          </a:solidFill>
        </p:spPr>
        <p:txBody>
          <a:bodyPr wrap="square" rtlCol="0">
            <a:spAutoFit/>
          </a:bodyPr>
          <a:lstStyle/>
          <a:p>
            <a:pPr algn="ctr"/>
            <a:r>
              <a:rPr lang="en-US" sz="1200" dirty="0">
                <a:solidFill>
                  <a:schemeClr val="bg1"/>
                </a:solidFill>
              </a:rPr>
              <a:t>Auditor is required to request management to authorize the predecessor auditor to respond fully to auditor’s inquiries.</a:t>
            </a:r>
          </a:p>
        </p:txBody>
      </p:sp>
      <p:sp>
        <p:nvSpPr>
          <p:cNvPr id="10" name="TextBox 9">
            <a:extLst>
              <a:ext uri="{FF2B5EF4-FFF2-40B4-BE49-F238E27FC236}">
                <a16:creationId xmlns:a16="http://schemas.microsoft.com/office/drawing/2014/main" id="{BBD4E071-E215-457A-8C19-FE41EBECC1CE}"/>
              </a:ext>
            </a:extLst>
          </p:cNvPr>
          <p:cNvSpPr txBox="1"/>
          <p:nvPr/>
        </p:nvSpPr>
        <p:spPr>
          <a:xfrm>
            <a:off x="2002372" y="2041103"/>
            <a:ext cx="2489158" cy="646331"/>
          </a:xfrm>
          <a:prstGeom prst="rect">
            <a:avLst/>
          </a:prstGeom>
          <a:solidFill>
            <a:srgbClr val="009999"/>
          </a:solidFill>
        </p:spPr>
        <p:txBody>
          <a:bodyPr wrap="square" rtlCol="0">
            <a:spAutoFit/>
          </a:bodyPr>
          <a:lstStyle/>
          <a:p>
            <a:pPr algn="ctr"/>
            <a:r>
              <a:rPr lang="en-US" sz="1200" dirty="0">
                <a:solidFill>
                  <a:schemeClr val="bg1"/>
                </a:solidFill>
              </a:rPr>
              <a:t>Does management authorize the predecessor auditor to respond?</a:t>
            </a:r>
          </a:p>
        </p:txBody>
      </p:sp>
      <p:sp>
        <p:nvSpPr>
          <p:cNvPr id="11" name="TextBox 10">
            <a:extLst>
              <a:ext uri="{FF2B5EF4-FFF2-40B4-BE49-F238E27FC236}">
                <a16:creationId xmlns:a16="http://schemas.microsoft.com/office/drawing/2014/main" id="{C6C90625-9764-45A5-8207-F5FC32DA502C}"/>
              </a:ext>
            </a:extLst>
          </p:cNvPr>
          <p:cNvSpPr txBox="1"/>
          <p:nvPr/>
        </p:nvSpPr>
        <p:spPr>
          <a:xfrm>
            <a:off x="4738301" y="2607908"/>
            <a:ext cx="418704" cy="300082"/>
          </a:xfrm>
          <a:prstGeom prst="rect">
            <a:avLst/>
          </a:prstGeom>
          <a:solidFill>
            <a:srgbClr val="009999"/>
          </a:solidFill>
        </p:spPr>
        <p:txBody>
          <a:bodyPr wrap="none" rtlCol="0">
            <a:spAutoFit/>
          </a:bodyPr>
          <a:lstStyle/>
          <a:p>
            <a:r>
              <a:rPr lang="en-US" sz="1350" dirty="0">
                <a:solidFill>
                  <a:schemeClr val="bg1"/>
                </a:solidFill>
              </a:rPr>
              <a:t>No</a:t>
            </a:r>
          </a:p>
        </p:txBody>
      </p:sp>
      <p:sp>
        <p:nvSpPr>
          <p:cNvPr id="12" name="TextBox 11">
            <a:extLst>
              <a:ext uri="{FF2B5EF4-FFF2-40B4-BE49-F238E27FC236}">
                <a16:creationId xmlns:a16="http://schemas.microsoft.com/office/drawing/2014/main" id="{2D74E6B9-B5BE-49AB-995B-63D4510C5609}"/>
              </a:ext>
            </a:extLst>
          </p:cNvPr>
          <p:cNvSpPr txBox="1"/>
          <p:nvPr/>
        </p:nvSpPr>
        <p:spPr>
          <a:xfrm>
            <a:off x="1581584" y="2613233"/>
            <a:ext cx="476412" cy="300082"/>
          </a:xfrm>
          <a:prstGeom prst="rect">
            <a:avLst/>
          </a:prstGeom>
          <a:solidFill>
            <a:srgbClr val="009999"/>
          </a:solidFill>
        </p:spPr>
        <p:txBody>
          <a:bodyPr wrap="none" rtlCol="0">
            <a:spAutoFit/>
          </a:bodyPr>
          <a:lstStyle/>
          <a:p>
            <a:r>
              <a:rPr lang="en-US" sz="1350" dirty="0">
                <a:solidFill>
                  <a:schemeClr val="bg1"/>
                </a:solidFill>
              </a:rPr>
              <a:t>Yes</a:t>
            </a:r>
          </a:p>
        </p:txBody>
      </p:sp>
      <p:sp>
        <p:nvSpPr>
          <p:cNvPr id="13" name="TextBox 12">
            <a:extLst>
              <a:ext uri="{FF2B5EF4-FFF2-40B4-BE49-F238E27FC236}">
                <a16:creationId xmlns:a16="http://schemas.microsoft.com/office/drawing/2014/main" id="{8CAE749B-2EB7-4032-9472-E4D64A16FFA4}"/>
              </a:ext>
            </a:extLst>
          </p:cNvPr>
          <p:cNvSpPr txBox="1"/>
          <p:nvPr/>
        </p:nvSpPr>
        <p:spPr>
          <a:xfrm>
            <a:off x="3484606" y="3041530"/>
            <a:ext cx="2891024" cy="830997"/>
          </a:xfrm>
          <a:prstGeom prst="rect">
            <a:avLst/>
          </a:prstGeom>
          <a:solidFill>
            <a:srgbClr val="009999"/>
          </a:solidFill>
        </p:spPr>
        <p:txBody>
          <a:bodyPr wrap="square" rtlCol="0">
            <a:spAutoFit/>
          </a:bodyPr>
          <a:lstStyle/>
          <a:p>
            <a:pPr algn="ctr"/>
            <a:r>
              <a:rPr lang="en-US" sz="1200" dirty="0">
                <a:solidFill>
                  <a:schemeClr val="bg1"/>
                </a:solidFill>
              </a:rPr>
              <a:t>Auditor required to inquire about the reasons and consider the implications of refusal in deciding whether to accept engagement</a:t>
            </a:r>
          </a:p>
        </p:txBody>
      </p:sp>
      <p:sp>
        <p:nvSpPr>
          <p:cNvPr id="14" name="TextBox 13">
            <a:extLst>
              <a:ext uri="{FF2B5EF4-FFF2-40B4-BE49-F238E27FC236}">
                <a16:creationId xmlns:a16="http://schemas.microsoft.com/office/drawing/2014/main" id="{F665ECDC-1F04-4CFB-BCCE-8C556D208E7C}"/>
              </a:ext>
            </a:extLst>
          </p:cNvPr>
          <p:cNvSpPr txBox="1"/>
          <p:nvPr/>
        </p:nvSpPr>
        <p:spPr>
          <a:xfrm>
            <a:off x="178260" y="3025044"/>
            <a:ext cx="2971782" cy="1015663"/>
          </a:xfrm>
          <a:prstGeom prst="rect">
            <a:avLst/>
          </a:prstGeom>
          <a:solidFill>
            <a:schemeClr val="tx2">
              <a:lumMod val="60000"/>
              <a:lumOff val="40000"/>
            </a:schemeClr>
          </a:solidFill>
        </p:spPr>
        <p:txBody>
          <a:bodyPr wrap="square" rtlCol="0">
            <a:spAutoFit/>
          </a:bodyPr>
          <a:lstStyle/>
          <a:p>
            <a:pPr algn="ctr"/>
            <a:r>
              <a:rPr lang="en-US" sz="1200" u="sng" dirty="0">
                <a:solidFill>
                  <a:schemeClr val="bg1"/>
                </a:solidFill>
              </a:rPr>
              <a:t>New requirement </a:t>
            </a:r>
          </a:p>
          <a:p>
            <a:pPr algn="ctr"/>
            <a:r>
              <a:rPr lang="en-US" sz="1200" dirty="0">
                <a:solidFill>
                  <a:schemeClr val="bg1"/>
                </a:solidFill>
              </a:rPr>
              <a:t>Auditor required to inquire of predecessor regarding identified or suspected fraud and matters involving NOCLAR</a:t>
            </a:r>
          </a:p>
        </p:txBody>
      </p:sp>
      <p:sp>
        <p:nvSpPr>
          <p:cNvPr id="15" name="TextBox 14">
            <a:extLst>
              <a:ext uri="{FF2B5EF4-FFF2-40B4-BE49-F238E27FC236}">
                <a16:creationId xmlns:a16="http://schemas.microsoft.com/office/drawing/2014/main" id="{2592AD10-84C2-419E-8002-0B59BDDDA24A}"/>
              </a:ext>
            </a:extLst>
          </p:cNvPr>
          <p:cNvSpPr txBox="1"/>
          <p:nvPr/>
        </p:nvSpPr>
        <p:spPr>
          <a:xfrm>
            <a:off x="178854" y="3925413"/>
            <a:ext cx="2971189" cy="830997"/>
          </a:xfrm>
          <a:prstGeom prst="rect">
            <a:avLst/>
          </a:prstGeom>
          <a:solidFill>
            <a:schemeClr val="tx2">
              <a:lumMod val="60000"/>
              <a:lumOff val="40000"/>
            </a:schemeClr>
          </a:solidFill>
        </p:spPr>
        <p:txBody>
          <a:bodyPr wrap="square" rtlCol="0">
            <a:spAutoFit/>
          </a:bodyPr>
          <a:lstStyle/>
          <a:p>
            <a:pPr algn="ctr"/>
            <a:r>
              <a:rPr lang="en-US" sz="1200" u="sng" dirty="0">
                <a:solidFill>
                  <a:schemeClr val="bg1"/>
                </a:solidFill>
              </a:rPr>
              <a:t>New requirement </a:t>
            </a:r>
          </a:p>
          <a:p>
            <a:pPr algn="ctr"/>
            <a:r>
              <a:rPr lang="en-US" sz="1200" dirty="0">
                <a:solidFill>
                  <a:schemeClr val="bg1"/>
                </a:solidFill>
              </a:rPr>
              <a:t>Predecessor auditor required to respond fully and timely and to indicate if the response is limited</a:t>
            </a:r>
          </a:p>
        </p:txBody>
      </p:sp>
      <p:sp>
        <p:nvSpPr>
          <p:cNvPr id="16" name="TextBox 15">
            <a:extLst>
              <a:ext uri="{FF2B5EF4-FFF2-40B4-BE49-F238E27FC236}">
                <a16:creationId xmlns:a16="http://schemas.microsoft.com/office/drawing/2014/main" id="{24A8EB3A-26E3-4E3A-8C52-AAF8A6283162}"/>
              </a:ext>
            </a:extLst>
          </p:cNvPr>
          <p:cNvSpPr txBox="1"/>
          <p:nvPr/>
        </p:nvSpPr>
        <p:spPr>
          <a:xfrm>
            <a:off x="178259" y="4831066"/>
            <a:ext cx="2971190" cy="1015663"/>
          </a:xfrm>
          <a:prstGeom prst="rect">
            <a:avLst/>
          </a:prstGeom>
          <a:solidFill>
            <a:srgbClr val="009999"/>
          </a:solidFill>
        </p:spPr>
        <p:txBody>
          <a:bodyPr wrap="square" rtlCol="0">
            <a:spAutoFit/>
          </a:bodyPr>
          <a:lstStyle/>
          <a:p>
            <a:pPr algn="ctr"/>
            <a:r>
              <a:rPr lang="en-US" sz="1200" dirty="0">
                <a:solidFill>
                  <a:schemeClr val="bg1"/>
                </a:solidFill>
              </a:rPr>
              <a:t>Evaluate the predecessor auditor’s response and consider the implications if there is no or limited response in determining whether to accept the engagement</a:t>
            </a:r>
          </a:p>
        </p:txBody>
      </p:sp>
      <p:sp>
        <p:nvSpPr>
          <p:cNvPr id="18" name="Arc 17">
            <a:extLst>
              <a:ext uri="{FF2B5EF4-FFF2-40B4-BE49-F238E27FC236}">
                <a16:creationId xmlns:a16="http://schemas.microsoft.com/office/drawing/2014/main" id="{94DD2C56-A251-496F-8AA9-72CDBFA08BF6}"/>
              </a:ext>
            </a:extLst>
          </p:cNvPr>
          <p:cNvSpPr/>
          <p:nvPr/>
        </p:nvSpPr>
        <p:spPr>
          <a:xfrm flipH="1">
            <a:off x="1791978" y="2135023"/>
            <a:ext cx="548243" cy="934871"/>
          </a:xfrm>
          <a:prstGeom prst="arc">
            <a:avLst>
              <a:gd name="adj1" fmla="val 16636499"/>
              <a:gd name="adj2" fmla="val 0"/>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dirty="0"/>
          </a:p>
        </p:txBody>
      </p:sp>
      <p:cxnSp>
        <p:nvCxnSpPr>
          <p:cNvPr id="20" name="Straight Arrow Connector 19">
            <a:extLst>
              <a:ext uri="{FF2B5EF4-FFF2-40B4-BE49-F238E27FC236}">
                <a16:creationId xmlns:a16="http://schemas.microsoft.com/office/drawing/2014/main" id="{19CC7F1E-4619-4CFF-ABDF-30FA121FB93B}"/>
              </a:ext>
            </a:extLst>
          </p:cNvPr>
          <p:cNvCxnSpPr>
            <a:cxnSpLocks/>
            <a:stCxn id="12" idx="2"/>
          </p:cNvCxnSpPr>
          <p:nvPr/>
        </p:nvCxnSpPr>
        <p:spPr>
          <a:xfrm flipH="1">
            <a:off x="1791977" y="2913315"/>
            <a:ext cx="27813" cy="15011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5306E92-9B40-4CBD-B365-4B5699827135}"/>
              </a:ext>
            </a:extLst>
          </p:cNvPr>
          <p:cNvCxnSpPr>
            <a:cxnSpLocks/>
          </p:cNvCxnSpPr>
          <p:nvPr/>
        </p:nvCxnSpPr>
        <p:spPr>
          <a:xfrm>
            <a:off x="4890355" y="2859817"/>
            <a:ext cx="0" cy="23402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7" name="Arc 26">
            <a:extLst>
              <a:ext uri="{FF2B5EF4-FFF2-40B4-BE49-F238E27FC236}">
                <a16:creationId xmlns:a16="http://schemas.microsoft.com/office/drawing/2014/main" id="{4A8BD541-216D-4D2E-862B-49B14D441463}"/>
              </a:ext>
            </a:extLst>
          </p:cNvPr>
          <p:cNvSpPr/>
          <p:nvPr/>
        </p:nvSpPr>
        <p:spPr>
          <a:xfrm>
            <a:off x="4011452" y="2145798"/>
            <a:ext cx="851329" cy="934871"/>
          </a:xfrm>
          <a:prstGeom prst="arc">
            <a:avLst>
              <a:gd name="adj1" fmla="val 16636499"/>
              <a:gd name="adj2" fmla="val 0"/>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1350" dirty="0"/>
          </a:p>
        </p:txBody>
      </p:sp>
      <p:sp>
        <p:nvSpPr>
          <p:cNvPr id="4" name="TextBox 3"/>
          <p:cNvSpPr txBox="1"/>
          <p:nvPr/>
        </p:nvSpPr>
        <p:spPr>
          <a:xfrm>
            <a:off x="7047914" y="942535"/>
            <a:ext cx="1716258" cy="2677656"/>
          </a:xfrm>
          <a:prstGeom prst="rect">
            <a:avLst/>
          </a:prstGeom>
          <a:noFill/>
        </p:spPr>
        <p:txBody>
          <a:bodyPr wrap="square" rtlCol="0">
            <a:spAutoFit/>
          </a:bodyPr>
          <a:lstStyle/>
          <a:p>
            <a:r>
              <a:rPr lang="en-US" sz="2800" dirty="0"/>
              <a:t>What’s different than what we used to do?</a:t>
            </a:r>
          </a:p>
        </p:txBody>
      </p:sp>
    </p:spTree>
    <p:extLst>
      <p:ext uri="{BB962C8B-B14F-4D97-AF65-F5344CB8AC3E}">
        <p14:creationId xmlns:p14="http://schemas.microsoft.com/office/powerpoint/2010/main" val="112136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See article dated June 23, 2022 by Bryan Strickland  (See Attachment B in your materials)</a:t>
            </a:r>
          </a:p>
        </p:txBody>
      </p:sp>
      <p:sp>
        <p:nvSpPr>
          <p:cNvPr id="3" name="Title 2"/>
          <p:cNvSpPr>
            <a:spLocks noGrp="1"/>
          </p:cNvSpPr>
          <p:nvPr>
            <p:ph type="title"/>
          </p:nvPr>
        </p:nvSpPr>
        <p:spPr/>
        <p:txBody>
          <a:bodyPr>
            <a:normAutofit fontScale="90000"/>
          </a:bodyPr>
          <a:lstStyle/>
          <a:p>
            <a:r>
              <a:rPr lang="en-US" dirty="0"/>
              <a:t>NOCLAR Code of Ethics Interpretations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25</a:t>
            </a:fld>
            <a:endParaRPr lang="en-US"/>
          </a:p>
        </p:txBody>
      </p:sp>
    </p:spTree>
    <p:extLst>
      <p:ext uri="{BB962C8B-B14F-4D97-AF65-F5344CB8AC3E}">
        <p14:creationId xmlns:p14="http://schemas.microsoft.com/office/powerpoint/2010/main" val="656154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94560"/>
            <a:ext cx="8229600" cy="3812731"/>
          </a:xfrm>
        </p:spPr>
        <p:txBody>
          <a:bodyPr>
            <a:normAutofit fontScale="92500" lnSpcReduction="10000"/>
          </a:bodyPr>
          <a:lstStyle/>
          <a:p>
            <a:r>
              <a:rPr lang="en-US" dirty="0"/>
              <a:t>Approved two revisions to the Code related to compliance audits</a:t>
            </a:r>
          </a:p>
          <a:p>
            <a:r>
              <a:rPr lang="en-US" dirty="0"/>
              <a:t>Compliance audits are on the rise because of pandemic relief funding and the Infrastructure Investment and Jobs Act</a:t>
            </a:r>
          </a:p>
          <a:p>
            <a:r>
              <a:rPr lang="en-US" dirty="0"/>
              <a:t>PEEC took a closer look at how independence requirements are currently applied in compliance audits and found that the requirements are overly cumbersome and are not applied consistently</a:t>
            </a:r>
          </a:p>
          <a:p>
            <a:endParaRPr lang="en-US" dirty="0"/>
          </a:p>
        </p:txBody>
      </p:sp>
      <p:sp>
        <p:nvSpPr>
          <p:cNvPr id="3" name="Title 2"/>
          <p:cNvSpPr>
            <a:spLocks noGrp="1"/>
          </p:cNvSpPr>
          <p:nvPr>
            <p:ph type="title"/>
          </p:nvPr>
        </p:nvSpPr>
        <p:spPr>
          <a:xfrm>
            <a:off x="457200" y="274638"/>
            <a:ext cx="8229600" cy="1638568"/>
          </a:xfrm>
        </p:spPr>
        <p:txBody>
          <a:bodyPr>
            <a:normAutofit fontScale="90000"/>
          </a:bodyPr>
          <a:lstStyle/>
          <a:p>
            <a:r>
              <a:rPr lang="en-US" dirty="0"/>
              <a:t>PEEC Changes to Code of Conduct for Independence in Compliance Audits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26</a:t>
            </a:fld>
            <a:endParaRPr lang="en-US"/>
          </a:p>
        </p:txBody>
      </p:sp>
    </p:spTree>
    <p:extLst>
      <p:ext uri="{BB962C8B-B14F-4D97-AF65-F5344CB8AC3E}">
        <p14:creationId xmlns:p14="http://schemas.microsoft.com/office/powerpoint/2010/main" val="354405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25748"/>
            <a:ext cx="8229600" cy="3981543"/>
          </a:xfrm>
        </p:spPr>
        <p:txBody>
          <a:bodyPr>
            <a:normAutofit lnSpcReduction="10000"/>
          </a:bodyPr>
          <a:lstStyle/>
          <a:p>
            <a:r>
              <a:rPr lang="en-US" dirty="0"/>
              <a:t>To provide clarity and align the requirements with applicable threats, PEEC has approved two new definitions and one revised definition related to independence in compliance audits</a:t>
            </a:r>
          </a:p>
          <a:p>
            <a:r>
              <a:rPr lang="en-US" dirty="0"/>
              <a:t>The changes apply to members in public practice</a:t>
            </a:r>
          </a:p>
          <a:p>
            <a:r>
              <a:rPr lang="en-US" dirty="0"/>
              <a:t>The revisions to the code will be effective for compliance audits beginning after June 15, 2023</a:t>
            </a:r>
          </a:p>
        </p:txBody>
      </p:sp>
      <p:sp>
        <p:nvSpPr>
          <p:cNvPr id="3" name="Title 2"/>
          <p:cNvSpPr>
            <a:spLocks noGrp="1"/>
          </p:cNvSpPr>
          <p:nvPr>
            <p:ph type="title"/>
          </p:nvPr>
        </p:nvSpPr>
        <p:spPr>
          <a:xfrm>
            <a:off x="457200" y="274638"/>
            <a:ext cx="8229600" cy="1652636"/>
          </a:xfrm>
        </p:spPr>
        <p:txBody>
          <a:bodyPr>
            <a:normAutofit fontScale="90000"/>
          </a:bodyPr>
          <a:lstStyle/>
          <a:p>
            <a:r>
              <a:rPr lang="en-US" dirty="0"/>
              <a:t>PEEC Changes to Code of Conduct for Independence in Compliance Audits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27</a:t>
            </a:fld>
            <a:endParaRPr lang="en-US"/>
          </a:p>
        </p:txBody>
      </p:sp>
    </p:spTree>
    <p:extLst>
      <p:ext uri="{BB962C8B-B14F-4D97-AF65-F5344CB8AC3E}">
        <p14:creationId xmlns:p14="http://schemas.microsoft.com/office/powerpoint/2010/main" val="408178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25748"/>
            <a:ext cx="8229600" cy="3981543"/>
          </a:xfrm>
        </p:spPr>
        <p:txBody>
          <a:bodyPr>
            <a:normAutofit fontScale="92500" lnSpcReduction="10000"/>
          </a:bodyPr>
          <a:lstStyle/>
          <a:p>
            <a:r>
              <a:rPr lang="en-US" dirty="0"/>
              <a:t>1</a:t>
            </a:r>
            <a:r>
              <a:rPr lang="en-US" baseline="30000" dirty="0"/>
              <a:t>st</a:t>
            </a:r>
            <a:r>
              <a:rPr lang="en-US" dirty="0"/>
              <a:t> new definition</a:t>
            </a:r>
          </a:p>
          <a:p>
            <a:pPr lvl="1"/>
            <a:r>
              <a:rPr lang="en-US" dirty="0"/>
              <a:t>Compliance audit. An attest engagement that is performed in accordance with AU-C section 935. When a compliance audit performed in accordance with AU-C section 935 also includes separate reporting under AU-C section 725 or 805, this definition also extends to the audit of the schedule or statement that will accompany the AU-C section 935 report. A compliance audit may include multiple compliance audit clients. For example, multiple compliance audit clients may have amounts included in a schedule of expenditures of federal awards in a compliance audit performed in accordance with the Uniform Guidance. </a:t>
            </a:r>
          </a:p>
        </p:txBody>
      </p:sp>
      <p:sp>
        <p:nvSpPr>
          <p:cNvPr id="3" name="Title 2"/>
          <p:cNvSpPr>
            <a:spLocks noGrp="1"/>
          </p:cNvSpPr>
          <p:nvPr>
            <p:ph type="title"/>
          </p:nvPr>
        </p:nvSpPr>
        <p:spPr>
          <a:xfrm>
            <a:off x="457200" y="274638"/>
            <a:ext cx="8229600" cy="1652636"/>
          </a:xfrm>
        </p:spPr>
        <p:txBody>
          <a:bodyPr>
            <a:normAutofit fontScale="90000"/>
          </a:bodyPr>
          <a:lstStyle/>
          <a:p>
            <a:r>
              <a:rPr lang="en-US" dirty="0"/>
              <a:t>PEEC Changes to Code of Conduct for Independence in Compliance Audits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28</a:t>
            </a:fld>
            <a:endParaRPr lang="en-US"/>
          </a:p>
        </p:txBody>
      </p:sp>
    </p:spTree>
    <p:extLst>
      <p:ext uri="{BB962C8B-B14F-4D97-AF65-F5344CB8AC3E}">
        <p14:creationId xmlns:p14="http://schemas.microsoft.com/office/powerpoint/2010/main" val="237564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25748"/>
            <a:ext cx="8229600" cy="3981543"/>
          </a:xfrm>
        </p:spPr>
        <p:txBody>
          <a:bodyPr>
            <a:normAutofit fontScale="77500" lnSpcReduction="20000"/>
          </a:bodyPr>
          <a:lstStyle/>
          <a:p>
            <a:r>
              <a:rPr lang="en-US" dirty="0"/>
              <a:t>2</a:t>
            </a:r>
            <a:r>
              <a:rPr lang="en-US" baseline="30000" dirty="0"/>
              <a:t>nd</a:t>
            </a:r>
            <a:r>
              <a:rPr lang="en-US" dirty="0"/>
              <a:t> new definition</a:t>
            </a:r>
          </a:p>
          <a:p>
            <a:pPr lvl="1"/>
            <a:r>
              <a:rPr lang="en-US" dirty="0"/>
              <a:t>Compliance audit client. An entity with respect to which a compliance audit is performed. Members should apply the “Independence Rule” [1.200.001] and related interpretations applicable to an attest client to the compliance audit client. To the extent the compliance audit includes amounts from multiple entities in a schedule or statement, an entity would not be considered a compliance audit client, and, therefore, the “Independence Rule” [1.200.001] and related interpretations would not apply with respect to an entity, if that entity a. is not subject to compliance audit procedures and b. includes amounts in the schedule or statement that are trivial and clearly inconsequential to the schedule or statement as a whole. When an entity meets the definition of a compliance audit client, the “Client Affiliates” interpretation [1.224.010] and the “State and Local Government Client Affiliates” interpretation [1.224.020] do not apply. </a:t>
            </a:r>
          </a:p>
        </p:txBody>
      </p:sp>
      <p:sp>
        <p:nvSpPr>
          <p:cNvPr id="3" name="Title 2"/>
          <p:cNvSpPr>
            <a:spLocks noGrp="1"/>
          </p:cNvSpPr>
          <p:nvPr>
            <p:ph type="title"/>
          </p:nvPr>
        </p:nvSpPr>
        <p:spPr>
          <a:xfrm>
            <a:off x="457200" y="274638"/>
            <a:ext cx="8229600" cy="1652636"/>
          </a:xfrm>
        </p:spPr>
        <p:txBody>
          <a:bodyPr>
            <a:normAutofit fontScale="90000"/>
          </a:bodyPr>
          <a:lstStyle/>
          <a:p>
            <a:r>
              <a:rPr lang="en-US" dirty="0"/>
              <a:t>PEEC Changes to Code of Conduct for Independence in Compliance Audits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29</a:t>
            </a:fld>
            <a:endParaRPr lang="en-US"/>
          </a:p>
        </p:txBody>
      </p:sp>
    </p:spTree>
    <p:extLst>
      <p:ext uri="{BB962C8B-B14F-4D97-AF65-F5344CB8AC3E}">
        <p14:creationId xmlns:p14="http://schemas.microsoft.com/office/powerpoint/2010/main" val="221181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Environmental, Social and Governance (ESG)</a:t>
            </a:r>
          </a:p>
          <a:p>
            <a:pPr lvl="1"/>
            <a:r>
              <a:rPr lang="en-US" dirty="0"/>
              <a:t>Current SEC proposal does NOT apply to State and Local Governments (SLG)</a:t>
            </a:r>
          </a:p>
          <a:p>
            <a:pPr lvl="1"/>
            <a:r>
              <a:rPr lang="en-US" dirty="0"/>
              <a:t>However, it is very noteworthy in the corporate world and should be on the radar of every SLG</a:t>
            </a:r>
          </a:p>
          <a:p>
            <a:pPr lvl="1"/>
            <a:r>
              <a:rPr lang="en-US" dirty="0"/>
              <a:t>Expect increased pressure on the SLG world from stakeholders, although currently there isn’t anything on the table by the GASB</a:t>
            </a:r>
          </a:p>
          <a:p>
            <a:pPr lvl="1"/>
            <a:r>
              <a:rPr lang="en-US" dirty="0"/>
              <a:t>Stakeholders seem interested in how ESG factors are influencing decision-making, such as asset purchases and debt decisions, and how SLG are promoting public the public interest through ESG influence</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3</a:t>
            </a:fld>
            <a:endParaRPr lang="en-US"/>
          </a:p>
        </p:txBody>
      </p:sp>
    </p:spTree>
    <p:extLst>
      <p:ext uri="{BB962C8B-B14F-4D97-AF65-F5344CB8AC3E}">
        <p14:creationId xmlns:p14="http://schemas.microsoft.com/office/powerpoint/2010/main" val="117010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25748"/>
            <a:ext cx="8229600" cy="3981543"/>
          </a:xfrm>
        </p:spPr>
        <p:txBody>
          <a:bodyPr>
            <a:normAutofit lnSpcReduction="10000"/>
          </a:bodyPr>
          <a:lstStyle/>
          <a:p>
            <a:r>
              <a:rPr lang="en-US" dirty="0"/>
              <a:t>Revised definition</a:t>
            </a:r>
          </a:p>
          <a:p>
            <a:pPr lvl="1"/>
            <a:r>
              <a:rPr lang="en-US" dirty="0"/>
              <a:t>Financial statement attest client. An entity whose financial statements are audited, reviewed, or compiled when the member’s compilation report does not disclose a lack of independence. This definition does not include a compliance audit client. Therefore, the “Client Affiliates” interpretation [1.224.010] and the “State and Local Government Client Affiliates” interpretation [1.224.020] would not apply with respect to the compliance audit client.</a:t>
            </a:r>
          </a:p>
        </p:txBody>
      </p:sp>
      <p:sp>
        <p:nvSpPr>
          <p:cNvPr id="3" name="Title 2"/>
          <p:cNvSpPr>
            <a:spLocks noGrp="1"/>
          </p:cNvSpPr>
          <p:nvPr>
            <p:ph type="title"/>
          </p:nvPr>
        </p:nvSpPr>
        <p:spPr>
          <a:xfrm>
            <a:off x="457200" y="274638"/>
            <a:ext cx="8229600" cy="1652636"/>
          </a:xfrm>
        </p:spPr>
        <p:txBody>
          <a:bodyPr>
            <a:normAutofit fontScale="90000"/>
          </a:bodyPr>
          <a:lstStyle/>
          <a:p>
            <a:r>
              <a:rPr lang="en-US" dirty="0"/>
              <a:t>PEEC Changes to Code of Conduct for Independence in Compliance Audits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30</a:t>
            </a:fld>
            <a:endParaRPr lang="en-US"/>
          </a:p>
        </p:txBody>
      </p:sp>
    </p:spTree>
    <p:extLst>
      <p:ext uri="{BB962C8B-B14F-4D97-AF65-F5344CB8AC3E}">
        <p14:creationId xmlns:p14="http://schemas.microsoft.com/office/powerpoint/2010/main" val="1588973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25748"/>
            <a:ext cx="8229600" cy="3981543"/>
          </a:xfrm>
        </p:spPr>
        <p:txBody>
          <a:bodyPr/>
          <a:lstStyle/>
          <a:p>
            <a:r>
              <a:rPr lang="en-US" dirty="0"/>
              <a:t>See Attachment C in your materials</a:t>
            </a:r>
          </a:p>
        </p:txBody>
      </p:sp>
      <p:sp>
        <p:nvSpPr>
          <p:cNvPr id="3" name="Title 2"/>
          <p:cNvSpPr>
            <a:spLocks noGrp="1"/>
          </p:cNvSpPr>
          <p:nvPr>
            <p:ph type="title"/>
          </p:nvPr>
        </p:nvSpPr>
        <p:spPr>
          <a:xfrm>
            <a:off x="457200" y="274638"/>
            <a:ext cx="8229600" cy="1652636"/>
          </a:xfrm>
        </p:spPr>
        <p:txBody>
          <a:bodyPr>
            <a:normAutofit fontScale="90000"/>
          </a:bodyPr>
          <a:lstStyle/>
          <a:p>
            <a:r>
              <a:rPr lang="en-US" dirty="0"/>
              <a:t>PEEC Changes to Code of Conduct for Independence in Compliance Audits – Q and A</a:t>
            </a:r>
          </a:p>
        </p:txBody>
      </p:sp>
      <p:sp>
        <p:nvSpPr>
          <p:cNvPr id="4" name="Slide Number Placeholder 3"/>
          <p:cNvSpPr>
            <a:spLocks noGrp="1"/>
          </p:cNvSpPr>
          <p:nvPr>
            <p:ph type="sldNum" sz="quarter" idx="12"/>
          </p:nvPr>
        </p:nvSpPr>
        <p:spPr/>
        <p:txBody>
          <a:bodyPr/>
          <a:lstStyle/>
          <a:p>
            <a:fld id="{5ED5BA94-CCCA-4E7D-9FDB-348A411BB724}" type="slidenum">
              <a:rPr lang="en-US" smtClean="0"/>
              <a:pPr/>
              <a:t>31</a:t>
            </a:fld>
            <a:endParaRPr lang="en-US"/>
          </a:p>
        </p:txBody>
      </p:sp>
    </p:spTree>
    <p:extLst>
      <p:ext uri="{BB962C8B-B14F-4D97-AF65-F5344CB8AC3E}">
        <p14:creationId xmlns:p14="http://schemas.microsoft.com/office/powerpoint/2010/main" val="4066474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defTabSz="457200">
              <a:spcBef>
                <a:spcPts val="0"/>
              </a:spcBef>
              <a:buSzTx/>
              <a:defRPr/>
            </a:pPr>
            <a:r>
              <a:rPr lang="en-US" dirty="0"/>
              <a:t>Applies when a member provides </a:t>
            </a:r>
            <a:r>
              <a:rPr lang="en-US" dirty="0" err="1"/>
              <a:t>nonattest</a:t>
            </a:r>
            <a:r>
              <a:rPr lang="en-US" dirty="0"/>
              <a:t> services related to an attest client’s information systems. </a:t>
            </a:r>
          </a:p>
          <a:p>
            <a:pPr marL="342900" indent="-342900" defTabSz="457200">
              <a:spcBef>
                <a:spcPts val="0"/>
              </a:spcBef>
              <a:buSzTx/>
              <a:buFont typeface="Arial" panose="020B0604020202020204" pitchFamily="34" charset="0"/>
              <a:buChar char="•"/>
              <a:defRPr/>
            </a:pPr>
            <a:r>
              <a:rPr lang="en-US" dirty="0"/>
              <a:t>Examples include operating the attest client’s information technology help desk, loading commercial off-the-shelf software for the attest client, and being responsible for the maintenance of an attest client’s network performance procedures.</a:t>
            </a:r>
          </a:p>
          <a:p>
            <a:pPr defTabSz="457200">
              <a:spcBef>
                <a:spcPts val="0"/>
              </a:spcBef>
              <a:buSzTx/>
              <a:defRPr/>
            </a:pPr>
            <a:r>
              <a:rPr lang="en-US" dirty="0"/>
              <a:t>Includes a discrete tool exception</a:t>
            </a:r>
          </a:p>
          <a:p>
            <a:pPr defTabSz="457200">
              <a:spcBef>
                <a:spcPts val="0"/>
              </a:spcBef>
              <a:buSzTx/>
              <a:defRPr/>
            </a:pPr>
            <a:r>
              <a:rPr lang="en-US" dirty="0">
                <a:latin typeface="Arial" panose="020B0604020202020204"/>
                <a:cs typeface="Arial"/>
              </a:rPr>
              <a:t>Access a </a:t>
            </a:r>
            <a:r>
              <a:rPr lang="en-US" dirty="0">
                <a:latin typeface="Arial" panose="020B0604020202020204"/>
                <a:cs typeface="Arial"/>
                <a:hlinkClick r:id="rId2"/>
              </a:rPr>
              <a:t>Practice Aid </a:t>
            </a:r>
            <a:r>
              <a:rPr lang="en-US" dirty="0">
                <a:latin typeface="Arial" panose="020B0604020202020204"/>
                <a:cs typeface="Arial"/>
              </a:rPr>
              <a:t>issued by AICPA Ethics team</a:t>
            </a:r>
          </a:p>
          <a:p>
            <a:pPr defTabSz="457200">
              <a:spcBef>
                <a:spcPts val="0"/>
              </a:spcBef>
              <a:buSzTx/>
              <a:defRPr/>
            </a:pPr>
            <a:r>
              <a:rPr lang="en-US" sz="2800" dirty="0">
                <a:latin typeface="Arial"/>
              </a:rPr>
              <a:t>Effective January 1, 2023, with early implementation allowed.</a:t>
            </a:r>
          </a:p>
          <a:p>
            <a:pPr defTabSz="457200">
              <a:spcBef>
                <a:spcPts val="0"/>
              </a:spcBef>
              <a:buSzTx/>
              <a:defRPr/>
            </a:pPr>
            <a:endParaRPr lang="en-US" dirty="0">
              <a:latin typeface="Arial" panose="020B0604020202020204"/>
              <a:cs typeface="Arial"/>
            </a:endParaRPr>
          </a:p>
          <a:p>
            <a:endParaRPr lang="en-US" dirty="0"/>
          </a:p>
        </p:txBody>
      </p:sp>
      <p:sp>
        <p:nvSpPr>
          <p:cNvPr id="3" name="Title 2"/>
          <p:cNvSpPr>
            <a:spLocks noGrp="1"/>
          </p:cNvSpPr>
          <p:nvPr>
            <p:ph type="title"/>
          </p:nvPr>
        </p:nvSpPr>
        <p:spPr/>
        <p:txBody>
          <a:bodyPr>
            <a:normAutofit fontScale="90000"/>
          </a:bodyPr>
          <a:lstStyle/>
          <a:p>
            <a:r>
              <a:rPr lang="en-US" dirty="0"/>
              <a:t>AICPA Ethics – Information System Services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32</a:t>
            </a:fld>
            <a:endParaRPr lang="en-US"/>
          </a:p>
        </p:txBody>
      </p:sp>
    </p:spTree>
    <p:extLst>
      <p:ext uri="{BB962C8B-B14F-4D97-AF65-F5344CB8AC3E}">
        <p14:creationId xmlns:p14="http://schemas.microsoft.com/office/powerpoint/2010/main" val="187938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B9015-0AAD-4DDE-9B6E-B6423A2615CA}"/>
              </a:ext>
            </a:extLst>
          </p:cNvPr>
          <p:cNvSpPr>
            <a:spLocks noGrp="1"/>
          </p:cNvSpPr>
          <p:nvPr>
            <p:ph type="title"/>
          </p:nvPr>
        </p:nvSpPr>
        <p:spPr>
          <a:xfrm>
            <a:off x="498475" y="450054"/>
            <a:ext cx="7772400" cy="591353"/>
          </a:xfrm>
        </p:spPr>
        <p:txBody>
          <a:bodyPr/>
          <a:lstStyle/>
          <a:p>
            <a:r>
              <a:rPr lang="en-US" sz="3700" dirty="0"/>
              <a:t>AICPA Ethics - Other Resources</a:t>
            </a:r>
          </a:p>
        </p:txBody>
      </p:sp>
      <p:graphicFrame>
        <p:nvGraphicFramePr>
          <p:cNvPr id="9" name="Content Placeholder 8">
            <a:extLst>
              <a:ext uri="{FF2B5EF4-FFF2-40B4-BE49-F238E27FC236}">
                <a16:creationId xmlns:a16="http://schemas.microsoft.com/office/drawing/2014/main" id="{FA997ACC-B608-46C8-A946-DC61009F31D1}"/>
              </a:ext>
            </a:extLst>
          </p:cNvPr>
          <p:cNvGraphicFramePr>
            <a:graphicFrameLocks noGrp="1"/>
          </p:cNvGraphicFramePr>
          <p:nvPr>
            <p:ph sz="quarter" idx="14"/>
            <p:extLst>
              <p:ext uri="{D42A27DB-BD31-4B8C-83A1-F6EECF244321}">
                <p14:modId xmlns:p14="http://schemas.microsoft.com/office/powerpoint/2010/main" val="40482493"/>
              </p:ext>
            </p:extLst>
          </p:nvPr>
        </p:nvGraphicFramePr>
        <p:xfrm>
          <a:off x="498475" y="1223889"/>
          <a:ext cx="7772401" cy="4328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 final.jpg"/>
          <p:cNvPicPr>
            <a:picLocks noChangeAspect="1"/>
          </p:cNvPicPr>
          <p:nvPr/>
        </p:nvPicPr>
        <p:blipFill>
          <a:blip r:embed="rId8" cstate="print"/>
          <a:srcRect/>
          <a:stretch>
            <a:fillRect/>
          </a:stretch>
        </p:blipFill>
        <p:spPr bwMode="auto">
          <a:xfrm>
            <a:off x="190500" y="6070981"/>
            <a:ext cx="533400" cy="577735"/>
          </a:xfrm>
          <a:prstGeom prst="rect">
            <a:avLst/>
          </a:prstGeom>
          <a:noFill/>
          <a:ln w="9525">
            <a:noFill/>
            <a:miter lim="800000"/>
            <a:headEnd/>
            <a:tailEnd/>
          </a:ln>
        </p:spPr>
      </p:pic>
      <p:sp>
        <p:nvSpPr>
          <p:cNvPr id="3" name="Slide Number Placeholder 2"/>
          <p:cNvSpPr>
            <a:spLocks noGrp="1"/>
          </p:cNvSpPr>
          <p:nvPr>
            <p:ph type="sldNum" sz="quarter" idx="4"/>
          </p:nvPr>
        </p:nvSpPr>
        <p:spPr/>
        <p:txBody>
          <a:bodyPr/>
          <a:lstStyle/>
          <a:p>
            <a:fld id="{80FBB8BA-9C6A-4A48-A369-70FBD2FA98DA}" type="slidenum">
              <a:rPr lang="en-US" smtClean="0"/>
              <a:pPr/>
              <a:t>33</a:t>
            </a:fld>
            <a:endParaRPr lang="en-US" dirty="0"/>
          </a:p>
        </p:txBody>
      </p:sp>
    </p:spTree>
    <p:extLst>
      <p:ext uri="{BB962C8B-B14F-4D97-AF65-F5344CB8AC3E}">
        <p14:creationId xmlns:p14="http://schemas.microsoft.com/office/powerpoint/2010/main" val="886696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592A-8B69-6145-B23B-9E57725F6E37}"/>
              </a:ext>
            </a:extLst>
          </p:cNvPr>
          <p:cNvSpPr>
            <a:spLocks noGrp="1"/>
          </p:cNvSpPr>
          <p:nvPr>
            <p:ph type="title"/>
          </p:nvPr>
        </p:nvSpPr>
        <p:spPr>
          <a:xfrm>
            <a:off x="499170" y="435220"/>
            <a:ext cx="8084761" cy="859008"/>
          </a:xfrm>
        </p:spPr>
        <p:txBody>
          <a:bodyPr/>
          <a:lstStyle/>
          <a:p>
            <a:r>
              <a:rPr lang="en-US" dirty="0"/>
              <a:t>Municipal Securities Issuers - Financial Data Transparency Act (FDTA)</a:t>
            </a:r>
          </a:p>
        </p:txBody>
      </p:sp>
      <p:sp>
        <p:nvSpPr>
          <p:cNvPr id="3" name="Text Placeholder 2">
            <a:extLst>
              <a:ext uri="{FF2B5EF4-FFF2-40B4-BE49-F238E27FC236}">
                <a16:creationId xmlns:a16="http://schemas.microsoft.com/office/drawing/2014/main" id="{47284423-AD0D-FE4C-7B47-728E1B0FFCC3}"/>
              </a:ext>
            </a:extLst>
          </p:cNvPr>
          <p:cNvSpPr>
            <a:spLocks noGrp="1"/>
          </p:cNvSpPr>
          <p:nvPr>
            <p:ph sz="quarter" idx="14"/>
          </p:nvPr>
        </p:nvSpPr>
        <p:spPr>
          <a:xfrm>
            <a:off x="400696" y="1420195"/>
            <a:ext cx="7772399" cy="3866649"/>
          </a:xfrm>
        </p:spPr>
        <p:txBody>
          <a:bodyPr>
            <a:normAutofit fontScale="70000" lnSpcReduction="20000"/>
          </a:bodyPr>
          <a:lstStyle/>
          <a:p>
            <a:pPr>
              <a:spcAft>
                <a:spcPts val="600"/>
              </a:spcAft>
            </a:pPr>
            <a:r>
              <a:rPr lang="en-US" dirty="0"/>
              <a:t>Establishes data standards, defined as:</a:t>
            </a:r>
          </a:p>
          <a:p>
            <a:pPr marL="342900" indent="-342900">
              <a:spcAft>
                <a:spcPts val="600"/>
              </a:spcAft>
              <a:buFont typeface="Arial" panose="020B0604020202020204" pitchFamily="34" charset="0"/>
              <a:buChar char="•"/>
            </a:pPr>
            <a:r>
              <a:rPr lang="en-US" dirty="0"/>
              <a:t>Common identifiers</a:t>
            </a:r>
          </a:p>
          <a:p>
            <a:pPr marL="342900" indent="-342900">
              <a:spcAft>
                <a:spcPts val="600"/>
              </a:spcAft>
              <a:buFont typeface="Arial" panose="020B0604020202020204" pitchFamily="34" charset="0"/>
              <a:buChar char="•"/>
            </a:pPr>
            <a:r>
              <a:rPr lang="en-US" dirty="0"/>
              <a:t>Open and nonproprietary</a:t>
            </a:r>
          </a:p>
          <a:p>
            <a:pPr marL="342900" indent="-342900">
              <a:spcAft>
                <a:spcPts val="600"/>
              </a:spcAft>
              <a:buFont typeface="Arial" panose="020B0604020202020204" pitchFamily="34" charset="0"/>
              <a:buChar char="•"/>
            </a:pPr>
            <a:r>
              <a:rPr lang="en-US" dirty="0"/>
              <a:t>Render data searchable and machine-readable</a:t>
            </a:r>
          </a:p>
          <a:p>
            <a:pPr marL="342900" indent="-342900">
              <a:spcAft>
                <a:spcPts val="600"/>
              </a:spcAft>
              <a:buFont typeface="Arial" panose="020B0604020202020204" pitchFamily="34" charset="0"/>
              <a:buChar char="•"/>
            </a:pPr>
            <a:r>
              <a:rPr lang="en-US" dirty="0"/>
              <a:t>Incorporate standards developed and maintained by voluntary consensus standards bodies</a:t>
            </a:r>
          </a:p>
          <a:p>
            <a:pPr marL="342900" indent="-342900">
              <a:spcAft>
                <a:spcPts val="600"/>
              </a:spcAft>
              <a:buFont typeface="Arial" panose="020B0604020202020204" pitchFamily="34" charset="0"/>
              <a:buChar char="•"/>
            </a:pPr>
            <a:r>
              <a:rPr lang="en-US" dirty="0"/>
              <a:t>Consistent with applicable accounting and reporting principles</a:t>
            </a:r>
          </a:p>
          <a:p>
            <a:pPr>
              <a:spcAft>
                <a:spcPts val="600"/>
              </a:spcAft>
            </a:pPr>
            <a:r>
              <a:rPr lang="en-US" dirty="0"/>
              <a:t>Governments, NFPs, and healthcare entities that have municipal securities that file financial information with the EMMA website will have to comply with the FDTA provisions</a:t>
            </a:r>
          </a:p>
          <a:p>
            <a:pPr marL="342900" indent="-342900">
              <a:spcAft>
                <a:spcPts val="600"/>
              </a:spcAft>
              <a:buFont typeface="Arial" panose="020B0604020202020204" pitchFamily="34" charset="0"/>
              <a:buChar char="•"/>
            </a:pPr>
            <a:r>
              <a:rPr lang="en-US" dirty="0"/>
              <a:t>The SEC is charged with issuing the data standards for municipal securities issuers</a:t>
            </a:r>
          </a:p>
          <a:p>
            <a:pPr>
              <a:spcAft>
                <a:spcPts val="600"/>
              </a:spcAft>
            </a:pPr>
            <a:r>
              <a:rPr lang="en-US" dirty="0"/>
              <a:t>Unclear the relationship of this Act and the GREAT Act which was issued to establish data standards and collect data from grant recipients</a:t>
            </a:r>
          </a:p>
          <a:p>
            <a:endParaRPr lang="en-US" dirty="0"/>
          </a:p>
          <a:p>
            <a:endParaRPr lang="en-US" dirty="0"/>
          </a:p>
        </p:txBody>
      </p:sp>
      <p:pic>
        <p:nvPicPr>
          <p:cNvPr id="7" name="Picture 6" descr="Logo final.jpg"/>
          <p:cNvPicPr>
            <a:picLocks noChangeAspect="1"/>
          </p:cNvPicPr>
          <p:nvPr/>
        </p:nvPicPr>
        <p:blipFill>
          <a:blip r:embed="rId3" cstate="print"/>
          <a:srcRect/>
          <a:stretch>
            <a:fillRect/>
          </a:stretch>
        </p:blipFill>
        <p:spPr bwMode="auto">
          <a:xfrm>
            <a:off x="190500" y="6070981"/>
            <a:ext cx="533400" cy="577735"/>
          </a:xfrm>
          <a:prstGeom prst="rect">
            <a:avLst/>
          </a:prstGeom>
          <a:noFill/>
          <a:ln w="9525">
            <a:noFill/>
            <a:miter lim="800000"/>
            <a:headEnd/>
            <a:tailEnd/>
          </a:ln>
        </p:spPr>
      </p:pic>
      <p:sp>
        <p:nvSpPr>
          <p:cNvPr id="4" name="Slide Number Placeholder 3"/>
          <p:cNvSpPr>
            <a:spLocks noGrp="1"/>
          </p:cNvSpPr>
          <p:nvPr>
            <p:ph type="sldNum" sz="quarter" idx="4"/>
          </p:nvPr>
        </p:nvSpPr>
        <p:spPr/>
        <p:txBody>
          <a:bodyPr/>
          <a:lstStyle/>
          <a:p>
            <a:fld id="{80FBB8BA-9C6A-4A48-A369-70FBD2FA98DA}" type="slidenum">
              <a:rPr lang="en-US" smtClean="0"/>
              <a:pPr/>
              <a:t>34</a:t>
            </a:fld>
            <a:endParaRPr lang="en-US" dirty="0"/>
          </a:p>
        </p:txBody>
      </p:sp>
    </p:spTree>
    <p:extLst>
      <p:ext uri="{BB962C8B-B14F-4D97-AF65-F5344CB8AC3E}">
        <p14:creationId xmlns:p14="http://schemas.microsoft.com/office/powerpoint/2010/main" val="3465735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40CC98-914E-4105-917A-94D9FA0C3A55}"/>
              </a:ext>
            </a:extLst>
          </p:cNvPr>
          <p:cNvSpPr>
            <a:spLocks noGrp="1"/>
          </p:cNvSpPr>
          <p:nvPr>
            <p:ph type="title"/>
          </p:nvPr>
        </p:nvSpPr>
        <p:spPr>
          <a:xfrm>
            <a:off x="325914" y="461045"/>
            <a:ext cx="6080384" cy="594360"/>
          </a:xfrm>
        </p:spPr>
        <p:txBody>
          <a:bodyPr/>
          <a:lstStyle/>
          <a:p>
            <a:r>
              <a:rPr lang="en-US" dirty="0"/>
              <a:t>AICPA Updated and New TQAs Relevant to SLGs and NFPs – Coming Soon!</a:t>
            </a:r>
          </a:p>
        </p:txBody>
      </p:sp>
      <p:sp>
        <p:nvSpPr>
          <p:cNvPr id="4" name="Content Placeholder 3">
            <a:extLst>
              <a:ext uri="{FF2B5EF4-FFF2-40B4-BE49-F238E27FC236}">
                <a16:creationId xmlns:a16="http://schemas.microsoft.com/office/drawing/2014/main" id="{E8D2A1F5-0C80-48D4-8E1B-D52A2492EC49}"/>
              </a:ext>
            </a:extLst>
          </p:cNvPr>
          <p:cNvSpPr>
            <a:spLocks noGrp="1"/>
          </p:cNvSpPr>
          <p:nvPr>
            <p:ph type="body" sz="quarter" idx="13"/>
          </p:nvPr>
        </p:nvSpPr>
        <p:spPr>
          <a:xfrm>
            <a:off x="457200" y="1550304"/>
            <a:ext cx="6290251" cy="3817620"/>
          </a:xfrm>
        </p:spPr>
        <p:txBody>
          <a:bodyPr>
            <a:noAutofit/>
          </a:bodyPr>
          <a:lstStyle/>
          <a:p>
            <a:r>
              <a:rPr lang="en-US" sz="1700" dirty="0">
                <a:solidFill>
                  <a:schemeClr val="tx1"/>
                </a:solidFill>
              </a:rPr>
              <a:t>TQA Section 9165.01, </a:t>
            </a:r>
            <a:r>
              <a:rPr lang="en-US" sz="1700" i="1" dirty="0">
                <a:solidFill>
                  <a:schemeClr val="tx1"/>
                </a:solidFill>
              </a:rPr>
              <a:t>Auditor Reporting When The Entity Issues Its Annual Report Subsequent to Its Financial Statements </a:t>
            </a:r>
            <a:r>
              <a:rPr lang="en-US" sz="1700" dirty="0">
                <a:solidFill>
                  <a:schemeClr val="tx1"/>
                </a:solidFill>
              </a:rPr>
              <a:t>(</a:t>
            </a:r>
            <a:r>
              <a:rPr lang="en-US" sz="1700" b="1" dirty="0">
                <a:solidFill>
                  <a:schemeClr val="tx1"/>
                </a:solidFill>
              </a:rPr>
              <a:t>revised in May 2023 </a:t>
            </a:r>
            <a:r>
              <a:rPr lang="en-US" sz="1700" dirty="0">
                <a:solidFill>
                  <a:schemeClr val="tx1"/>
                </a:solidFill>
              </a:rPr>
              <a:t>to include additional guidance)</a:t>
            </a:r>
          </a:p>
          <a:p>
            <a:r>
              <a:rPr lang="en-US" sz="1700" dirty="0">
                <a:solidFill>
                  <a:schemeClr val="tx1"/>
                </a:solidFill>
              </a:rPr>
              <a:t>TQA Section 9165.02, </a:t>
            </a:r>
            <a:r>
              <a:rPr lang="en-US" sz="1700" i="1" dirty="0">
                <a:solidFill>
                  <a:schemeClr val="tx1"/>
                </a:solidFill>
              </a:rPr>
              <a:t>Reissuance of the Auditor’s Report on Financial Statements to Address Other Information Obtained After the Original Report Date </a:t>
            </a:r>
            <a:r>
              <a:rPr lang="en-US" sz="1700" b="1" dirty="0">
                <a:solidFill>
                  <a:schemeClr val="tx1"/>
                </a:solidFill>
              </a:rPr>
              <a:t>(no change)</a:t>
            </a:r>
            <a:endParaRPr lang="en-US" sz="1700" b="1" i="1" dirty="0">
              <a:solidFill>
                <a:schemeClr val="tx1"/>
              </a:solidFill>
            </a:endParaRPr>
          </a:p>
          <a:p>
            <a:r>
              <a:rPr lang="en-US" sz="1700" dirty="0">
                <a:solidFill>
                  <a:schemeClr val="tx1"/>
                </a:solidFill>
              </a:rPr>
              <a:t>TQA Section 9165.03, </a:t>
            </a:r>
            <a:r>
              <a:rPr lang="en-US" sz="1700" i="1" dirty="0">
                <a:solidFill>
                  <a:schemeClr val="tx1"/>
                </a:solidFill>
              </a:rPr>
              <a:t>Dating a Reissued Auditor’s Report to Address Other Information Obtained After the Original Report Date </a:t>
            </a:r>
            <a:r>
              <a:rPr lang="en-US" sz="1700" b="1" dirty="0">
                <a:solidFill>
                  <a:schemeClr val="tx1"/>
                </a:solidFill>
              </a:rPr>
              <a:t>(no change)</a:t>
            </a:r>
            <a:endParaRPr lang="en-US" sz="1700" b="1" i="1" dirty="0">
              <a:solidFill>
                <a:schemeClr val="tx1"/>
              </a:solidFill>
            </a:endParaRPr>
          </a:p>
          <a:p>
            <a:r>
              <a:rPr lang="en-US" sz="1700" dirty="0">
                <a:solidFill>
                  <a:schemeClr val="tx1"/>
                </a:solidFill>
              </a:rPr>
              <a:t>TQA Section 9165.04, </a:t>
            </a:r>
            <a:r>
              <a:rPr lang="en-US" sz="1700" i="1" dirty="0">
                <a:solidFill>
                  <a:schemeClr val="tx1"/>
                </a:solidFill>
              </a:rPr>
              <a:t>Auditor Reporting When the Entity Issues an Annual Report and Separate Stand-alone Financial Statements on the Same Date </a:t>
            </a:r>
            <a:r>
              <a:rPr lang="en-US" sz="1700" b="1" dirty="0">
                <a:solidFill>
                  <a:schemeClr val="tx1"/>
                </a:solidFill>
              </a:rPr>
              <a:t>(issued in May 2023)</a:t>
            </a:r>
          </a:p>
        </p:txBody>
      </p:sp>
      <p:sp>
        <p:nvSpPr>
          <p:cNvPr id="6" name="Text Placeholder 5">
            <a:extLst>
              <a:ext uri="{FF2B5EF4-FFF2-40B4-BE49-F238E27FC236}">
                <a16:creationId xmlns:a16="http://schemas.microsoft.com/office/drawing/2014/main" id="{692845BD-2E38-4C7B-9845-EB4809247630}"/>
              </a:ext>
            </a:extLst>
          </p:cNvPr>
          <p:cNvSpPr>
            <a:spLocks noGrp="1"/>
          </p:cNvSpPr>
          <p:nvPr>
            <p:ph type="body" sz="quarter" idx="15"/>
          </p:nvPr>
        </p:nvSpPr>
        <p:spPr>
          <a:xfrm>
            <a:off x="7185418" y="4602236"/>
            <a:ext cx="1737360" cy="661245"/>
          </a:xfrm>
        </p:spPr>
        <p:txBody>
          <a:bodyPr/>
          <a:lstStyle/>
          <a:p>
            <a:r>
              <a:rPr lang="en-US" dirty="0"/>
              <a:t>Access </a:t>
            </a:r>
            <a:r>
              <a:rPr lang="en-US" dirty="0">
                <a:hlinkClick r:id="rId3">
                  <a:extLst>
                    <a:ext uri="{A12FA001-AC4F-418D-AE19-62706E023703}">
                      <ahyp:hlinkClr xmlns:ahyp="http://schemas.microsoft.com/office/drawing/2018/hyperlinkcolor" val="tx"/>
                    </a:ext>
                  </a:extLst>
                </a:hlinkClick>
              </a:rPr>
              <a:t>AICPA TQAs</a:t>
            </a:r>
            <a:endParaRPr lang="en-US" dirty="0"/>
          </a:p>
        </p:txBody>
      </p:sp>
      <p:pic>
        <p:nvPicPr>
          <p:cNvPr id="7" name="Picture 2" descr="Financial Statement Stock Illustrations – 7,126 Financial Statement Stock  Illustrations, Vectors &amp;amp; Clipart - Dreamstime">
            <a:extLst>
              <a:ext uri="{FF2B5EF4-FFF2-40B4-BE49-F238E27FC236}">
                <a16:creationId xmlns:a16="http://schemas.microsoft.com/office/drawing/2014/main" id="{9FE8295E-537A-4703-8B5B-327E016F88D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79554" y="1445051"/>
            <a:ext cx="2949091" cy="2949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final.jpg"/>
          <p:cNvPicPr>
            <a:picLocks noChangeAspect="1"/>
          </p:cNvPicPr>
          <p:nvPr/>
        </p:nvPicPr>
        <p:blipFill>
          <a:blip r:embed="rId6" cstate="print"/>
          <a:srcRect/>
          <a:stretch>
            <a:fillRect/>
          </a:stretch>
        </p:blipFill>
        <p:spPr bwMode="auto">
          <a:xfrm>
            <a:off x="190500" y="6070981"/>
            <a:ext cx="533400" cy="577735"/>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80FBB8BA-9C6A-4A48-A369-70FBD2FA98DA}" type="slidenum">
              <a:rPr lang="en-US" smtClean="0"/>
              <a:pPr/>
              <a:t>35</a:t>
            </a:fld>
            <a:endParaRPr lang="en-US" dirty="0"/>
          </a:p>
        </p:txBody>
      </p:sp>
    </p:spTree>
    <p:extLst>
      <p:ext uri="{BB962C8B-B14F-4D97-AF65-F5344CB8AC3E}">
        <p14:creationId xmlns:p14="http://schemas.microsoft.com/office/powerpoint/2010/main" val="4566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AICPA Audit and Accounting Guide, </a:t>
            </a:r>
            <a:r>
              <a:rPr lang="en-US" i="1" dirty="0"/>
              <a:t>State and Local Governments</a:t>
            </a:r>
          </a:p>
        </p:txBody>
      </p:sp>
      <p:sp>
        <p:nvSpPr>
          <p:cNvPr id="3" name="Content Placeholder 2"/>
          <p:cNvSpPr>
            <a:spLocks noGrp="1"/>
          </p:cNvSpPr>
          <p:nvPr>
            <p:ph idx="1"/>
          </p:nvPr>
        </p:nvSpPr>
        <p:spPr>
          <a:xfrm>
            <a:off x="511080" y="1916961"/>
            <a:ext cx="4794422" cy="3394472"/>
          </a:xfrm>
        </p:spPr>
        <p:txBody>
          <a:bodyPr>
            <a:normAutofit/>
          </a:bodyPr>
          <a:lstStyle/>
          <a:p>
            <a:pPr lvl="0"/>
            <a:r>
              <a:rPr lang="en-US" sz="2000" dirty="0">
                <a:solidFill>
                  <a:schemeClr val="tx1"/>
                </a:solidFill>
              </a:rPr>
              <a:t>Key resource for auditors of SLGs; you should be using this Guide!</a:t>
            </a:r>
          </a:p>
          <a:p>
            <a:pPr lvl="0"/>
            <a:r>
              <a:rPr lang="en-US" sz="2000" dirty="0">
                <a:solidFill>
                  <a:schemeClr val="tx1"/>
                </a:solidFill>
              </a:rPr>
              <a:t>New edition expected in late Summer 2023</a:t>
            </a:r>
          </a:p>
          <a:p>
            <a:pPr lvl="0"/>
            <a:r>
              <a:rPr lang="en-US" sz="2000" dirty="0">
                <a:solidFill>
                  <a:schemeClr val="tx1"/>
                </a:solidFill>
              </a:rPr>
              <a:t>Key changes made:</a:t>
            </a:r>
          </a:p>
          <a:p>
            <a:pPr marL="342884" indent="-342884">
              <a:buFont typeface="Arial" panose="020B0604020202020204" pitchFamily="34" charset="0"/>
              <a:buChar char="•"/>
            </a:pPr>
            <a:r>
              <a:rPr lang="en-US" sz="2000" dirty="0">
                <a:solidFill>
                  <a:schemeClr val="tx1"/>
                </a:solidFill>
              </a:rPr>
              <a:t>Introduces SAS No. 143 - 145</a:t>
            </a:r>
          </a:p>
          <a:p>
            <a:pPr marL="342884" indent="-342884">
              <a:buFont typeface="Arial" panose="020B0604020202020204" pitchFamily="34" charset="0"/>
              <a:buChar char="•"/>
            </a:pPr>
            <a:r>
              <a:rPr lang="en-US" sz="2000" dirty="0">
                <a:solidFill>
                  <a:schemeClr val="tx1"/>
                </a:solidFill>
              </a:rPr>
              <a:t>Newly effective GASB standards</a:t>
            </a:r>
          </a:p>
          <a:p>
            <a:pPr lvl="0"/>
            <a:endParaRPr lang="en-US" dirty="0"/>
          </a:p>
        </p:txBody>
      </p:sp>
      <p:sp>
        <p:nvSpPr>
          <p:cNvPr id="6" name="Rectangle 5">
            <a:extLst>
              <a:ext uri="{FF2B5EF4-FFF2-40B4-BE49-F238E27FC236}">
                <a16:creationId xmlns:a16="http://schemas.microsoft.com/office/drawing/2014/main" id="{4F105621-8351-4B45-A2DA-EAAA91CEB66C}"/>
              </a:ext>
            </a:extLst>
          </p:cNvPr>
          <p:cNvSpPr/>
          <p:nvPr/>
        </p:nvSpPr>
        <p:spPr>
          <a:xfrm>
            <a:off x="6583912" y="4680685"/>
            <a:ext cx="2020901" cy="757130"/>
          </a:xfrm>
          <a:prstGeom prst="rect">
            <a:avLst/>
          </a:prstGeom>
          <a:solidFill>
            <a:schemeClr val="bg1"/>
          </a:solidFill>
        </p:spPr>
        <p:txBody>
          <a:bodyPr wrap="square">
            <a:spAutoFit/>
          </a:bodyPr>
          <a:lstStyle/>
          <a:p>
            <a:pPr>
              <a:lnSpc>
                <a:spcPct val="120000"/>
              </a:lnSpc>
              <a:spcBef>
                <a:spcPts val="600"/>
              </a:spcBef>
              <a:spcAft>
                <a:spcPts val="600"/>
              </a:spcAft>
            </a:pPr>
            <a:r>
              <a:rPr lang="en-US" sz="1200" dirty="0"/>
              <a:t>Order when published at:  </a:t>
            </a:r>
            <a:r>
              <a:rPr lang="en-US" sz="1200" dirty="0">
                <a:hlinkClick r:id="rId3"/>
              </a:rPr>
              <a:t>https://www.aicpa-cima.com/cpe-learning</a:t>
            </a:r>
            <a:r>
              <a:rPr lang="en-US" sz="1200" dirty="0"/>
              <a:t> </a:t>
            </a:r>
          </a:p>
        </p:txBody>
      </p:sp>
      <p:pic>
        <p:nvPicPr>
          <p:cNvPr id="8" name="Picture 7">
            <a:extLst>
              <a:ext uri="{FF2B5EF4-FFF2-40B4-BE49-F238E27FC236}">
                <a16:creationId xmlns:a16="http://schemas.microsoft.com/office/drawing/2014/main" id="{82310C41-809A-9568-F559-3D5AE768E7F7}"/>
              </a:ext>
            </a:extLst>
          </p:cNvPr>
          <p:cNvPicPr>
            <a:picLocks noChangeAspect="1"/>
          </p:cNvPicPr>
          <p:nvPr/>
        </p:nvPicPr>
        <p:blipFill rotWithShape="1">
          <a:blip r:embed="rId4"/>
          <a:srcRect r="6951" b="1324"/>
          <a:stretch/>
        </p:blipFill>
        <p:spPr>
          <a:xfrm>
            <a:off x="6770334" y="1662109"/>
            <a:ext cx="1715627" cy="2555562"/>
          </a:xfrm>
          <a:prstGeom prst="rect">
            <a:avLst/>
          </a:prstGeom>
        </p:spPr>
      </p:pic>
      <p:pic>
        <p:nvPicPr>
          <p:cNvPr id="7" name="Picture 6" descr="Logo final.jpg"/>
          <p:cNvPicPr>
            <a:picLocks noChangeAspect="1"/>
          </p:cNvPicPr>
          <p:nvPr/>
        </p:nvPicPr>
        <p:blipFill>
          <a:blip r:embed="rId5" cstate="print"/>
          <a:srcRect/>
          <a:stretch>
            <a:fillRect/>
          </a:stretch>
        </p:blipFill>
        <p:spPr bwMode="auto">
          <a:xfrm>
            <a:off x="190500" y="6070981"/>
            <a:ext cx="533400" cy="577735"/>
          </a:xfrm>
          <a:prstGeom prst="rect">
            <a:avLst/>
          </a:prstGeom>
          <a:noFill/>
          <a:ln w="9525">
            <a:noFill/>
            <a:miter lim="800000"/>
            <a:headEnd/>
            <a:tailEnd/>
          </a:ln>
        </p:spPr>
      </p:pic>
      <p:sp>
        <p:nvSpPr>
          <p:cNvPr id="5" name="Slide Number Placeholder 4"/>
          <p:cNvSpPr>
            <a:spLocks noGrp="1"/>
          </p:cNvSpPr>
          <p:nvPr>
            <p:ph type="sldNum" sz="quarter" idx="4"/>
          </p:nvPr>
        </p:nvSpPr>
        <p:spPr/>
        <p:txBody>
          <a:bodyPr/>
          <a:lstStyle/>
          <a:p>
            <a:fld id="{80FBB8BA-9C6A-4A48-A369-70FBD2FA98DA}" type="slidenum">
              <a:rPr lang="en-US" smtClean="0"/>
              <a:pPr/>
              <a:t>36</a:t>
            </a:fld>
            <a:endParaRPr lang="en-US" dirty="0"/>
          </a:p>
        </p:txBody>
      </p:sp>
    </p:spTree>
    <p:extLst>
      <p:ext uri="{BB962C8B-B14F-4D97-AF65-F5344CB8AC3E}">
        <p14:creationId xmlns:p14="http://schemas.microsoft.com/office/powerpoint/2010/main" val="6902371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20" y="480298"/>
            <a:ext cx="8229600" cy="1178408"/>
          </a:xfrm>
        </p:spPr>
        <p:txBody>
          <a:bodyPr>
            <a:normAutofit fontScale="90000"/>
          </a:bodyPr>
          <a:lstStyle/>
          <a:p>
            <a:r>
              <a:rPr lang="en-US" dirty="0"/>
              <a:t>Reminder:  AICPA SLG Guide Chapter on Leases and SBITAs</a:t>
            </a:r>
          </a:p>
        </p:txBody>
      </p:sp>
      <p:grpSp>
        <p:nvGrpSpPr>
          <p:cNvPr id="4" name="Group 3">
            <a:extLst>
              <a:ext uri="{FF2B5EF4-FFF2-40B4-BE49-F238E27FC236}">
                <a16:creationId xmlns:a16="http://schemas.microsoft.com/office/drawing/2014/main" id="{F7958057-091A-479E-8E5F-5663E3764250}"/>
              </a:ext>
            </a:extLst>
          </p:cNvPr>
          <p:cNvGrpSpPr/>
          <p:nvPr/>
        </p:nvGrpSpPr>
        <p:grpSpPr>
          <a:xfrm>
            <a:off x="5812191" y="2605968"/>
            <a:ext cx="3072023" cy="2156257"/>
            <a:chOff x="7899494" y="2483038"/>
            <a:chExt cx="3725226" cy="2614742"/>
          </a:xfrm>
        </p:grpSpPr>
        <p:sp>
          <p:nvSpPr>
            <p:cNvPr id="14" name="Oval 13">
              <a:extLst>
                <a:ext uri="{FF2B5EF4-FFF2-40B4-BE49-F238E27FC236}">
                  <a16:creationId xmlns:a16="http://schemas.microsoft.com/office/drawing/2014/main" id="{7FD990B2-884A-4938-973E-DDA2BB2D81F6}"/>
                </a:ext>
              </a:extLst>
            </p:cNvPr>
            <p:cNvSpPr/>
            <p:nvPr/>
          </p:nvSpPr>
          <p:spPr>
            <a:xfrm>
              <a:off x="7899494" y="4281161"/>
              <a:ext cx="3725226" cy="816619"/>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0500" tIns="40500" rIns="40500" bIns="40500" rtlCol="0" anchor="ctr"/>
            <a:lstStyle/>
            <a:p>
              <a:pPr algn="ctr"/>
              <a:endParaRPr lang="en-US" sz="750" dirty="0">
                <a:solidFill>
                  <a:schemeClr val="bg1"/>
                </a:solidFill>
              </a:endParaRPr>
            </a:p>
          </p:txBody>
        </p:sp>
        <p:sp>
          <p:nvSpPr>
            <p:cNvPr id="16" name="Oval 125">
              <a:extLst>
                <a:ext uri="{FF2B5EF4-FFF2-40B4-BE49-F238E27FC236}">
                  <a16:creationId xmlns:a16="http://schemas.microsoft.com/office/drawing/2014/main" id="{9CF41ABD-CB13-458D-81B2-970D344FA41E}"/>
                </a:ext>
              </a:extLst>
            </p:cNvPr>
            <p:cNvSpPr>
              <a:spLocks noChangeArrowheads="1"/>
            </p:cNvSpPr>
            <p:nvPr/>
          </p:nvSpPr>
          <p:spPr bwMode="auto">
            <a:xfrm>
              <a:off x="9337623" y="4639627"/>
              <a:ext cx="146514" cy="28955"/>
            </a:xfrm>
            <a:prstGeom prst="ellipse">
              <a:avLst/>
            </a:prstGeom>
            <a:solidFill>
              <a:srgbClr val="3E1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7" name="Oval 126">
              <a:extLst>
                <a:ext uri="{FF2B5EF4-FFF2-40B4-BE49-F238E27FC236}">
                  <a16:creationId xmlns:a16="http://schemas.microsoft.com/office/drawing/2014/main" id="{4876D4B9-E89E-41B0-B02A-D6D92BA237DA}"/>
                </a:ext>
              </a:extLst>
            </p:cNvPr>
            <p:cNvSpPr>
              <a:spLocks noChangeArrowheads="1"/>
            </p:cNvSpPr>
            <p:nvPr/>
          </p:nvSpPr>
          <p:spPr bwMode="auto">
            <a:xfrm>
              <a:off x="10124048" y="4639627"/>
              <a:ext cx="145935" cy="28955"/>
            </a:xfrm>
            <a:prstGeom prst="ellipse">
              <a:avLst/>
            </a:prstGeom>
            <a:solidFill>
              <a:srgbClr val="3E1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8" name="Freeform 127">
              <a:extLst>
                <a:ext uri="{FF2B5EF4-FFF2-40B4-BE49-F238E27FC236}">
                  <a16:creationId xmlns:a16="http://schemas.microsoft.com/office/drawing/2014/main" id="{8EBEB33A-21DF-4733-9944-3FD676F1BD3D}"/>
                </a:ext>
              </a:extLst>
            </p:cNvPr>
            <p:cNvSpPr>
              <a:spLocks/>
            </p:cNvSpPr>
            <p:nvPr/>
          </p:nvSpPr>
          <p:spPr bwMode="auto">
            <a:xfrm>
              <a:off x="10479619" y="3283941"/>
              <a:ext cx="52699" cy="90920"/>
            </a:xfrm>
            <a:custGeom>
              <a:avLst/>
              <a:gdLst>
                <a:gd name="T0" fmla="*/ 28 w 40"/>
                <a:gd name="T1" fmla="*/ 0 h 69"/>
                <a:gd name="T2" fmla="*/ 10 w 40"/>
                <a:gd name="T3" fmla="*/ 23 h 69"/>
                <a:gd name="T4" fmla="*/ 0 w 40"/>
                <a:gd name="T5" fmla="*/ 45 h 69"/>
                <a:gd name="T6" fmla="*/ 15 w 40"/>
                <a:gd name="T7" fmla="*/ 69 h 69"/>
                <a:gd name="T8" fmla="*/ 40 w 40"/>
                <a:gd name="T9" fmla="*/ 68 h 69"/>
                <a:gd name="T10" fmla="*/ 35 w 40"/>
                <a:gd name="T11" fmla="*/ 26 h 69"/>
                <a:gd name="T12" fmla="*/ 28 w 40"/>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40" h="69">
                  <a:moveTo>
                    <a:pt x="28" y="0"/>
                  </a:moveTo>
                  <a:cubicBezTo>
                    <a:pt x="28" y="0"/>
                    <a:pt x="16" y="14"/>
                    <a:pt x="10" y="23"/>
                  </a:cubicBezTo>
                  <a:cubicBezTo>
                    <a:pt x="5" y="32"/>
                    <a:pt x="0" y="44"/>
                    <a:pt x="0" y="45"/>
                  </a:cubicBezTo>
                  <a:cubicBezTo>
                    <a:pt x="0" y="46"/>
                    <a:pt x="15" y="69"/>
                    <a:pt x="15" y="69"/>
                  </a:cubicBezTo>
                  <a:cubicBezTo>
                    <a:pt x="40" y="68"/>
                    <a:pt x="40" y="68"/>
                    <a:pt x="40" y="68"/>
                  </a:cubicBezTo>
                  <a:cubicBezTo>
                    <a:pt x="35" y="26"/>
                    <a:pt x="35" y="26"/>
                    <a:pt x="35" y="26"/>
                  </a:cubicBezTo>
                  <a:lnTo>
                    <a:pt x="28" y="0"/>
                  </a:lnTo>
                  <a:close/>
                </a:path>
              </a:pathLst>
            </a:custGeom>
            <a:solidFill>
              <a:srgbClr val="007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9" name="Freeform 128">
              <a:extLst>
                <a:ext uri="{FF2B5EF4-FFF2-40B4-BE49-F238E27FC236}">
                  <a16:creationId xmlns:a16="http://schemas.microsoft.com/office/drawing/2014/main" id="{7FBE344C-1A4F-418F-AAAB-C3D8AB0BFF2E}"/>
                </a:ext>
              </a:extLst>
            </p:cNvPr>
            <p:cNvSpPr>
              <a:spLocks/>
            </p:cNvSpPr>
            <p:nvPr/>
          </p:nvSpPr>
          <p:spPr bwMode="auto">
            <a:xfrm>
              <a:off x="10952169" y="3293206"/>
              <a:ext cx="420430" cy="547834"/>
            </a:xfrm>
            <a:custGeom>
              <a:avLst/>
              <a:gdLst>
                <a:gd name="T0" fmla="*/ 37 w 319"/>
                <a:gd name="T1" fmla="*/ 111 h 416"/>
                <a:gd name="T2" fmla="*/ 117 w 319"/>
                <a:gd name="T3" fmla="*/ 43 h 416"/>
                <a:gd name="T4" fmla="*/ 263 w 319"/>
                <a:gd name="T5" fmla="*/ 41 h 416"/>
                <a:gd name="T6" fmla="*/ 302 w 319"/>
                <a:gd name="T7" fmla="*/ 176 h 416"/>
                <a:gd name="T8" fmla="*/ 282 w 319"/>
                <a:gd name="T9" fmla="*/ 293 h 416"/>
                <a:gd name="T10" fmla="*/ 265 w 319"/>
                <a:gd name="T11" fmla="*/ 378 h 416"/>
                <a:gd name="T12" fmla="*/ 247 w 319"/>
                <a:gd name="T13" fmla="*/ 411 h 416"/>
                <a:gd name="T14" fmla="*/ 196 w 319"/>
                <a:gd name="T15" fmla="*/ 406 h 416"/>
                <a:gd name="T16" fmla="*/ 119 w 319"/>
                <a:gd name="T17" fmla="*/ 368 h 416"/>
                <a:gd name="T18" fmla="*/ 86 w 319"/>
                <a:gd name="T19" fmla="*/ 349 h 416"/>
                <a:gd name="T20" fmla="*/ 0 w 319"/>
                <a:gd name="T21" fmla="*/ 199 h 416"/>
                <a:gd name="T22" fmla="*/ 37 w 319"/>
                <a:gd name="T23" fmla="*/ 11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416">
                  <a:moveTo>
                    <a:pt x="37" y="111"/>
                  </a:moveTo>
                  <a:cubicBezTo>
                    <a:pt x="37" y="111"/>
                    <a:pt x="76" y="62"/>
                    <a:pt x="117" y="43"/>
                  </a:cubicBezTo>
                  <a:cubicBezTo>
                    <a:pt x="129" y="37"/>
                    <a:pt x="209" y="0"/>
                    <a:pt x="263" y="41"/>
                  </a:cubicBezTo>
                  <a:cubicBezTo>
                    <a:pt x="319" y="83"/>
                    <a:pt x="303" y="166"/>
                    <a:pt x="302" y="176"/>
                  </a:cubicBezTo>
                  <a:cubicBezTo>
                    <a:pt x="300" y="195"/>
                    <a:pt x="282" y="293"/>
                    <a:pt x="282" y="293"/>
                  </a:cubicBezTo>
                  <a:cubicBezTo>
                    <a:pt x="282" y="293"/>
                    <a:pt x="270" y="361"/>
                    <a:pt x="265" y="378"/>
                  </a:cubicBezTo>
                  <a:cubicBezTo>
                    <a:pt x="261" y="396"/>
                    <a:pt x="254" y="405"/>
                    <a:pt x="247" y="411"/>
                  </a:cubicBezTo>
                  <a:cubicBezTo>
                    <a:pt x="240" y="416"/>
                    <a:pt x="216" y="414"/>
                    <a:pt x="196" y="406"/>
                  </a:cubicBezTo>
                  <a:cubicBezTo>
                    <a:pt x="176" y="399"/>
                    <a:pt x="127" y="374"/>
                    <a:pt x="119" y="368"/>
                  </a:cubicBezTo>
                  <a:cubicBezTo>
                    <a:pt x="111" y="362"/>
                    <a:pt x="86" y="349"/>
                    <a:pt x="86" y="349"/>
                  </a:cubicBezTo>
                  <a:cubicBezTo>
                    <a:pt x="0" y="199"/>
                    <a:pt x="0" y="199"/>
                    <a:pt x="0" y="199"/>
                  </a:cubicBezTo>
                  <a:lnTo>
                    <a:pt x="37" y="111"/>
                  </a:lnTo>
                  <a:close/>
                </a:path>
              </a:pathLst>
            </a:custGeom>
            <a:solidFill>
              <a:srgbClr val="4D2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0" name="Freeform 129">
              <a:extLst>
                <a:ext uri="{FF2B5EF4-FFF2-40B4-BE49-F238E27FC236}">
                  <a16:creationId xmlns:a16="http://schemas.microsoft.com/office/drawing/2014/main" id="{A44489F8-818C-45CC-9338-A3E1772BDC75}"/>
                </a:ext>
              </a:extLst>
            </p:cNvPr>
            <p:cNvSpPr>
              <a:spLocks/>
            </p:cNvSpPr>
            <p:nvPr/>
          </p:nvSpPr>
          <p:spPr bwMode="auto">
            <a:xfrm>
              <a:off x="11252724" y="3355171"/>
              <a:ext cx="67176" cy="282024"/>
            </a:xfrm>
            <a:custGeom>
              <a:avLst/>
              <a:gdLst>
                <a:gd name="T0" fmla="*/ 0 w 51"/>
                <a:gd name="T1" fmla="*/ 0 h 214"/>
                <a:gd name="T2" fmla="*/ 48 w 51"/>
                <a:gd name="T3" fmla="*/ 65 h 214"/>
                <a:gd name="T4" fmla="*/ 34 w 51"/>
                <a:gd name="T5" fmla="*/ 214 h 214"/>
                <a:gd name="T6" fmla="*/ 41 w 51"/>
                <a:gd name="T7" fmla="*/ 61 h 214"/>
                <a:gd name="T8" fmla="*/ 0 w 51"/>
                <a:gd name="T9" fmla="*/ 0 h 214"/>
              </a:gdLst>
              <a:ahLst/>
              <a:cxnLst>
                <a:cxn ang="0">
                  <a:pos x="T0" y="T1"/>
                </a:cxn>
                <a:cxn ang="0">
                  <a:pos x="T2" y="T3"/>
                </a:cxn>
                <a:cxn ang="0">
                  <a:pos x="T4" y="T5"/>
                </a:cxn>
                <a:cxn ang="0">
                  <a:pos x="T6" y="T7"/>
                </a:cxn>
                <a:cxn ang="0">
                  <a:pos x="T8" y="T9"/>
                </a:cxn>
              </a:cxnLst>
              <a:rect l="0" t="0" r="r" b="b"/>
              <a:pathLst>
                <a:path w="51" h="214">
                  <a:moveTo>
                    <a:pt x="0" y="0"/>
                  </a:moveTo>
                  <a:cubicBezTo>
                    <a:pt x="0" y="0"/>
                    <a:pt x="45" y="15"/>
                    <a:pt x="48" y="65"/>
                  </a:cubicBezTo>
                  <a:cubicBezTo>
                    <a:pt x="51" y="115"/>
                    <a:pt x="34" y="214"/>
                    <a:pt x="34" y="214"/>
                  </a:cubicBezTo>
                  <a:cubicBezTo>
                    <a:pt x="34" y="214"/>
                    <a:pt x="49" y="122"/>
                    <a:pt x="41" y="61"/>
                  </a:cubicBezTo>
                  <a:cubicBezTo>
                    <a:pt x="35" y="20"/>
                    <a:pt x="6" y="2"/>
                    <a:pt x="0" y="0"/>
                  </a:cubicBezTo>
                  <a:close/>
                </a:path>
              </a:pathLst>
            </a:custGeom>
            <a:solidFill>
              <a:srgbClr val="3A2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1" name="Freeform 130">
              <a:extLst>
                <a:ext uri="{FF2B5EF4-FFF2-40B4-BE49-F238E27FC236}">
                  <a16:creationId xmlns:a16="http://schemas.microsoft.com/office/drawing/2014/main" id="{DA0905C6-A8A1-478E-A238-BE73C896452A}"/>
                </a:ext>
              </a:extLst>
            </p:cNvPr>
            <p:cNvSpPr>
              <a:spLocks/>
            </p:cNvSpPr>
            <p:nvPr/>
          </p:nvSpPr>
          <p:spPr bwMode="auto">
            <a:xfrm>
              <a:off x="10440240" y="3826563"/>
              <a:ext cx="859971" cy="253069"/>
            </a:xfrm>
            <a:custGeom>
              <a:avLst/>
              <a:gdLst>
                <a:gd name="T0" fmla="*/ 0 w 653"/>
                <a:gd name="T1" fmla="*/ 127 h 192"/>
                <a:gd name="T2" fmla="*/ 47 w 653"/>
                <a:gd name="T3" fmla="*/ 164 h 192"/>
                <a:gd name="T4" fmla="*/ 140 w 653"/>
                <a:gd name="T5" fmla="*/ 188 h 192"/>
                <a:gd name="T6" fmla="*/ 193 w 653"/>
                <a:gd name="T7" fmla="*/ 178 h 192"/>
                <a:gd name="T8" fmla="*/ 332 w 653"/>
                <a:gd name="T9" fmla="*/ 174 h 192"/>
                <a:gd name="T10" fmla="*/ 608 w 653"/>
                <a:gd name="T11" fmla="*/ 158 h 192"/>
                <a:gd name="T12" fmla="*/ 634 w 653"/>
                <a:gd name="T13" fmla="*/ 135 h 192"/>
                <a:gd name="T14" fmla="*/ 651 w 653"/>
                <a:gd name="T15" fmla="*/ 126 h 192"/>
                <a:gd name="T16" fmla="*/ 641 w 653"/>
                <a:gd name="T17" fmla="*/ 104 h 192"/>
                <a:gd name="T18" fmla="*/ 614 w 653"/>
                <a:gd name="T19" fmla="*/ 70 h 192"/>
                <a:gd name="T20" fmla="*/ 544 w 653"/>
                <a:gd name="T21" fmla="*/ 34 h 192"/>
                <a:gd name="T22" fmla="*/ 493 w 653"/>
                <a:gd name="T23" fmla="*/ 2 h 192"/>
                <a:gd name="T24" fmla="*/ 477 w 653"/>
                <a:gd name="T25" fmla="*/ 0 h 192"/>
                <a:gd name="T26" fmla="*/ 111 w 653"/>
                <a:gd name="T27" fmla="*/ 91 h 192"/>
                <a:gd name="T28" fmla="*/ 0 w 653"/>
                <a:gd name="T29" fmla="*/ 12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3" h="192">
                  <a:moveTo>
                    <a:pt x="0" y="127"/>
                  </a:moveTo>
                  <a:cubicBezTo>
                    <a:pt x="0" y="127"/>
                    <a:pt x="33" y="157"/>
                    <a:pt x="47" y="164"/>
                  </a:cubicBezTo>
                  <a:cubicBezTo>
                    <a:pt x="61" y="172"/>
                    <a:pt x="114" y="192"/>
                    <a:pt x="140" y="188"/>
                  </a:cubicBezTo>
                  <a:cubicBezTo>
                    <a:pt x="167" y="185"/>
                    <a:pt x="182" y="179"/>
                    <a:pt x="193" y="178"/>
                  </a:cubicBezTo>
                  <a:cubicBezTo>
                    <a:pt x="204" y="178"/>
                    <a:pt x="332" y="174"/>
                    <a:pt x="332" y="174"/>
                  </a:cubicBezTo>
                  <a:cubicBezTo>
                    <a:pt x="608" y="158"/>
                    <a:pt x="608" y="158"/>
                    <a:pt x="608" y="158"/>
                  </a:cubicBezTo>
                  <a:cubicBezTo>
                    <a:pt x="608" y="158"/>
                    <a:pt x="628" y="139"/>
                    <a:pt x="634" y="135"/>
                  </a:cubicBezTo>
                  <a:cubicBezTo>
                    <a:pt x="640" y="131"/>
                    <a:pt x="649" y="131"/>
                    <a:pt x="651" y="126"/>
                  </a:cubicBezTo>
                  <a:cubicBezTo>
                    <a:pt x="653" y="121"/>
                    <a:pt x="648" y="111"/>
                    <a:pt x="641" y="104"/>
                  </a:cubicBezTo>
                  <a:cubicBezTo>
                    <a:pt x="634" y="97"/>
                    <a:pt x="623" y="76"/>
                    <a:pt x="614" y="70"/>
                  </a:cubicBezTo>
                  <a:cubicBezTo>
                    <a:pt x="605" y="64"/>
                    <a:pt x="559" y="43"/>
                    <a:pt x="544" y="34"/>
                  </a:cubicBezTo>
                  <a:cubicBezTo>
                    <a:pt x="529" y="25"/>
                    <a:pt x="496" y="3"/>
                    <a:pt x="493" y="2"/>
                  </a:cubicBezTo>
                  <a:cubicBezTo>
                    <a:pt x="490" y="2"/>
                    <a:pt x="477" y="0"/>
                    <a:pt x="477" y="0"/>
                  </a:cubicBezTo>
                  <a:cubicBezTo>
                    <a:pt x="111" y="91"/>
                    <a:pt x="111" y="91"/>
                    <a:pt x="111" y="91"/>
                  </a:cubicBezTo>
                  <a:lnTo>
                    <a:pt x="0" y="127"/>
                  </a:lnTo>
                  <a:close/>
                </a:path>
              </a:pathLst>
            </a:custGeom>
            <a:solidFill>
              <a:srgbClr val="4D2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2" name="Freeform 131">
              <a:extLst>
                <a:ext uri="{FF2B5EF4-FFF2-40B4-BE49-F238E27FC236}">
                  <a16:creationId xmlns:a16="http://schemas.microsoft.com/office/drawing/2014/main" id="{EEC494A8-58CF-4B4B-9C03-1B2AE981DB19}"/>
                </a:ext>
              </a:extLst>
            </p:cNvPr>
            <p:cNvSpPr>
              <a:spLocks/>
            </p:cNvSpPr>
            <p:nvPr/>
          </p:nvSpPr>
          <p:spPr bwMode="auto">
            <a:xfrm>
              <a:off x="9504985" y="4365710"/>
              <a:ext cx="155200" cy="218323"/>
            </a:xfrm>
            <a:custGeom>
              <a:avLst/>
              <a:gdLst>
                <a:gd name="T0" fmla="*/ 24 w 118"/>
                <a:gd name="T1" fmla="*/ 6 h 166"/>
                <a:gd name="T2" fmla="*/ 21 w 118"/>
                <a:gd name="T3" fmla="*/ 0 h 166"/>
                <a:gd name="T4" fmla="*/ 13 w 118"/>
                <a:gd name="T5" fmla="*/ 26 h 166"/>
                <a:gd name="T6" fmla="*/ 8 w 118"/>
                <a:gd name="T7" fmla="*/ 104 h 166"/>
                <a:gd name="T8" fmla="*/ 16 w 118"/>
                <a:gd name="T9" fmla="*/ 152 h 166"/>
                <a:gd name="T10" fmla="*/ 65 w 118"/>
                <a:gd name="T11" fmla="*/ 165 h 166"/>
                <a:gd name="T12" fmla="*/ 114 w 118"/>
                <a:gd name="T13" fmla="*/ 145 h 166"/>
                <a:gd name="T14" fmla="*/ 109 w 118"/>
                <a:gd name="T15" fmla="*/ 100 h 166"/>
                <a:gd name="T16" fmla="*/ 97 w 118"/>
                <a:gd name="T17" fmla="*/ 45 h 166"/>
                <a:gd name="T18" fmla="*/ 83 w 118"/>
                <a:gd name="T19" fmla="*/ 15 h 166"/>
                <a:gd name="T20" fmla="*/ 24 w 118"/>
                <a:gd name="T21" fmla="*/ 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6">
                  <a:moveTo>
                    <a:pt x="24" y="6"/>
                  </a:moveTo>
                  <a:cubicBezTo>
                    <a:pt x="21" y="0"/>
                    <a:pt x="21" y="0"/>
                    <a:pt x="21" y="0"/>
                  </a:cubicBezTo>
                  <a:cubicBezTo>
                    <a:pt x="21" y="0"/>
                    <a:pt x="14" y="12"/>
                    <a:pt x="13" y="26"/>
                  </a:cubicBezTo>
                  <a:cubicBezTo>
                    <a:pt x="12" y="41"/>
                    <a:pt x="9" y="96"/>
                    <a:pt x="8" y="104"/>
                  </a:cubicBezTo>
                  <a:cubicBezTo>
                    <a:pt x="6" y="112"/>
                    <a:pt x="0" y="142"/>
                    <a:pt x="16" y="152"/>
                  </a:cubicBezTo>
                  <a:cubicBezTo>
                    <a:pt x="32" y="162"/>
                    <a:pt x="53" y="164"/>
                    <a:pt x="65" y="165"/>
                  </a:cubicBezTo>
                  <a:cubicBezTo>
                    <a:pt x="78" y="166"/>
                    <a:pt x="110" y="163"/>
                    <a:pt x="114" y="145"/>
                  </a:cubicBezTo>
                  <a:cubicBezTo>
                    <a:pt x="118" y="127"/>
                    <a:pt x="112" y="112"/>
                    <a:pt x="109" y="100"/>
                  </a:cubicBezTo>
                  <a:cubicBezTo>
                    <a:pt x="106" y="88"/>
                    <a:pt x="99" y="55"/>
                    <a:pt x="97" y="45"/>
                  </a:cubicBezTo>
                  <a:cubicBezTo>
                    <a:pt x="96" y="35"/>
                    <a:pt x="90" y="22"/>
                    <a:pt x="83" y="15"/>
                  </a:cubicBezTo>
                  <a:cubicBezTo>
                    <a:pt x="75" y="9"/>
                    <a:pt x="24" y="6"/>
                    <a:pt x="24" y="6"/>
                  </a:cubicBezTo>
                  <a:close/>
                </a:path>
              </a:pathLst>
            </a:custGeom>
            <a:solidFill>
              <a:srgbClr val="281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3" name="Freeform 132">
              <a:extLst>
                <a:ext uri="{FF2B5EF4-FFF2-40B4-BE49-F238E27FC236}">
                  <a16:creationId xmlns:a16="http://schemas.microsoft.com/office/drawing/2014/main" id="{E33F9EE8-438D-4286-98CE-7B0E9DD88732}"/>
                </a:ext>
              </a:extLst>
            </p:cNvPr>
            <p:cNvSpPr>
              <a:spLocks/>
            </p:cNvSpPr>
            <p:nvPr/>
          </p:nvSpPr>
          <p:spPr bwMode="auto">
            <a:xfrm>
              <a:off x="9672346" y="4341966"/>
              <a:ext cx="148830" cy="240908"/>
            </a:xfrm>
            <a:custGeom>
              <a:avLst/>
              <a:gdLst>
                <a:gd name="T0" fmla="*/ 31 w 113"/>
                <a:gd name="T1" fmla="*/ 5 h 183"/>
                <a:gd name="T2" fmla="*/ 18 w 113"/>
                <a:gd name="T3" fmla="*/ 18 h 183"/>
                <a:gd name="T4" fmla="*/ 10 w 113"/>
                <a:gd name="T5" fmla="*/ 90 h 183"/>
                <a:gd name="T6" fmla="*/ 3 w 113"/>
                <a:gd name="T7" fmla="*/ 152 h 183"/>
                <a:gd name="T8" fmla="*/ 35 w 113"/>
                <a:gd name="T9" fmla="*/ 181 h 183"/>
                <a:gd name="T10" fmla="*/ 103 w 113"/>
                <a:gd name="T11" fmla="*/ 160 h 183"/>
                <a:gd name="T12" fmla="*/ 108 w 113"/>
                <a:gd name="T13" fmla="*/ 101 h 183"/>
                <a:gd name="T14" fmla="*/ 97 w 113"/>
                <a:gd name="T15" fmla="*/ 50 h 183"/>
                <a:gd name="T16" fmla="*/ 31 w 113"/>
                <a:gd name="T17" fmla="*/ 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83">
                  <a:moveTo>
                    <a:pt x="31" y="5"/>
                  </a:moveTo>
                  <a:cubicBezTo>
                    <a:pt x="31" y="5"/>
                    <a:pt x="21" y="0"/>
                    <a:pt x="18" y="18"/>
                  </a:cubicBezTo>
                  <a:cubicBezTo>
                    <a:pt x="16" y="37"/>
                    <a:pt x="12" y="79"/>
                    <a:pt x="10" y="90"/>
                  </a:cubicBezTo>
                  <a:cubicBezTo>
                    <a:pt x="9" y="102"/>
                    <a:pt x="1" y="145"/>
                    <a:pt x="3" y="152"/>
                  </a:cubicBezTo>
                  <a:cubicBezTo>
                    <a:pt x="5" y="159"/>
                    <a:pt x="0" y="179"/>
                    <a:pt x="35" y="181"/>
                  </a:cubicBezTo>
                  <a:cubicBezTo>
                    <a:pt x="69" y="183"/>
                    <a:pt x="93" y="178"/>
                    <a:pt x="103" y="160"/>
                  </a:cubicBezTo>
                  <a:cubicBezTo>
                    <a:pt x="113" y="143"/>
                    <a:pt x="110" y="115"/>
                    <a:pt x="108" y="101"/>
                  </a:cubicBezTo>
                  <a:cubicBezTo>
                    <a:pt x="106" y="86"/>
                    <a:pt x="97" y="50"/>
                    <a:pt x="97" y="50"/>
                  </a:cubicBezTo>
                  <a:lnTo>
                    <a:pt x="31" y="5"/>
                  </a:lnTo>
                  <a:close/>
                </a:path>
              </a:pathLst>
            </a:custGeom>
            <a:solidFill>
              <a:srgbClr val="281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5" name="Freeform 133">
              <a:extLst>
                <a:ext uri="{FF2B5EF4-FFF2-40B4-BE49-F238E27FC236}">
                  <a16:creationId xmlns:a16="http://schemas.microsoft.com/office/drawing/2014/main" id="{B87EF4EE-A867-4A93-AD02-603DCEDD12D4}"/>
                </a:ext>
              </a:extLst>
            </p:cNvPr>
            <p:cNvSpPr>
              <a:spLocks/>
            </p:cNvSpPr>
            <p:nvPr/>
          </p:nvSpPr>
          <p:spPr bwMode="auto">
            <a:xfrm>
              <a:off x="9456340" y="3984658"/>
              <a:ext cx="187051" cy="500926"/>
            </a:xfrm>
            <a:custGeom>
              <a:avLst/>
              <a:gdLst>
                <a:gd name="T0" fmla="*/ 0 w 142"/>
                <a:gd name="T1" fmla="*/ 5 h 380"/>
                <a:gd name="T2" fmla="*/ 23 w 142"/>
                <a:gd name="T3" fmla="*/ 105 h 380"/>
                <a:gd name="T4" fmla="*/ 55 w 142"/>
                <a:gd name="T5" fmla="*/ 207 h 380"/>
                <a:gd name="T6" fmla="*/ 55 w 142"/>
                <a:gd name="T7" fmla="*/ 247 h 380"/>
                <a:gd name="T8" fmla="*/ 60 w 142"/>
                <a:gd name="T9" fmla="*/ 279 h 380"/>
                <a:gd name="T10" fmla="*/ 54 w 142"/>
                <a:gd name="T11" fmla="*/ 320 h 380"/>
                <a:gd name="T12" fmla="*/ 50 w 142"/>
                <a:gd name="T13" fmla="*/ 380 h 380"/>
                <a:gd name="T14" fmla="*/ 90 w 142"/>
                <a:gd name="T15" fmla="*/ 372 h 380"/>
                <a:gd name="T16" fmla="*/ 135 w 142"/>
                <a:gd name="T17" fmla="*/ 370 h 380"/>
                <a:gd name="T18" fmla="*/ 126 w 142"/>
                <a:gd name="T19" fmla="*/ 309 h 380"/>
                <a:gd name="T20" fmla="*/ 125 w 142"/>
                <a:gd name="T21" fmla="*/ 255 h 380"/>
                <a:gd name="T22" fmla="*/ 117 w 142"/>
                <a:gd name="T23" fmla="*/ 216 h 380"/>
                <a:gd name="T24" fmla="*/ 119 w 142"/>
                <a:gd name="T25" fmla="*/ 129 h 380"/>
                <a:gd name="T26" fmla="*/ 141 w 142"/>
                <a:gd name="T27" fmla="*/ 37 h 380"/>
                <a:gd name="T28" fmla="*/ 141 w 142"/>
                <a:gd name="T29" fmla="*/ 0 h 380"/>
                <a:gd name="T30" fmla="*/ 0 w 142"/>
                <a:gd name="T31" fmla="*/ 5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380">
                  <a:moveTo>
                    <a:pt x="0" y="5"/>
                  </a:moveTo>
                  <a:cubicBezTo>
                    <a:pt x="0" y="5"/>
                    <a:pt x="9" y="67"/>
                    <a:pt x="23" y="105"/>
                  </a:cubicBezTo>
                  <a:cubicBezTo>
                    <a:pt x="36" y="143"/>
                    <a:pt x="55" y="193"/>
                    <a:pt x="55" y="207"/>
                  </a:cubicBezTo>
                  <a:cubicBezTo>
                    <a:pt x="56" y="221"/>
                    <a:pt x="53" y="232"/>
                    <a:pt x="55" y="247"/>
                  </a:cubicBezTo>
                  <a:cubicBezTo>
                    <a:pt x="58" y="263"/>
                    <a:pt x="61" y="271"/>
                    <a:pt x="60" y="279"/>
                  </a:cubicBezTo>
                  <a:cubicBezTo>
                    <a:pt x="58" y="287"/>
                    <a:pt x="55" y="306"/>
                    <a:pt x="54" y="320"/>
                  </a:cubicBezTo>
                  <a:cubicBezTo>
                    <a:pt x="53" y="334"/>
                    <a:pt x="50" y="380"/>
                    <a:pt x="50" y="380"/>
                  </a:cubicBezTo>
                  <a:cubicBezTo>
                    <a:pt x="50" y="380"/>
                    <a:pt x="75" y="373"/>
                    <a:pt x="90" y="372"/>
                  </a:cubicBezTo>
                  <a:cubicBezTo>
                    <a:pt x="104" y="371"/>
                    <a:pt x="135" y="370"/>
                    <a:pt x="135" y="370"/>
                  </a:cubicBezTo>
                  <a:cubicBezTo>
                    <a:pt x="135" y="370"/>
                    <a:pt x="127" y="321"/>
                    <a:pt x="126" y="309"/>
                  </a:cubicBezTo>
                  <a:cubicBezTo>
                    <a:pt x="125" y="298"/>
                    <a:pt x="124" y="271"/>
                    <a:pt x="125" y="255"/>
                  </a:cubicBezTo>
                  <a:cubicBezTo>
                    <a:pt x="127" y="238"/>
                    <a:pt x="121" y="227"/>
                    <a:pt x="117" y="216"/>
                  </a:cubicBezTo>
                  <a:cubicBezTo>
                    <a:pt x="114" y="204"/>
                    <a:pt x="107" y="166"/>
                    <a:pt x="119" y="129"/>
                  </a:cubicBezTo>
                  <a:cubicBezTo>
                    <a:pt x="130" y="92"/>
                    <a:pt x="141" y="60"/>
                    <a:pt x="141" y="37"/>
                  </a:cubicBezTo>
                  <a:cubicBezTo>
                    <a:pt x="142" y="14"/>
                    <a:pt x="141" y="0"/>
                    <a:pt x="141" y="0"/>
                  </a:cubicBezTo>
                  <a:lnTo>
                    <a:pt x="0" y="5"/>
                  </a:lnTo>
                  <a:close/>
                </a:path>
              </a:pathLst>
            </a:custGeom>
            <a:solidFill>
              <a:srgbClr val="E7B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134">
              <a:extLst>
                <a:ext uri="{FF2B5EF4-FFF2-40B4-BE49-F238E27FC236}">
                  <a16:creationId xmlns:a16="http://schemas.microsoft.com/office/drawing/2014/main" id="{A5C9671E-2533-43EF-88D1-30BBBAE54002}"/>
                </a:ext>
              </a:extLst>
            </p:cNvPr>
            <p:cNvSpPr>
              <a:spLocks/>
            </p:cNvSpPr>
            <p:nvPr/>
          </p:nvSpPr>
          <p:spPr bwMode="auto">
            <a:xfrm>
              <a:off x="9673504" y="3963811"/>
              <a:ext cx="187051" cy="511350"/>
            </a:xfrm>
            <a:custGeom>
              <a:avLst/>
              <a:gdLst>
                <a:gd name="T0" fmla="*/ 0 w 142"/>
                <a:gd name="T1" fmla="*/ 22 h 388"/>
                <a:gd name="T2" fmla="*/ 12 w 142"/>
                <a:gd name="T3" fmla="*/ 102 h 388"/>
                <a:gd name="T4" fmla="*/ 29 w 142"/>
                <a:gd name="T5" fmla="*/ 201 h 388"/>
                <a:gd name="T6" fmla="*/ 21 w 142"/>
                <a:gd name="T7" fmla="*/ 249 h 388"/>
                <a:gd name="T8" fmla="*/ 26 w 142"/>
                <a:gd name="T9" fmla="*/ 277 h 388"/>
                <a:gd name="T10" fmla="*/ 22 w 142"/>
                <a:gd name="T11" fmla="*/ 318 h 388"/>
                <a:gd name="T12" fmla="*/ 20 w 142"/>
                <a:gd name="T13" fmla="*/ 355 h 388"/>
                <a:gd name="T14" fmla="*/ 15 w 142"/>
                <a:gd name="T15" fmla="*/ 382 h 388"/>
                <a:gd name="T16" fmla="*/ 56 w 142"/>
                <a:gd name="T17" fmla="*/ 380 h 388"/>
                <a:gd name="T18" fmla="*/ 97 w 142"/>
                <a:gd name="T19" fmla="*/ 388 h 388"/>
                <a:gd name="T20" fmla="*/ 94 w 142"/>
                <a:gd name="T21" fmla="*/ 323 h 388"/>
                <a:gd name="T22" fmla="*/ 89 w 142"/>
                <a:gd name="T23" fmla="*/ 275 h 388"/>
                <a:gd name="T24" fmla="*/ 93 w 142"/>
                <a:gd name="T25" fmla="*/ 229 h 388"/>
                <a:gd name="T26" fmla="*/ 107 w 142"/>
                <a:gd name="T27" fmla="*/ 158 h 388"/>
                <a:gd name="T28" fmla="*/ 141 w 142"/>
                <a:gd name="T29" fmla="*/ 19 h 388"/>
                <a:gd name="T30" fmla="*/ 142 w 142"/>
                <a:gd name="T31" fmla="*/ 0 h 388"/>
                <a:gd name="T32" fmla="*/ 0 w 142"/>
                <a:gd name="T33"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2" h="388">
                  <a:moveTo>
                    <a:pt x="0" y="22"/>
                  </a:moveTo>
                  <a:cubicBezTo>
                    <a:pt x="0" y="22"/>
                    <a:pt x="0" y="72"/>
                    <a:pt x="12" y="102"/>
                  </a:cubicBezTo>
                  <a:cubicBezTo>
                    <a:pt x="24" y="132"/>
                    <a:pt x="30" y="184"/>
                    <a:pt x="29" y="201"/>
                  </a:cubicBezTo>
                  <a:cubicBezTo>
                    <a:pt x="29" y="218"/>
                    <a:pt x="21" y="239"/>
                    <a:pt x="21" y="249"/>
                  </a:cubicBezTo>
                  <a:cubicBezTo>
                    <a:pt x="22" y="260"/>
                    <a:pt x="26" y="268"/>
                    <a:pt x="26" y="277"/>
                  </a:cubicBezTo>
                  <a:cubicBezTo>
                    <a:pt x="26" y="286"/>
                    <a:pt x="22" y="311"/>
                    <a:pt x="22" y="318"/>
                  </a:cubicBezTo>
                  <a:cubicBezTo>
                    <a:pt x="22" y="325"/>
                    <a:pt x="22" y="343"/>
                    <a:pt x="20" y="355"/>
                  </a:cubicBezTo>
                  <a:cubicBezTo>
                    <a:pt x="18" y="367"/>
                    <a:pt x="15" y="382"/>
                    <a:pt x="15" y="382"/>
                  </a:cubicBezTo>
                  <a:cubicBezTo>
                    <a:pt x="15" y="382"/>
                    <a:pt x="41" y="379"/>
                    <a:pt x="56" y="380"/>
                  </a:cubicBezTo>
                  <a:cubicBezTo>
                    <a:pt x="71" y="381"/>
                    <a:pt x="97" y="388"/>
                    <a:pt x="97" y="388"/>
                  </a:cubicBezTo>
                  <a:cubicBezTo>
                    <a:pt x="97" y="388"/>
                    <a:pt x="97" y="342"/>
                    <a:pt x="94" y="323"/>
                  </a:cubicBezTo>
                  <a:cubicBezTo>
                    <a:pt x="92" y="305"/>
                    <a:pt x="88" y="293"/>
                    <a:pt x="89" y="275"/>
                  </a:cubicBezTo>
                  <a:cubicBezTo>
                    <a:pt x="90" y="258"/>
                    <a:pt x="94" y="241"/>
                    <a:pt x="93" y="229"/>
                  </a:cubicBezTo>
                  <a:cubicBezTo>
                    <a:pt x="92" y="218"/>
                    <a:pt x="100" y="178"/>
                    <a:pt x="107" y="158"/>
                  </a:cubicBezTo>
                  <a:cubicBezTo>
                    <a:pt x="113" y="137"/>
                    <a:pt x="140" y="37"/>
                    <a:pt x="141" y="19"/>
                  </a:cubicBezTo>
                  <a:cubicBezTo>
                    <a:pt x="142" y="0"/>
                    <a:pt x="142" y="0"/>
                    <a:pt x="142" y="0"/>
                  </a:cubicBezTo>
                  <a:lnTo>
                    <a:pt x="0" y="22"/>
                  </a:lnTo>
                  <a:close/>
                </a:path>
              </a:pathLst>
            </a:custGeom>
            <a:solidFill>
              <a:srgbClr val="E7B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7" name="Rectangle 135">
              <a:extLst>
                <a:ext uri="{FF2B5EF4-FFF2-40B4-BE49-F238E27FC236}">
                  <a16:creationId xmlns:a16="http://schemas.microsoft.com/office/drawing/2014/main" id="{00B9DD92-B69C-48DB-AC41-157D92207CD7}"/>
                </a:ext>
              </a:extLst>
            </p:cNvPr>
            <p:cNvSpPr>
              <a:spLocks noChangeArrowheads="1"/>
            </p:cNvSpPr>
            <p:nvPr/>
          </p:nvSpPr>
          <p:spPr bwMode="auto">
            <a:xfrm>
              <a:off x="9337623" y="3588550"/>
              <a:ext cx="146514" cy="1065554"/>
            </a:xfrm>
            <a:prstGeom prst="rect">
              <a:avLst/>
            </a:prstGeom>
            <a:solidFill>
              <a:srgbClr val="3E1E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8" name="Rectangle 136">
              <a:extLst>
                <a:ext uri="{FF2B5EF4-FFF2-40B4-BE49-F238E27FC236}">
                  <a16:creationId xmlns:a16="http://schemas.microsoft.com/office/drawing/2014/main" id="{686E909B-2D13-4A46-B0A1-D7F804260D42}"/>
                </a:ext>
              </a:extLst>
            </p:cNvPr>
            <p:cNvSpPr>
              <a:spLocks noChangeArrowheads="1"/>
            </p:cNvSpPr>
            <p:nvPr/>
          </p:nvSpPr>
          <p:spPr bwMode="auto">
            <a:xfrm>
              <a:off x="10124048" y="3588550"/>
              <a:ext cx="145935" cy="1065554"/>
            </a:xfrm>
            <a:prstGeom prst="rect">
              <a:avLst/>
            </a:prstGeom>
            <a:solidFill>
              <a:srgbClr val="3E1E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9" name="Rectangle 137">
              <a:extLst>
                <a:ext uri="{FF2B5EF4-FFF2-40B4-BE49-F238E27FC236}">
                  <a16:creationId xmlns:a16="http://schemas.microsoft.com/office/drawing/2014/main" id="{4706FBEA-84D0-46C2-B83B-04DAEC287670}"/>
                </a:ext>
              </a:extLst>
            </p:cNvPr>
            <p:cNvSpPr>
              <a:spLocks noChangeArrowheads="1"/>
            </p:cNvSpPr>
            <p:nvPr/>
          </p:nvSpPr>
          <p:spPr bwMode="auto">
            <a:xfrm>
              <a:off x="9241492" y="3919219"/>
              <a:ext cx="147672" cy="1065554"/>
            </a:xfrm>
            <a:prstGeom prst="rect">
              <a:avLst/>
            </a:prstGeom>
            <a:solidFill>
              <a:srgbClr val="603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0" name="Freeform 138">
              <a:extLst>
                <a:ext uri="{FF2B5EF4-FFF2-40B4-BE49-F238E27FC236}">
                  <a16:creationId xmlns:a16="http://schemas.microsoft.com/office/drawing/2014/main" id="{19F3C587-8BC9-4246-92C2-34680B1E6BA0}"/>
                </a:ext>
              </a:extLst>
            </p:cNvPr>
            <p:cNvSpPr>
              <a:spLocks/>
            </p:cNvSpPr>
            <p:nvPr/>
          </p:nvSpPr>
          <p:spPr bwMode="auto">
            <a:xfrm>
              <a:off x="10516682" y="3963811"/>
              <a:ext cx="69493" cy="51540"/>
            </a:xfrm>
            <a:custGeom>
              <a:avLst/>
              <a:gdLst>
                <a:gd name="T0" fmla="*/ 0 w 120"/>
                <a:gd name="T1" fmla="*/ 39 h 89"/>
                <a:gd name="T2" fmla="*/ 93 w 120"/>
                <a:gd name="T3" fmla="*/ 89 h 89"/>
                <a:gd name="T4" fmla="*/ 120 w 120"/>
                <a:gd name="T5" fmla="*/ 11 h 89"/>
                <a:gd name="T6" fmla="*/ 61 w 120"/>
                <a:gd name="T7" fmla="*/ 0 h 89"/>
                <a:gd name="T8" fmla="*/ 0 w 120"/>
                <a:gd name="T9" fmla="*/ 39 h 89"/>
              </a:gdLst>
              <a:ahLst/>
              <a:cxnLst>
                <a:cxn ang="0">
                  <a:pos x="T0" y="T1"/>
                </a:cxn>
                <a:cxn ang="0">
                  <a:pos x="T2" y="T3"/>
                </a:cxn>
                <a:cxn ang="0">
                  <a:pos x="T4" y="T5"/>
                </a:cxn>
                <a:cxn ang="0">
                  <a:pos x="T6" y="T7"/>
                </a:cxn>
                <a:cxn ang="0">
                  <a:pos x="T8" y="T9"/>
                </a:cxn>
              </a:cxnLst>
              <a:rect l="0" t="0" r="r" b="b"/>
              <a:pathLst>
                <a:path w="120" h="89">
                  <a:moveTo>
                    <a:pt x="0" y="39"/>
                  </a:moveTo>
                  <a:lnTo>
                    <a:pt x="93" y="89"/>
                  </a:lnTo>
                  <a:lnTo>
                    <a:pt x="120" y="11"/>
                  </a:lnTo>
                  <a:lnTo>
                    <a:pt x="61" y="0"/>
                  </a:lnTo>
                  <a:lnTo>
                    <a:pt x="0" y="39"/>
                  </a:lnTo>
                  <a:close/>
                </a:path>
              </a:pathLst>
            </a:custGeom>
            <a:solidFill>
              <a:srgbClr val="0935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1" name="Rectangle 139">
              <a:extLst>
                <a:ext uri="{FF2B5EF4-FFF2-40B4-BE49-F238E27FC236}">
                  <a16:creationId xmlns:a16="http://schemas.microsoft.com/office/drawing/2014/main" id="{F0191492-EAE7-4994-AFC5-AE274B0B1899}"/>
                </a:ext>
              </a:extLst>
            </p:cNvPr>
            <p:cNvSpPr>
              <a:spLocks noChangeArrowheads="1"/>
            </p:cNvSpPr>
            <p:nvPr/>
          </p:nvSpPr>
          <p:spPr bwMode="auto">
            <a:xfrm>
              <a:off x="10027917" y="3919219"/>
              <a:ext cx="147672" cy="1065554"/>
            </a:xfrm>
            <a:prstGeom prst="rect">
              <a:avLst/>
            </a:prstGeom>
            <a:solidFill>
              <a:srgbClr val="603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2" name="Freeform 140">
              <a:extLst>
                <a:ext uri="{FF2B5EF4-FFF2-40B4-BE49-F238E27FC236}">
                  <a16:creationId xmlns:a16="http://schemas.microsoft.com/office/drawing/2014/main" id="{C4E2780F-1F13-4C0E-AFA5-9629731A5C44}"/>
                </a:ext>
              </a:extLst>
            </p:cNvPr>
            <p:cNvSpPr>
              <a:spLocks/>
            </p:cNvSpPr>
            <p:nvPr/>
          </p:nvSpPr>
          <p:spPr bwMode="auto">
            <a:xfrm>
              <a:off x="10429816" y="3989870"/>
              <a:ext cx="44591" cy="385105"/>
            </a:xfrm>
            <a:custGeom>
              <a:avLst/>
              <a:gdLst>
                <a:gd name="T0" fmla="*/ 0 w 77"/>
                <a:gd name="T1" fmla="*/ 5 h 665"/>
                <a:gd name="T2" fmla="*/ 22 w 77"/>
                <a:gd name="T3" fmla="*/ 665 h 665"/>
                <a:gd name="T4" fmla="*/ 77 w 77"/>
                <a:gd name="T5" fmla="*/ 665 h 665"/>
                <a:gd name="T6" fmla="*/ 50 w 77"/>
                <a:gd name="T7" fmla="*/ 0 h 665"/>
                <a:gd name="T8" fmla="*/ 0 w 77"/>
                <a:gd name="T9" fmla="*/ 5 h 665"/>
              </a:gdLst>
              <a:ahLst/>
              <a:cxnLst>
                <a:cxn ang="0">
                  <a:pos x="T0" y="T1"/>
                </a:cxn>
                <a:cxn ang="0">
                  <a:pos x="T2" y="T3"/>
                </a:cxn>
                <a:cxn ang="0">
                  <a:pos x="T4" y="T5"/>
                </a:cxn>
                <a:cxn ang="0">
                  <a:pos x="T6" y="T7"/>
                </a:cxn>
                <a:cxn ang="0">
                  <a:pos x="T8" y="T9"/>
                </a:cxn>
              </a:cxnLst>
              <a:rect l="0" t="0" r="r" b="b"/>
              <a:pathLst>
                <a:path w="77" h="665">
                  <a:moveTo>
                    <a:pt x="0" y="5"/>
                  </a:moveTo>
                  <a:lnTo>
                    <a:pt x="22" y="665"/>
                  </a:lnTo>
                  <a:lnTo>
                    <a:pt x="77" y="665"/>
                  </a:lnTo>
                  <a:lnTo>
                    <a:pt x="50" y="0"/>
                  </a:lnTo>
                  <a:lnTo>
                    <a:pt x="0" y="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3" name="Freeform 141">
              <a:extLst>
                <a:ext uri="{FF2B5EF4-FFF2-40B4-BE49-F238E27FC236}">
                  <a16:creationId xmlns:a16="http://schemas.microsoft.com/office/drawing/2014/main" id="{F8E06038-A637-4954-9DAA-FF58B46B0149}"/>
                </a:ext>
              </a:extLst>
            </p:cNvPr>
            <p:cNvSpPr>
              <a:spLocks/>
            </p:cNvSpPr>
            <p:nvPr/>
          </p:nvSpPr>
          <p:spPr bwMode="auto">
            <a:xfrm>
              <a:off x="10159374" y="3934855"/>
              <a:ext cx="341093" cy="686240"/>
            </a:xfrm>
            <a:custGeom>
              <a:avLst/>
              <a:gdLst>
                <a:gd name="T0" fmla="*/ 77 w 259"/>
                <a:gd name="T1" fmla="*/ 26 h 521"/>
                <a:gd name="T2" fmla="*/ 48 w 259"/>
                <a:gd name="T3" fmla="*/ 0 h 521"/>
                <a:gd name="T4" fmla="*/ 5 w 259"/>
                <a:gd name="T5" fmla="*/ 7 h 521"/>
                <a:gd name="T6" fmla="*/ 29 w 259"/>
                <a:gd name="T7" fmla="*/ 107 h 521"/>
                <a:gd name="T8" fmla="*/ 148 w 259"/>
                <a:gd name="T9" fmla="*/ 301 h 521"/>
                <a:gd name="T10" fmla="*/ 177 w 259"/>
                <a:gd name="T11" fmla="*/ 372 h 521"/>
                <a:gd name="T12" fmla="*/ 170 w 259"/>
                <a:gd name="T13" fmla="*/ 412 h 521"/>
                <a:gd name="T14" fmla="*/ 148 w 259"/>
                <a:gd name="T15" fmla="*/ 452 h 521"/>
                <a:gd name="T16" fmla="*/ 122 w 259"/>
                <a:gd name="T17" fmla="*/ 487 h 521"/>
                <a:gd name="T18" fmla="*/ 88 w 259"/>
                <a:gd name="T19" fmla="*/ 501 h 521"/>
                <a:gd name="T20" fmla="*/ 81 w 259"/>
                <a:gd name="T21" fmla="*/ 510 h 521"/>
                <a:gd name="T22" fmla="*/ 96 w 259"/>
                <a:gd name="T23" fmla="*/ 520 h 521"/>
                <a:gd name="T24" fmla="*/ 159 w 259"/>
                <a:gd name="T25" fmla="*/ 514 h 521"/>
                <a:gd name="T26" fmla="*/ 259 w 259"/>
                <a:gd name="T27" fmla="*/ 461 h 521"/>
                <a:gd name="T28" fmla="*/ 227 w 259"/>
                <a:gd name="T29" fmla="*/ 329 h 521"/>
                <a:gd name="T30" fmla="*/ 77 w 259"/>
                <a:gd name="T31" fmla="*/ 2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9" h="521">
                  <a:moveTo>
                    <a:pt x="77" y="26"/>
                  </a:moveTo>
                  <a:cubicBezTo>
                    <a:pt x="48" y="0"/>
                    <a:pt x="48" y="0"/>
                    <a:pt x="48" y="0"/>
                  </a:cubicBezTo>
                  <a:cubicBezTo>
                    <a:pt x="5" y="7"/>
                    <a:pt x="5" y="7"/>
                    <a:pt x="5" y="7"/>
                  </a:cubicBezTo>
                  <a:cubicBezTo>
                    <a:pt x="5" y="7"/>
                    <a:pt x="0" y="53"/>
                    <a:pt x="29" y="107"/>
                  </a:cubicBezTo>
                  <a:cubicBezTo>
                    <a:pt x="57" y="160"/>
                    <a:pt x="135" y="276"/>
                    <a:pt x="148" y="301"/>
                  </a:cubicBezTo>
                  <a:cubicBezTo>
                    <a:pt x="160" y="326"/>
                    <a:pt x="176" y="355"/>
                    <a:pt x="177" y="372"/>
                  </a:cubicBezTo>
                  <a:cubicBezTo>
                    <a:pt x="177" y="389"/>
                    <a:pt x="178" y="395"/>
                    <a:pt x="170" y="412"/>
                  </a:cubicBezTo>
                  <a:cubicBezTo>
                    <a:pt x="162" y="428"/>
                    <a:pt x="154" y="440"/>
                    <a:pt x="148" y="452"/>
                  </a:cubicBezTo>
                  <a:cubicBezTo>
                    <a:pt x="143" y="465"/>
                    <a:pt x="132" y="482"/>
                    <a:pt x="122" y="487"/>
                  </a:cubicBezTo>
                  <a:cubicBezTo>
                    <a:pt x="113" y="492"/>
                    <a:pt x="88" y="501"/>
                    <a:pt x="88" y="501"/>
                  </a:cubicBezTo>
                  <a:cubicBezTo>
                    <a:pt x="88" y="501"/>
                    <a:pt x="78" y="505"/>
                    <a:pt x="81" y="510"/>
                  </a:cubicBezTo>
                  <a:cubicBezTo>
                    <a:pt x="84" y="516"/>
                    <a:pt x="90" y="521"/>
                    <a:pt x="96" y="520"/>
                  </a:cubicBezTo>
                  <a:cubicBezTo>
                    <a:pt x="103" y="520"/>
                    <a:pt x="159" y="514"/>
                    <a:pt x="159" y="514"/>
                  </a:cubicBezTo>
                  <a:cubicBezTo>
                    <a:pt x="259" y="461"/>
                    <a:pt x="259" y="461"/>
                    <a:pt x="259" y="461"/>
                  </a:cubicBezTo>
                  <a:cubicBezTo>
                    <a:pt x="227" y="329"/>
                    <a:pt x="227" y="329"/>
                    <a:pt x="227" y="329"/>
                  </a:cubicBezTo>
                  <a:lnTo>
                    <a:pt x="77" y="26"/>
                  </a:lnTo>
                  <a:close/>
                </a:path>
              </a:pathLst>
            </a:custGeom>
            <a:solidFill>
              <a:srgbClr val="743D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4" name="Freeform 142">
              <a:extLst>
                <a:ext uri="{FF2B5EF4-FFF2-40B4-BE49-F238E27FC236}">
                  <a16:creationId xmlns:a16="http://schemas.microsoft.com/office/drawing/2014/main" id="{D868810C-7472-45D8-91BE-05B29D16807C}"/>
                </a:ext>
              </a:extLst>
            </p:cNvPr>
            <p:cNvSpPr>
              <a:spLocks/>
            </p:cNvSpPr>
            <p:nvPr/>
          </p:nvSpPr>
          <p:spPr bwMode="auto">
            <a:xfrm>
              <a:off x="10210914" y="4578820"/>
              <a:ext cx="158096" cy="72388"/>
            </a:xfrm>
            <a:custGeom>
              <a:avLst/>
              <a:gdLst>
                <a:gd name="T0" fmla="*/ 33 w 120"/>
                <a:gd name="T1" fmla="*/ 55 h 55"/>
                <a:gd name="T2" fmla="*/ 5 w 120"/>
                <a:gd name="T3" fmla="*/ 41 h 55"/>
                <a:gd name="T4" fmla="*/ 15 w 120"/>
                <a:gd name="T5" fmla="*/ 20 h 55"/>
                <a:gd name="T6" fmla="*/ 78 w 120"/>
                <a:gd name="T7" fmla="*/ 0 h 55"/>
                <a:gd name="T8" fmla="*/ 96 w 120"/>
                <a:gd name="T9" fmla="*/ 8 h 55"/>
                <a:gd name="T10" fmla="*/ 117 w 120"/>
                <a:gd name="T11" fmla="*/ 8 h 55"/>
                <a:gd name="T12" fmla="*/ 120 w 120"/>
                <a:gd name="T13" fmla="*/ 25 h 55"/>
                <a:gd name="T14" fmla="*/ 33 w 120"/>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55">
                  <a:moveTo>
                    <a:pt x="33" y="55"/>
                  </a:moveTo>
                  <a:cubicBezTo>
                    <a:pt x="33" y="55"/>
                    <a:pt x="10" y="48"/>
                    <a:pt x="5" y="41"/>
                  </a:cubicBezTo>
                  <a:cubicBezTo>
                    <a:pt x="0" y="33"/>
                    <a:pt x="5" y="23"/>
                    <a:pt x="15" y="20"/>
                  </a:cubicBezTo>
                  <a:cubicBezTo>
                    <a:pt x="25" y="17"/>
                    <a:pt x="53" y="5"/>
                    <a:pt x="78" y="0"/>
                  </a:cubicBezTo>
                  <a:cubicBezTo>
                    <a:pt x="78" y="0"/>
                    <a:pt x="86" y="7"/>
                    <a:pt x="96" y="8"/>
                  </a:cubicBezTo>
                  <a:cubicBezTo>
                    <a:pt x="105" y="9"/>
                    <a:pt x="117" y="8"/>
                    <a:pt x="117" y="8"/>
                  </a:cubicBezTo>
                  <a:cubicBezTo>
                    <a:pt x="120" y="25"/>
                    <a:pt x="120" y="25"/>
                    <a:pt x="120" y="25"/>
                  </a:cubicBezTo>
                  <a:lnTo>
                    <a:pt x="33" y="55"/>
                  </a:lnTo>
                  <a:close/>
                </a:path>
              </a:pathLst>
            </a:custGeom>
            <a:solidFill>
              <a:srgbClr val="281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5" name="Freeform 143">
              <a:extLst>
                <a:ext uri="{FF2B5EF4-FFF2-40B4-BE49-F238E27FC236}">
                  <a16:creationId xmlns:a16="http://schemas.microsoft.com/office/drawing/2014/main" id="{E9A601BA-29FD-4A54-8E6D-5F45803287B1}"/>
                </a:ext>
              </a:extLst>
            </p:cNvPr>
            <p:cNvSpPr>
              <a:spLocks/>
            </p:cNvSpPr>
            <p:nvPr/>
          </p:nvSpPr>
          <p:spPr bwMode="auto">
            <a:xfrm>
              <a:off x="10209756" y="3852043"/>
              <a:ext cx="401320" cy="819434"/>
            </a:xfrm>
            <a:custGeom>
              <a:avLst/>
              <a:gdLst>
                <a:gd name="T0" fmla="*/ 292 w 305"/>
                <a:gd name="T1" fmla="*/ 88 h 622"/>
                <a:gd name="T2" fmla="*/ 237 w 305"/>
                <a:gd name="T3" fmla="*/ 110 h 622"/>
                <a:gd name="T4" fmla="*/ 165 w 305"/>
                <a:gd name="T5" fmla="*/ 130 h 622"/>
                <a:gd name="T6" fmla="*/ 159 w 305"/>
                <a:gd name="T7" fmla="*/ 135 h 622"/>
                <a:gd name="T8" fmla="*/ 204 w 305"/>
                <a:gd name="T9" fmla="*/ 204 h 622"/>
                <a:gd name="T10" fmla="*/ 231 w 305"/>
                <a:gd name="T11" fmla="*/ 335 h 622"/>
                <a:gd name="T12" fmla="*/ 268 w 305"/>
                <a:gd name="T13" fmla="*/ 451 h 622"/>
                <a:gd name="T14" fmla="*/ 296 w 305"/>
                <a:gd name="T15" fmla="*/ 501 h 622"/>
                <a:gd name="T16" fmla="*/ 274 w 305"/>
                <a:gd name="T17" fmla="*/ 544 h 622"/>
                <a:gd name="T18" fmla="*/ 171 w 305"/>
                <a:gd name="T19" fmla="*/ 618 h 622"/>
                <a:gd name="T20" fmla="*/ 89 w 305"/>
                <a:gd name="T21" fmla="*/ 618 h 622"/>
                <a:gd name="T22" fmla="*/ 73 w 305"/>
                <a:gd name="T23" fmla="*/ 589 h 622"/>
                <a:gd name="T24" fmla="*/ 110 w 305"/>
                <a:gd name="T25" fmla="*/ 568 h 622"/>
                <a:gd name="T26" fmla="*/ 142 w 305"/>
                <a:gd name="T27" fmla="*/ 531 h 622"/>
                <a:gd name="T28" fmla="*/ 168 w 305"/>
                <a:gd name="T29" fmla="*/ 494 h 622"/>
                <a:gd name="T30" fmla="*/ 161 w 305"/>
                <a:gd name="T31" fmla="*/ 431 h 622"/>
                <a:gd name="T32" fmla="*/ 71 w 305"/>
                <a:gd name="T33" fmla="*/ 271 h 622"/>
                <a:gd name="T34" fmla="*/ 5 w 305"/>
                <a:gd name="T35" fmla="*/ 117 h 622"/>
                <a:gd name="T36" fmla="*/ 14 w 305"/>
                <a:gd name="T37" fmla="*/ 55 h 622"/>
                <a:gd name="T38" fmla="*/ 260 w 305"/>
                <a:gd name="T39" fmla="*/ 0 h 622"/>
                <a:gd name="T40" fmla="*/ 292 w 305"/>
                <a:gd name="T41" fmla="*/ 88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5" h="622">
                  <a:moveTo>
                    <a:pt x="292" y="88"/>
                  </a:moveTo>
                  <a:cubicBezTo>
                    <a:pt x="292" y="88"/>
                    <a:pt x="257" y="105"/>
                    <a:pt x="237" y="110"/>
                  </a:cubicBezTo>
                  <a:cubicBezTo>
                    <a:pt x="217" y="115"/>
                    <a:pt x="172" y="125"/>
                    <a:pt x="165" y="130"/>
                  </a:cubicBezTo>
                  <a:cubicBezTo>
                    <a:pt x="159" y="135"/>
                    <a:pt x="159" y="135"/>
                    <a:pt x="159" y="135"/>
                  </a:cubicBezTo>
                  <a:cubicBezTo>
                    <a:pt x="159" y="135"/>
                    <a:pt x="195" y="182"/>
                    <a:pt x="204" y="204"/>
                  </a:cubicBezTo>
                  <a:cubicBezTo>
                    <a:pt x="213" y="226"/>
                    <a:pt x="227" y="315"/>
                    <a:pt x="231" y="335"/>
                  </a:cubicBezTo>
                  <a:cubicBezTo>
                    <a:pt x="235" y="355"/>
                    <a:pt x="248" y="414"/>
                    <a:pt x="268" y="451"/>
                  </a:cubicBezTo>
                  <a:cubicBezTo>
                    <a:pt x="287" y="488"/>
                    <a:pt x="296" y="501"/>
                    <a:pt x="296" y="501"/>
                  </a:cubicBezTo>
                  <a:cubicBezTo>
                    <a:pt x="296" y="501"/>
                    <a:pt x="305" y="528"/>
                    <a:pt x="274" y="544"/>
                  </a:cubicBezTo>
                  <a:cubicBezTo>
                    <a:pt x="243" y="561"/>
                    <a:pt x="181" y="615"/>
                    <a:pt x="171" y="618"/>
                  </a:cubicBezTo>
                  <a:cubicBezTo>
                    <a:pt x="161" y="622"/>
                    <a:pt x="116" y="621"/>
                    <a:pt x="89" y="618"/>
                  </a:cubicBezTo>
                  <a:cubicBezTo>
                    <a:pt x="61" y="616"/>
                    <a:pt x="50" y="598"/>
                    <a:pt x="73" y="589"/>
                  </a:cubicBezTo>
                  <a:cubicBezTo>
                    <a:pt x="96" y="580"/>
                    <a:pt x="101" y="576"/>
                    <a:pt x="110" y="568"/>
                  </a:cubicBezTo>
                  <a:cubicBezTo>
                    <a:pt x="120" y="559"/>
                    <a:pt x="134" y="540"/>
                    <a:pt x="142" y="531"/>
                  </a:cubicBezTo>
                  <a:cubicBezTo>
                    <a:pt x="149" y="522"/>
                    <a:pt x="165" y="505"/>
                    <a:pt x="168" y="494"/>
                  </a:cubicBezTo>
                  <a:cubicBezTo>
                    <a:pt x="171" y="482"/>
                    <a:pt x="174" y="458"/>
                    <a:pt x="161" y="431"/>
                  </a:cubicBezTo>
                  <a:cubicBezTo>
                    <a:pt x="148" y="404"/>
                    <a:pt x="81" y="288"/>
                    <a:pt x="71" y="271"/>
                  </a:cubicBezTo>
                  <a:cubicBezTo>
                    <a:pt x="62" y="254"/>
                    <a:pt x="10" y="154"/>
                    <a:pt x="5" y="117"/>
                  </a:cubicBezTo>
                  <a:cubicBezTo>
                    <a:pt x="0" y="81"/>
                    <a:pt x="14" y="55"/>
                    <a:pt x="14" y="55"/>
                  </a:cubicBezTo>
                  <a:cubicBezTo>
                    <a:pt x="260" y="0"/>
                    <a:pt x="260" y="0"/>
                    <a:pt x="260" y="0"/>
                  </a:cubicBezTo>
                  <a:lnTo>
                    <a:pt x="292" y="88"/>
                  </a:lnTo>
                  <a:close/>
                </a:path>
              </a:pathLst>
            </a:custGeom>
            <a:solidFill>
              <a:srgbClr val="8444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6" name="Freeform 144">
              <a:extLst>
                <a:ext uri="{FF2B5EF4-FFF2-40B4-BE49-F238E27FC236}">
                  <a16:creationId xmlns:a16="http://schemas.microsoft.com/office/drawing/2014/main" id="{6F402675-0510-4FFD-A0BD-A5B8B5A1FC61}"/>
                </a:ext>
              </a:extLst>
            </p:cNvPr>
            <p:cNvSpPr>
              <a:spLocks/>
            </p:cNvSpPr>
            <p:nvPr/>
          </p:nvSpPr>
          <p:spPr bwMode="auto">
            <a:xfrm>
              <a:off x="10226550" y="4501220"/>
              <a:ext cx="397845" cy="194000"/>
            </a:xfrm>
            <a:custGeom>
              <a:avLst/>
              <a:gdLst>
                <a:gd name="T0" fmla="*/ 103 w 302"/>
                <a:gd name="T1" fmla="*/ 101 h 147"/>
                <a:gd name="T2" fmla="*/ 142 w 302"/>
                <a:gd name="T3" fmla="*/ 101 h 147"/>
                <a:gd name="T4" fmla="*/ 225 w 302"/>
                <a:gd name="T5" fmla="*/ 58 h 147"/>
                <a:gd name="T6" fmla="*/ 270 w 302"/>
                <a:gd name="T7" fmla="*/ 18 h 147"/>
                <a:gd name="T8" fmla="*/ 278 w 302"/>
                <a:gd name="T9" fmla="*/ 0 h 147"/>
                <a:gd name="T10" fmla="*/ 295 w 302"/>
                <a:gd name="T11" fmla="*/ 18 h 147"/>
                <a:gd name="T12" fmla="*/ 301 w 302"/>
                <a:gd name="T13" fmla="*/ 52 h 147"/>
                <a:gd name="T14" fmla="*/ 296 w 302"/>
                <a:gd name="T15" fmla="*/ 66 h 147"/>
                <a:gd name="T16" fmla="*/ 298 w 302"/>
                <a:gd name="T17" fmla="*/ 128 h 147"/>
                <a:gd name="T18" fmla="*/ 265 w 302"/>
                <a:gd name="T19" fmla="*/ 131 h 147"/>
                <a:gd name="T20" fmla="*/ 254 w 302"/>
                <a:gd name="T21" fmla="*/ 114 h 147"/>
                <a:gd name="T22" fmla="*/ 253 w 302"/>
                <a:gd name="T23" fmla="*/ 90 h 147"/>
                <a:gd name="T24" fmla="*/ 202 w 302"/>
                <a:gd name="T25" fmla="*/ 116 h 147"/>
                <a:gd name="T26" fmla="*/ 142 w 302"/>
                <a:gd name="T27" fmla="*/ 146 h 147"/>
                <a:gd name="T28" fmla="*/ 24 w 302"/>
                <a:gd name="T29" fmla="*/ 134 h 147"/>
                <a:gd name="T30" fmla="*/ 18 w 302"/>
                <a:gd name="T31" fmla="*/ 105 h 147"/>
                <a:gd name="T32" fmla="*/ 87 w 302"/>
                <a:gd name="T33" fmla="*/ 83 h 147"/>
                <a:gd name="T34" fmla="*/ 103 w 302"/>
                <a:gd name="T35" fmla="*/ 10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2" h="147">
                  <a:moveTo>
                    <a:pt x="103" y="101"/>
                  </a:moveTo>
                  <a:cubicBezTo>
                    <a:pt x="103" y="101"/>
                    <a:pt x="125" y="104"/>
                    <a:pt x="142" y="101"/>
                  </a:cubicBezTo>
                  <a:cubicBezTo>
                    <a:pt x="158" y="98"/>
                    <a:pt x="216" y="65"/>
                    <a:pt x="225" y="58"/>
                  </a:cubicBezTo>
                  <a:cubicBezTo>
                    <a:pt x="234" y="50"/>
                    <a:pt x="264" y="24"/>
                    <a:pt x="270" y="18"/>
                  </a:cubicBezTo>
                  <a:cubicBezTo>
                    <a:pt x="277" y="11"/>
                    <a:pt x="278" y="0"/>
                    <a:pt x="278" y="0"/>
                  </a:cubicBezTo>
                  <a:cubicBezTo>
                    <a:pt x="278" y="0"/>
                    <a:pt x="291" y="10"/>
                    <a:pt x="295" y="18"/>
                  </a:cubicBezTo>
                  <a:cubicBezTo>
                    <a:pt x="299" y="26"/>
                    <a:pt x="302" y="44"/>
                    <a:pt x="301" y="52"/>
                  </a:cubicBezTo>
                  <a:cubicBezTo>
                    <a:pt x="301" y="59"/>
                    <a:pt x="296" y="66"/>
                    <a:pt x="296" y="66"/>
                  </a:cubicBezTo>
                  <a:cubicBezTo>
                    <a:pt x="298" y="128"/>
                    <a:pt x="298" y="128"/>
                    <a:pt x="298" y="128"/>
                  </a:cubicBezTo>
                  <a:cubicBezTo>
                    <a:pt x="298" y="128"/>
                    <a:pt x="280" y="133"/>
                    <a:pt x="265" y="131"/>
                  </a:cubicBezTo>
                  <a:cubicBezTo>
                    <a:pt x="254" y="114"/>
                    <a:pt x="254" y="114"/>
                    <a:pt x="254" y="114"/>
                  </a:cubicBezTo>
                  <a:cubicBezTo>
                    <a:pt x="253" y="90"/>
                    <a:pt x="253" y="90"/>
                    <a:pt x="253" y="90"/>
                  </a:cubicBezTo>
                  <a:cubicBezTo>
                    <a:pt x="253" y="90"/>
                    <a:pt x="216" y="107"/>
                    <a:pt x="202" y="116"/>
                  </a:cubicBezTo>
                  <a:cubicBezTo>
                    <a:pt x="189" y="124"/>
                    <a:pt x="169" y="145"/>
                    <a:pt x="142" y="146"/>
                  </a:cubicBezTo>
                  <a:cubicBezTo>
                    <a:pt x="116" y="147"/>
                    <a:pt x="39" y="139"/>
                    <a:pt x="24" y="134"/>
                  </a:cubicBezTo>
                  <a:cubicBezTo>
                    <a:pt x="10" y="128"/>
                    <a:pt x="0" y="120"/>
                    <a:pt x="18" y="105"/>
                  </a:cubicBezTo>
                  <a:cubicBezTo>
                    <a:pt x="36" y="91"/>
                    <a:pt x="87" y="83"/>
                    <a:pt x="87" y="83"/>
                  </a:cubicBezTo>
                  <a:cubicBezTo>
                    <a:pt x="87" y="83"/>
                    <a:pt x="90" y="100"/>
                    <a:pt x="103" y="101"/>
                  </a:cubicBezTo>
                  <a:close/>
                </a:path>
              </a:pathLst>
            </a:custGeom>
            <a:solidFill>
              <a:srgbClr val="2819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7" name="Freeform 145">
              <a:extLst>
                <a:ext uri="{FF2B5EF4-FFF2-40B4-BE49-F238E27FC236}">
                  <a16:creationId xmlns:a16="http://schemas.microsoft.com/office/drawing/2014/main" id="{A9C21E91-2D9B-4A59-8C93-E5EFA2D94F85}"/>
                </a:ext>
              </a:extLst>
            </p:cNvPr>
            <p:cNvSpPr>
              <a:spLocks/>
            </p:cNvSpPr>
            <p:nvPr/>
          </p:nvSpPr>
          <p:spPr bwMode="auto">
            <a:xfrm>
              <a:off x="8789790" y="4264366"/>
              <a:ext cx="37063" cy="297660"/>
            </a:xfrm>
            <a:custGeom>
              <a:avLst/>
              <a:gdLst>
                <a:gd name="T0" fmla="*/ 0 w 28"/>
                <a:gd name="T1" fmla="*/ 7 h 226"/>
                <a:gd name="T2" fmla="*/ 0 w 28"/>
                <a:gd name="T3" fmla="*/ 226 h 226"/>
                <a:gd name="T4" fmla="*/ 28 w 28"/>
                <a:gd name="T5" fmla="*/ 185 h 226"/>
                <a:gd name="T6" fmla="*/ 28 w 28"/>
                <a:gd name="T7" fmla="*/ 0 h 226"/>
                <a:gd name="T8" fmla="*/ 0 w 28"/>
                <a:gd name="T9" fmla="*/ 7 h 226"/>
              </a:gdLst>
              <a:ahLst/>
              <a:cxnLst>
                <a:cxn ang="0">
                  <a:pos x="T0" y="T1"/>
                </a:cxn>
                <a:cxn ang="0">
                  <a:pos x="T2" y="T3"/>
                </a:cxn>
                <a:cxn ang="0">
                  <a:pos x="T4" y="T5"/>
                </a:cxn>
                <a:cxn ang="0">
                  <a:pos x="T6" y="T7"/>
                </a:cxn>
                <a:cxn ang="0">
                  <a:pos x="T8" y="T9"/>
                </a:cxn>
              </a:cxnLst>
              <a:rect l="0" t="0" r="r" b="b"/>
              <a:pathLst>
                <a:path w="28" h="226">
                  <a:moveTo>
                    <a:pt x="0" y="7"/>
                  </a:moveTo>
                  <a:cubicBezTo>
                    <a:pt x="0" y="10"/>
                    <a:pt x="0" y="226"/>
                    <a:pt x="0" y="226"/>
                  </a:cubicBezTo>
                  <a:cubicBezTo>
                    <a:pt x="28" y="185"/>
                    <a:pt x="28" y="185"/>
                    <a:pt x="28" y="185"/>
                  </a:cubicBezTo>
                  <a:cubicBezTo>
                    <a:pt x="28" y="0"/>
                    <a:pt x="28" y="0"/>
                    <a:pt x="28" y="0"/>
                  </a:cubicBezTo>
                  <a:cubicBezTo>
                    <a:pt x="0" y="7"/>
                    <a:pt x="0" y="7"/>
                    <a:pt x="0" y="7"/>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8" name="Freeform 146">
              <a:extLst>
                <a:ext uri="{FF2B5EF4-FFF2-40B4-BE49-F238E27FC236}">
                  <a16:creationId xmlns:a16="http://schemas.microsoft.com/office/drawing/2014/main" id="{6287FD52-E338-4A02-A0F8-0CACEEC60B31}"/>
                </a:ext>
              </a:extLst>
            </p:cNvPr>
            <p:cNvSpPr>
              <a:spLocks/>
            </p:cNvSpPr>
            <p:nvPr/>
          </p:nvSpPr>
          <p:spPr bwMode="auto">
            <a:xfrm>
              <a:off x="8801951" y="4376134"/>
              <a:ext cx="211953" cy="239750"/>
            </a:xfrm>
            <a:custGeom>
              <a:avLst/>
              <a:gdLst>
                <a:gd name="T0" fmla="*/ 37 w 161"/>
                <a:gd name="T1" fmla="*/ 14 h 182"/>
                <a:gd name="T2" fmla="*/ 23 w 161"/>
                <a:gd name="T3" fmla="*/ 67 h 182"/>
                <a:gd name="T4" fmla="*/ 0 w 161"/>
                <a:gd name="T5" fmla="*/ 120 h 182"/>
                <a:gd name="T6" fmla="*/ 62 w 161"/>
                <a:gd name="T7" fmla="*/ 182 h 182"/>
                <a:gd name="T8" fmla="*/ 161 w 161"/>
                <a:gd name="T9" fmla="*/ 136 h 182"/>
                <a:gd name="T10" fmla="*/ 140 w 161"/>
                <a:gd name="T11" fmla="*/ 56 h 182"/>
                <a:gd name="T12" fmla="*/ 137 w 161"/>
                <a:gd name="T13" fmla="*/ 0 h 182"/>
                <a:gd name="T14" fmla="*/ 37 w 161"/>
                <a:gd name="T15" fmla="*/ 14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82">
                  <a:moveTo>
                    <a:pt x="37" y="14"/>
                  </a:moveTo>
                  <a:cubicBezTo>
                    <a:pt x="37" y="14"/>
                    <a:pt x="30" y="53"/>
                    <a:pt x="23" y="67"/>
                  </a:cubicBezTo>
                  <a:cubicBezTo>
                    <a:pt x="16" y="81"/>
                    <a:pt x="0" y="120"/>
                    <a:pt x="0" y="120"/>
                  </a:cubicBezTo>
                  <a:cubicBezTo>
                    <a:pt x="62" y="182"/>
                    <a:pt x="62" y="182"/>
                    <a:pt x="62" y="182"/>
                  </a:cubicBezTo>
                  <a:cubicBezTo>
                    <a:pt x="161" y="136"/>
                    <a:pt x="161" y="136"/>
                    <a:pt x="161" y="136"/>
                  </a:cubicBezTo>
                  <a:cubicBezTo>
                    <a:pt x="161" y="136"/>
                    <a:pt x="142" y="82"/>
                    <a:pt x="140" y="56"/>
                  </a:cubicBezTo>
                  <a:cubicBezTo>
                    <a:pt x="137" y="31"/>
                    <a:pt x="137" y="0"/>
                    <a:pt x="137" y="0"/>
                  </a:cubicBezTo>
                  <a:lnTo>
                    <a:pt x="37" y="14"/>
                  </a:lnTo>
                  <a:close/>
                </a:path>
              </a:pathLst>
            </a:custGeom>
            <a:solidFill>
              <a:srgbClr val="106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9" name="Freeform 147">
              <a:extLst>
                <a:ext uri="{FF2B5EF4-FFF2-40B4-BE49-F238E27FC236}">
                  <a16:creationId xmlns:a16="http://schemas.microsoft.com/office/drawing/2014/main" id="{13130926-A2EF-4FFD-9F2B-DB864FBC094E}"/>
                </a:ext>
              </a:extLst>
            </p:cNvPr>
            <p:cNvSpPr>
              <a:spLocks/>
            </p:cNvSpPr>
            <p:nvPr/>
          </p:nvSpPr>
          <p:spPr bwMode="auto">
            <a:xfrm>
              <a:off x="8747515" y="4482689"/>
              <a:ext cx="477183" cy="316192"/>
            </a:xfrm>
            <a:custGeom>
              <a:avLst/>
              <a:gdLst>
                <a:gd name="T0" fmla="*/ 10 w 362"/>
                <a:gd name="T1" fmla="*/ 73 h 240"/>
                <a:gd name="T2" fmla="*/ 19 w 362"/>
                <a:gd name="T3" fmla="*/ 69 h 240"/>
                <a:gd name="T4" fmla="*/ 30 w 362"/>
                <a:gd name="T5" fmla="*/ 46 h 240"/>
                <a:gd name="T6" fmla="*/ 51 w 362"/>
                <a:gd name="T7" fmla="*/ 0 h 240"/>
                <a:gd name="T8" fmla="*/ 61 w 362"/>
                <a:gd name="T9" fmla="*/ 4 h 240"/>
                <a:gd name="T10" fmla="*/ 84 w 362"/>
                <a:gd name="T11" fmla="*/ 67 h 240"/>
                <a:gd name="T12" fmla="*/ 147 w 362"/>
                <a:gd name="T13" fmla="*/ 64 h 240"/>
                <a:gd name="T14" fmla="*/ 188 w 362"/>
                <a:gd name="T15" fmla="*/ 35 h 240"/>
                <a:gd name="T16" fmla="*/ 197 w 362"/>
                <a:gd name="T17" fmla="*/ 32 h 240"/>
                <a:gd name="T18" fmla="*/ 243 w 362"/>
                <a:gd name="T19" fmla="*/ 113 h 240"/>
                <a:gd name="T20" fmla="*/ 327 w 362"/>
                <a:gd name="T21" fmla="*/ 168 h 240"/>
                <a:gd name="T22" fmla="*/ 355 w 362"/>
                <a:gd name="T23" fmla="*/ 189 h 240"/>
                <a:gd name="T24" fmla="*/ 362 w 362"/>
                <a:gd name="T25" fmla="*/ 204 h 240"/>
                <a:gd name="T26" fmla="*/ 323 w 362"/>
                <a:gd name="T27" fmla="*/ 233 h 240"/>
                <a:gd name="T28" fmla="*/ 202 w 362"/>
                <a:gd name="T29" fmla="*/ 236 h 240"/>
                <a:gd name="T30" fmla="*/ 116 w 362"/>
                <a:gd name="T31" fmla="*/ 190 h 240"/>
                <a:gd name="T32" fmla="*/ 92 w 362"/>
                <a:gd name="T33" fmla="*/ 162 h 240"/>
                <a:gd name="T34" fmla="*/ 82 w 362"/>
                <a:gd name="T35" fmla="*/ 179 h 240"/>
                <a:gd name="T36" fmla="*/ 17 w 362"/>
                <a:gd name="T37" fmla="*/ 142 h 240"/>
                <a:gd name="T38" fmla="*/ 0 w 362"/>
                <a:gd name="T39" fmla="*/ 113 h 240"/>
                <a:gd name="T40" fmla="*/ 10 w 362"/>
                <a:gd name="T41" fmla="*/ 7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2" h="240">
                  <a:moveTo>
                    <a:pt x="10" y="73"/>
                  </a:moveTo>
                  <a:cubicBezTo>
                    <a:pt x="14" y="74"/>
                    <a:pt x="18" y="73"/>
                    <a:pt x="19" y="69"/>
                  </a:cubicBezTo>
                  <a:cubicBezTo>
                    <a:pt x="22" y="63"/>
                    <a:pt x="26" y="53"/>
                    <a:pt x="30" y="46"/>
                  </a:cubicBezTo>
                  <a:cubicBezTo>
                    <a:pt x="36" y="34"/>
                    <a:pt x="51" y="0"/>
                    <a:pt x="51" y="0"/>
                  </a:cubicBezTo>
                  <a:cubicBezTo>
                    <a:pt x="51" y="0"/>
                    <a:pt x="60" y="1"/>
                    <a:pt x="61" y="4"/>
                  </a:cubicBezTo>
                  <a:cubicBezTo>
                    <a:pt x="62" y="7"/>
                    <a:pt x="70" y="55"/>
                    <a:pt x="84" y="67"/>
                  </a:cubicBezTo>
                  <a:cubicBezTo>
                    <a:pt x="99" y="79"/>
                    <a:pt x="130" y="78"/>
                    <a:pt x="147" y="64"/>
                  </a:cubicBezTo>
                  <a:cubicBezTo>
                    <a:pt x="164" y="50"/>
                    <a:pt x="182" y="38"/>
                    <a:pt x="188" y="35"/>
                  </a:cubicBezTo>
                  <a:cubicBezTo>
                    <a:pt x="194" y="32"/>
                    <a:pt x="197" y="32"/>
                    <a:pt x="197" y="32"/>
                  </a:cubicBezTo>
                  <a:cubicBezTo>
                    <a:pt x="197" y="32"/>
                    <a:pt x="225" y="101"/>
                    <a:pt x="243" y="113"/>
                  </a:cubicBezTo>
                  <a:cubicBezTo>
                    <a:pt x="261" y="126"/>
                    <a:pt x="317" y="161"/>
                    <a:pt x="327" y="168"/>
                  </a:cubicBezTo>
                  <a:cubicBezTo>
                    <a:pt x="340" y="176"/>
                    <a:pt x="353" y="186"/>
                    <a:pt x="355" y="189"/>
                  </a:cubicBezTo>
                  <a:cubicBezTo>
                    <a:pt x="357" y="192"/>
                    <a:pt x="362" y="197"/>
                    <a:pt x="362" y="204"/>
                  </a:cubicBezTo>
                  <a:cubicBezTo>
                    <a:pt x="361" y="210"/>
                    <a:pt x="359" y="230"/>
                    <a:pt x="323" y="233"/>
                  </a:cubicBezTo>
                  <a:cubicBezTo>
                    <a:pt x="288" y="236"/>
                    <a:pt x="229" y="240"/>
                    <a:pt x="202" y="236"/>
                  </a:cubicBezTo>
                  <a:cubicBezTo>
                    <a:pt x="175" y="232"/>
                    <a:pt x="134" y="210"/>
                    <a:pt x="116" y="190"/>
                  </a:cubicBezTo>
                  <a:cubicBezTo>
                    <a:pt x="99" y="171"/>
                    <a:pt x="92" y="162"/>
                    <a:pt x="92" y="162"/>
                  </a:cubicBezTo>
                  <a:cubicBezTo>
                    <a:pt x="82" y="179"/>
                    <a:pt x="82" y="179"/>
                    <a:pt x="82" y="179"/>
                  </a:cubicBezTo>
                  <a:cubicBezTo>
                    <a:pt x="82" y="179"/>
                    <a:pt x="29" y="155"/>
                    <a:pt x="17" y="142"/>
                  </a:cubicBezTo>
                  <a:cubicBezTo>
                    <a:pt x="5" y="130"/>
                    <a:pt x="0" y="124"/>
                    <a:pt x="0" y="113"/>
                  </a:cubicBezTo>
                  <a:cubicBezTo>
                    <a:pt x="1" y="103"/>
                    <a:pt x="10" y="73"/>
                    <a:pt x="10" y="73"/>
                  </a:cubicBezTo>
                  <a:close/>
                </a:path>
              </a:pathLst>
            </a:custGeom>
            <a:solidFill>
              <a:srgbClr val="291B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0" name="Freeform 148">
              <a:extLst>
                <a:ext uri="{FF2B5EF4-FFF2-40B4-BE49-F238E27FC236}">
                  <a16:creationId xmlns:a16="http://schemas.microsoft.com/office/drawing/2014/main" id="{DE854520-A3E6-426F-8233-3A321D97F20E}"/>
                </a:ext>
              </a:extLst>
            </p:cNvPr>
            <p:cNvSpPr>
              <a:spLocks/>
            </p:cNvSpPr>
            <p:nvPr/>
          </p:nvSpPr>
          <p:spPr bwMode="auto">
            <a:xfrm>
              <a:off x="8500237" y="4146808"/>
              <a:ext cx="223535" cy="229326"/>
            </a:xfrm>
            <a:custGeom>
              <a:avLst/>
              <a:gdLst>
                <a:gd name="T0" fmla="*/ 103 w 170"/>
                <a:gd name="T1" fmla="*/ 0 h 174"/>
                <a:gd name="T2" fmla="*/ 62 w 170"/>
                <a:gd name="T3" fmla="*/ 34 h 174"/>
                <a:gd name="T4" fmla="*/ 16 w 170"/>
                <a:gd name="T5" fmla="*/ 60 h 174"/>
                <a:gd name="T6" fmla="*/ 0 w 170"/>
                <a:gd name="T7" fmla="*/ 67 h 174"/>
                <a:gd name="T8" fmla="*/ 54 w 170"/>
                <a:gd name="T9" fmla="*/ 167 h 174"/>
                <a:gd name="T10" fmla="*/ 89 w 170"/>
                <a:gd name="T11" fmla="*/ 174 h 174"/>
                <a:gd name="T12" fmla="*/ 121 w 170"/>
                <a:gd name="T13" fmla="*/ 124 h 174"/>
                <a:gd name="T14" fmla="*/ 170 w 170"/>
                <a:gd name="T15" fmla="*/ 71 h 174"/>
                <a:gd name="T16" fmla="*/ 103 w 17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74">
                  <a:moveTo>
                    <a:pt x="103" y="0"/>
                  </a:moveTo>
                  <a:cubicBezTo>
                    <a:pt x="103" y="0"/>
                    <a:pt x="72" y="26"/>
                    <a:pt x="62" y="34"/>
                  </a:cubicBezTo>
                  <a:cubicBezTo>
                    <a:pt x="52" y="43"/>
                    <a:pt x="23" y="56"/>
                    <a:pt x="16" y="60"/>
                  </a:cubicBezTo>
                  <a:cubicBezTo>
                    <a:pt x="9" y="63"/>
                    <a:pt x="0" y="67"/>
                    <a:pt x="0" y="67"/>
                  </a:cubicBezTo>
                  <a:cubicBezTo>
                    <a:pt x="54" y="167"/>
                    <a:pt x="54" y="167"/>
                    <a:pt x="54" y="167"/>
                  </a:cubicBezTo>
                  <a:cubicBezTo>
                    <a:pt x="89" y="174"/>
                    <a:pt x="89" y="174"/>
                    <a:pt x="89" y="174"/>
                  </a:cubicBezTo>
                  <a:cubicBezTo>
                    <a:pt x="89" y="174"/>
                    <a:pt x="113" y="133"/>
                    <a:pt x="121" y="124"/>
                  </a:cubicBezTo>
                  <a:cubicBezTo>
                    <a:pt x="130" y="115"/>
                    <a:pt x="170" y="71"/>
                    <a:pt x="170" y="71"/>
                  </a:cubicBezTo>
                  <a:cubicBezTo>
                    <a:pt x="103" y="0"/>
                    <a:pt x="103" y="0"/>
                    <a:pt x="103" y="0"/>
                  </a:cubicBezTo>
                </a:path>
              </a:pathLst>
            </a:custGeom>
            <a:solidFill>
              <a:srgbClr val="106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1" name="Freeform 149">
              <a:extLst>
                <a:ext uri="{FF2B5EF4-FFF2-40B4-BE49-F238E27FC236}">
                  <a16:creationId xmlns:a16="http://schemas.microsoft.com/office/drawing/2014/main" id="{6E7F1F5A-F8F3-4611-A729-41E3845B05A8}"/>
                </a:ext>
              </a:extLst>
            </p:cNvPr>
            <p:cNvSpPr>
              <a:spLocks/>
            </p:cNvSpPr>
            <p:nvPr/>
          </p:nvSpPr>
          <p:spPr bwMode="auto">
            <a:xfrm>
              <a:off x="8386733" y="4211668"/>
              <a:ext cx="273917" cy="414639"/>
            </a:xfrm>
            <a:custGeom>
              <a:avLst/>
              <a:gdLst>
                <a:gd name="T0" fmla="*/ 110 w 208"/>
                <a:gd name="T1" fmla="*/ 35 h 315"/>
                <a:gd name="T2" fmla="*/ 109 w 208"/>
                <a:gd name="T3" fmla="*/ 7 h 315"/>
                <a:gd name="T4" fmla="*/ 102 w 208"/>
                <a:gd name="T5" fmla="*/ 0 h 315"/>
                <a:gd name="T6" fmla="*/ 40 w 208"/>
                <a:gd name="T7" fmla="*/ 31 h 315"/>
                <a:gd name="T8" fmla="*/ 34 w 208"/>
                <a:gd name="T9" fmla="*/ 29 h 315"/>
                <a:gd name="T10" fmla="*/ 0 w 208"/>
                <a:gd name="T11" fmla="*/ 47 h 315"/>
                <a:gd name="T12" fmla="*/ 33 w 208"/>
                <a:gd name="T13" fmla="*/ 123 h 315"/>
                <a:gd name="T14" fmla="*/ 61 w 208"/>
                <a:gd name="T15" fmla="*/ 154 h 315"/>
                <a:gd name="T16" fmla="*/ 66 w 208"/>
                <a:gd name="T17" fmla="*/ 154 h 315"/>
                <a:gd name="T18" fmla="*/ 82 w 208"/>
                <a:gd name="T19" fmla="*/ 216 h 315"/>
                <a:gd name="T20" fmla="*/ 166 w 208"/>
                <a:gd name="T21" fmla="*/ 303 h 315"/>
                <a:gd name="T22" fmla="*/ 190 w 208"/>
                <a:gd name="T23" fmla="*/ 312 h 315"/>
                <a:gd name="T24" fmla="*/ 190 w 208"/>
                <a:gd name="T25" fmla="*/ 302 h 315"/>
                <a:gd name="T26" fmla="*/ 205 w 208"/>
                <a:gd name="T27" fmla="*/ 280 h 315"/>
                <a:gd name="T28" fmla="*/ 189 w 208"/>
                <a:gd name="T29" fmla="*/ 251 h 315"/>
                <a:gd name="T30" fmla="*/ 165 w 208"/>
                <a:gd name="T31" fmla="*/ 216 h 315"/>
                <a:gd name="T32" fmla="*/ 187 w 208"/>
                <a:gd name="T33" fmla="*/ 146 h 315"/>
                <a:gd name="T34" fmla="*/ 206 w 208"/>
                <a:gd name="T35" fmla="*/ 98 h 315"/>
                <a:gd name="T36" fmla="*/ 202 w 208"/>
                <a:gd name="T37" fmla="*/ 82 h 315"/>
                <a:gd name="T38" fmla="*/ 110 w 208"/>
                <a:gd name="T39" fmla="*/ 3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8" h="315">
                  <a:moveTo>
                    <a:pt x="110" y="35"/>
                  </a:moveTo>
                  <a:cubicBezTo>
                    <a:pt x="102" y="23"/>
                    <a:pt x="109" y="7"/>
                    <a:pt x="109" y="7"/>
                  </a:cubicBezTo>
                  <a:cubicBezTo>
                    <a:pt x="109" y="7"/>
                    <a:pt x="107" y="0"/>
                    <a:pt x="102" y="0"/>
                  </a:cubicBezTo>
                  <a:cubicBezTo>
                    <a:pt x="97" y="0"/>
                    <a:pt x="40" y="31"/>
                    <a:pt x="40" y="31"/>
                  </a:cubicBezTo>
                  <a:cubicBezTo>
                    <a:pt x="34" y="29"/>
                    <a:pt x="34" y="29"/>
                    <a:pt x="34" y="29"/>
                  </a:cubicBezTo>
                  <a:cubicBezTo>
                    <a:pt x="0" y="47"/>
                    <a:pt x="0" y="47"/>
                    <a:pt x="0" y="47"/>
                  </a:cubicBezTo>
                  <a:cubicBezTo>
                    <a:pt x="33" y="123"/>
                    <a:pt x="33" y="123"/>
                    <a:pt x="33" y="123"/>
                  </a:cubicBezTo>
                  <a:cubicBezTo>
                    <a:pt x="61" y="154"/>
                    <a:pt x="61" y="154"/>
                    <a:pt x="61" y="154"/>
                  </a:cubicBezTo>
                  <a:cubicBezTo>
                    <a:pt x="66" y="154"/>
                    <a:pt x="66" y="154"/>
                    <a:pt x="66" y="154"/>
                  </a:cubicBezTo>
                  <a:cubicBezTo>
                    <a:pt x="66" y="154"/>
                    <a:pt x="70" y="202"/>
                    <a:pt x="82" y="216"/>
                  </a:cubicBezTo>
                  <a:cubicBezTo>
                    <a:pt x="94" y="230"/>
                    <a:pt x="157" y="296"/>
                    <a:pt x="166" y="303"/>
                  </a:cubicBezTo>
                  <a:cubicBezTo>
                    <a:pt x="175" y="309"/>
                    <a:pt x="187" y="315"/>
                    <a:pt x="190" y="312"/>
                  </a:cubicBezTo>
                  <a:cubicBezTo>
                    <a:pt x="193" y="309"/>
                    <a:pt x="190" y="302"/>
                    <a:pt x="190" y="302"/>
                  </a:cubicBezTo>
                  <a:cubicBezTo>
                    <a:pt x="190" y="302"/>
                    <a:pt x="204" y="291"/>
                    <a:pt x="205" y="280"/>
                  </a:cubicBezTo>
                  <a:cubicBezTo>
                    <a:pt x="207" y="270"/>
                    <a:pt x="199" y="262"/>
                    <a:pt x="189" y="251"/>
                  </a:cubicBezTo>
                  <a:cubicBezTo>
                    <a:pt x="179" y="239"/>
                    <a:pt x="165" y="224"/>
                    <a:pt x="165" y="216"/>
                  </a:cubicBezTo>
                  <a:cubicBezTo>
                    <a:pt x="166" y="208"/>
                    <a:pt x="187" y="146"/>
                    <a:pt x="187" y="146"/>
                  </a:cubicBezTo>
                  <a:cubicBezTo>
                    <a:pt x="187" y="146"/>
                    <a:pt x="204" y="104"/>
                    <a:pt x="206" y="98"/>
                  </a:cubicBezTo>
                  <a:cubicBezTo>
                    <a:pt x="207" y="91"/>
                    <a:pt x="208" y="85"/>
                    <a:pt x="202" y="82"/>
                  </a:cubicBezTo>
                  <a:cubicBezTo>
                    <a:pt x="195" y="80"/>
                    <a:pt x="138" y="77"/>
                    <a:pt x="110" y="35"/>
                  </a:cubicBezTo>
                  <a:close/>
                </a:path>
              </a:pathLst>
            </a:custGeom>
            <a:solidFill>
              <a:srgbClr val="291B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2" name="Freeform 150">
              <a:extLst>
                <a:ext uri="{FF2B5EF4-FFF2-40B4-BE49-F238E27FC236}">
                  <a16:creationId xmlns:a16="http://schemas.microsoft.com/office/drawing/2014/main" id="{64BF1AA2-870C-46E9-9EBB-0B1BE414FF0B}"/>
                </a:ext>
              </a:extLst>
            </p:cNvPr>
            <p:cNvSpPr>
              <a:spLocks/>
            </p:cNvSpPr>
            <p:nvPr/>
          </p:nvSpPr>
          <p:spPr bwMode="auto">
            <a:xfrm>
              <a:off x="8617216" y="3737380"/>
              <a:ext cx="507296" cy="580843"/>
            </a:xfrm>
            <a:custGeom>
              <a:avLst/>
              <a:gdLst>
                <a:gd name="T0" fmla="*/ 195 w 385"/>
                <a:gd name="T1" fmla="*/ 148 h 441"/>
                <a:gd name="T2" fmla="*/ 29 w 385"/>
                <a:gd name="T3" fmla="*/ 287 h 441"/>
                <a:gd name="T4" fmla="*/ 0 w 385"/>
                <a:gd name="T5" fmla="*/ 313 h 441"/>
                <a:gd name="T6" fmla="*/ 44 w 385"/>
                <a:gd name="T7" fmla="*/ 370 h 441"/>
                <a:gd name="T8" fmla="*/ 125 w 385"/>
                <a:gd name="T9" fmla="*/ 412 h 441"/>
                <a:gd name="T10" fmla="*/ 172 w 385"/>
                <a:gd name="T11" fmla="*/ 441 h 441"/>
                <a:gd name="T12" fmla="*/ 377 w 385"/>
                <a:gd name="T13" fmla="*/ 126 h 441"/>
                <a:gd name="T14" fmla="*/ 360 w 385"/>
                <a:gd name="T15" fmla="*/ 63 h 441"/>
                <a:gd name="T16" fmla="*/ 227 w 385"/>
                <a:gd name="T17" fmla="*/ 0 h 441"/>
                <a:gd name="T18" fmla="*/ 195 w 385"/>
                <a:gd name="T19" fmla="*/ 14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5" h="441">
                  <a:moveTo>
                    <a:pt x="195" y="148"/>
                  </a:moveTo>
                  <a:cubicBezTo>
                    <a:pt x="195" y="148"/>
                    <a:pt x="49" y="270"/>
                    <a:pt x="29" y="287"/>
                  </a:cubicBezTo>
                  <a:cubicBezTo>
                    <a:pt x="10" y="305"/>
                    <a:pt x="0" y="313"/>
                    <a:pt x="0" y="313"/>
                  </a:cubicBezTo>
                  <a:cubicBezTo>
                    <a:pt x="0" y="313"/>
                    <a:pt x="8" y="351"/>
                    <a:pt x="44" y="370"/>
                  </a:cubicBezTo>
                  <a:cubicBezTo>
                    <a:pt x="80" y="390"/>
                    <a:pt x="103" y="399"/>
                    <a:pt x="125" y="412"/>
                  </a:cubicBezTo>
                  <a:cubicBezTo>
                    <a:pt x="147" y="425"/>
                    <a:pt x="172" y="441"/>
                    <a:pt x="172" y="441"/>
                  </a:cubicBezTo>
                  <a:cubicBezTo>
                    <a:pt x="172" y="441"/>
                    <a:pt x="368" y="143"/>
                    <a:pt x="377" y="126"/>
                  </a:cubicBezTo>
                  <a:cubicBezTo>
                    <a:pt x="385" y="109"/>
                    <a:pt x="379" y="93"/>
                    <a:pt x="360" y="63"/>
                  </a:cubicBezTo>
                  <a:cubicBezTo>
                    <a:pt x="341" y="32"/>
                    <a:pt x="227" y="0"/>
                    <a:pt x="227" y="0"/>
                  </a:cubicBezTo>
                  <a:cubicBezTo>
                    <a:pt x="195" y="148"/>
                    <a:pt x="195" y="148"/>
                    <a:pt x="195" y="148"/>
                  </a:cubicBezTo>
                </a:path>
              </a:pathLst>
            </a:custGeom>
            <a:solidFill>
              <a:srgbClr val="0F3B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3" name="Freeform 151">
              <a:extLst>
                <a:ext uri="{FF2B5EF4-FFF2-40B4-BE49-F238E27FC236}">
                  <a16:creationId xmlns:a16="http://schemas.microsoft.com/office/drawing/2014/main" id="{CE3953BB-EE93-4DF4-9968-1FCBE768774D}"/>
                </a:ext>
              </a:extLst>
            </p:cNvPr>
            <p:cNvSpPr>
              <a:spLocks/>
            </p:cNvSpPr>
            <p:nvPr/>
          </p:nvSpPr>
          <p:spPr bwMode="auto">
            <a:xfrm>
              <a:off x="8617216" y="3737380"/>
              <a:ext cx="500347" cy="580843"/>
            </a:xfrm>
            <a:custGeom>
              <a:avLst/>
              <a:gdLst>
                <a:gd name="T0" fmla="*/ 227 w 380"/>
                <a:gd name="T1" fmla="*/ 0 h 441"/>
                <a:gd name="T2" fmla="*/ 195 w 380"/>
                <a:gd name="T3" fmla="*/ 148 h 441"/>
                <a:gd name="T4" fmla="*/ 29 w 380"/>
                <a:gd name="T5" fmla="*/ 287 h 441"/>
                <a:gd name="T6" fmla="*/ 0 w 380"/>
                <a:gd name="T7" fmla="*/ 313 h 441"/>
                <a:gd name="T8" fmla="*/ 44 w 380"/>
                <a:gd name="T9" fmla="*/ 370 h 441"/>
                <a:gd name="T10" fmla="*/ 125 w 380"/>
                <a:gd name="T11" fmla="*/ 412 h 441"/>
                <a:gd name="T12" fmla="*/ 172 w 380"/>
                <a:gd name="T13" fmla="*/ 441 h 441"/>
                <a:gd name="T14" fmla="*/ 377 w 380"/>
                <a:gd name="T15" fmla="*/ 126 h 441"/>
                <a:gd name="T16" fmla="*/ 380 w 380"/>
                <a:gd name="T17" fmla="*/ 111 h 441"/>
                <a:gd name="T18" fmla="*/ 360 w 380"/>
                <a:gd name="T19" fmla="*/ 63 h 441"/>
                <a:gd name="T20" fmla="*/ 227 w 380"/>
                <a:gd name="T2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0" h="441">
                  <a:moveTo>
                    <a:pt x="227" y="0"/>
                  </a:moveTo>
                  <a:cubicBezTo>
                    <a:pt x="195" y="148"/>
                    <a:pt x="195" y="148"/>
                    <a:pt x="195" y="148"/>
                  </a:cubicBezTo>
                  <a:cubicBezTo>
                    <a:pt x="195" y="148"/>
                    <a:pt x="49" y="270"/>
                    <a:pt x="29" y="287"/>
                  </a:cubicBezTo>
                  <a:cubicBezTo>
                    <a:pt x="10" y="305"/>
                    <a:pt x="0" y="313"/>
                    <a:pt x="0" y="313"/>
                  </a:cubicBezTo>
                  <a:cubicBezTo>
                    <a:pt x="0" y="313"/>
                    <a:pt x="8" y="351"/>
                    <a:pt x="44" y="370"/>
                  </a:cubicBezTo>
                  <a:cubicBezTo>
                    <a:pt x="80" y="390"/>
                    <a:pt x="103" y="399"/>
                    <a:pt x="125" y="412"/>
                  </a:cubicBezTo>
                  <a:cubicBezTo>
                    <a:pt x="147" y="425"/>
                    <a:pt x="172" y="441"/>
                    <a:pt x="172" y="441"/>
                  </a:cubicBezTo>
                  <a:cubicBezTo>
                    <a:pt x="172" y="441"/>
                    <a:pt x="368" y="143"/>
                    <a:pt x="377" y="126"/>
                  </a:cubicBezTo>
                  <a:cubicBezTo>
                    <a:pt x="379" y="121"/>
                    <a:pt x="380" y="116"/>
                    <a:pt x="380" y="111"/>
                  </a:cubicBezTo>
                  <a:cubicBezTo>
                    <a:pt x="380" y="99"/>
                    <a:pt x="373" y="84"/>
                    <a:pt x="360" y="63"/>
                  </a:cubicBezTo>
                  <a:cubicBezTo>
                    <a:pt x="341" y="32"/>
                    <a:pt x="227" y="0"/>
                    <a:pt x="227" y="0"/>
                  </a:cubicBezTo>
                </a:path>
              </a:pathLst>
            </a:custGeom>
            <a:solidFill>
              <a:srgbClr val="213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4" name="Freeform 152">
              <a:extLst>
                <a:ext uri="{FF2B5EF4-FFF2-40B4-BE49-F238E27FC236}">
                  <a16:creationId xmlns:a16="http://schemas.microsoft.com/office/drawing/2014/main" id="{239A060A-0842-4364-9AD4-2B768CD9C435}"/>
                </a:ext>
              </a:extLst>
            </p:cNvPr>
            <p:cNvSpPr>
              <a:spLocks/>
            </p:cNvSpPr>
            <p:nvPr/>
          </p:nvSpPr>
          <p:spPr bwMode="auto">
            <a:xfrm>
              <a:off x="10485989" y="3604186"/>
              <a:ext cx="611535" cy="411165"/>
            </a:xfrm>
            <a:custGeom>
              <a:avLst/>
              <a:gdLst>
                <a:gd name="T0" fmla="*/ 0 w 464"/>
                <a:gd name="T1" fmla="*/ 215 h 312"/>
                <a:gd name="T2" fmla="*/ 29 w 464"/>
                <a:gd name="T3" fmla="*/ 244 h 312"/>
                <a:gd name="T4" fmla="*/ 54 w 464"/>
                <a:gd name="T5" fmla="*/ 281 h 312"/>
                <a:gd name="T6" fmla="*/ 64 w 464"/>
                <a:gd name="T7" fmla="*/ 312 h 312"/>
                <a:gd name="T8" fmla="*/ 134 w 464"/>
                <a:gd name="T9" fmla="*/ 281 h 312"/>
                <a:gd name="T10" fmla="*/ 290 w 464"/>
                <a:gd name="T11" fmla="*/ 260 h 312"/>
                <a:gd name="T12" fmla="*/ 434 w 464"/>
                <a:gd name="T13" fmla="*/ 227 h 312"/>
                <a:gd name="T14" fmla="*/ 456 w 464"/>
                <a:gd name="T15" fmla="*/ 120 h 312"/>
                <a:gd name="T16" fmla="*/ 414 w 464"/>
                <a:gd name="T17" fmla="*/ 0 h 312"/>
                <a:gd name="T18" fmla="*/ 216 w 464"/>
                <a:gd name="T19" fmla="*/ 40 h 312"/>
                <a:gd name="T20" fmla="*/ 61 w 464"/>
                <a:gd name="T21" fmla="*/ 123 h 312"/>
                <a:gd name="T22" fmla="*/ 0 w 464"/>
                <a:gd name="T23" fmla="*/ 21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312">
                  <a:moveTo>
                    <a:pt x="0" y="215"/>
                  </a:moveTo>
                  <a:cubicBezTo>
                    <a:pt x="0" y="215"/>
                    <a:pt x="19" y="232"/>
                    <a:pt x="29" y="244"/>
                  </a:cubicBezTo>
                  <a:cubicBezTo>
                    <a:pt x="39" y="257"/>
                    <a:pt x="53" y="275"/>
                    <a:pt x="54" y="281"/>
                  </a:cubicBezTo>
                  <a:cubicBezTo>
                    <a:pt x="56" y="286"/>
                    <a:pt x="64" y="312"/>
                    <a:pt x="64" y="312"/>
                  </a:cubicBezTo>
                  <a:cubicBezTo>
                    <a:pt x="64" y="312"/>
                    <a:pt x="122" y="286"/>
                    <a:pt x="134" y="281"/>
                  </a:cubicBezTo>
                  <a:cubicBezTo>
                    <a:pt x="147" y="277"/>
                    <a:pt x="257" y="261"/>
                    <a:pt x="290" y="260"/>
                  </a:cubicBezTo>
                  <a:cubicBezTo>
                    <a:pt x="322" y="259"/>
                    <a:pt x="416" y="259"/>
                    <a:pt x="434" y="227"/>
                  </a:cubicBezTo>
                  <a:cubicBezTo>
                    <a:pt x="451" y="196"/>
                    <a:pt x="464" y="159"/>
                    <a:pt x="456" y="120"/>
                  </a:cubicBezTo>
                  <a:cubicBezTo>
                    <a:pt x="447" y="81"/>
                    <a:pt x="414" y="0"/>
                    <a:pt x="414" y="0"/>
                  </a:cubicBezTo>
                  <a:cubicBezTo>
                    <a:pt x="216" y="40"/>
                    <a:pt x="216" y="40"/>
                    <a:pt x="216" y="40"/>
                  </a:cubicBezTo>
                  <a:cubicBezTo>
                    <a:pt x="61" y="123"/>
                    <a:pt x="61" y="123"/>
                    <a:pt x="61" y="123"/>
                  </a:cubicBezTo>
                  <a:lnTo>
                    <a:pt x="0" y="215"/>
                  </a:lnTo>
                  <a:close/>
                </a:path>
              </a:pathLst>
            </a:custGeom>
            <a:solidFill>
              <a:srgbClr val="0A38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5" name="Freeform 153">
              <a:extLst>
                <a:ext uri="{FF2B5EF4-FFF2-40B4-BE49-F238E27FC236}">
                  <a16:creationId xmlns:a16="http://schemas.microsoft.com/office/drawing/2014/main" id="{82D70901-6787-4199-92F1-9C3EB59DE086}"/>
                </a:ext>
              </a:extLst>
            </p:cNvPr>
            <p:cNvSpPr>
              <a:spLocks/>
            </p:cNvSpPr>
            <p:nvPr/>
          </p:nvSpPr>
          <p:spPr bwMode="auto">
            <a:xfrm>
              <a:off x="8446380" y="3623876"/>
              <a:ext cx="656705" cy="816539"/>
            </a:xfrm>
            <a:custGeom>
              <a:avLst/>
              <a:gdLst>
                <a:gd name="T0" fmla="*/ 70 w 499"/>
                <a:gd name="T1" fmla="*/ 259 h 620"/>
                <a:gd name="T2" fmla="*/ 155 w 499"/>
                <a:gd name="T3" fmla="*/ 259 h 620"/>
                <a:gd name="T4" fmla="*/ 259 w 499"/>
                <a:gd name="T5" fmla="*/ 268 h 620"/>
                <a:gd name="T6" fmla="*/ 282 w 499"/>
                <a:gd name="T7" fmla="*/ 268 h 620"/>
                <a:gd name="T8" fmla="*/ 271 w 499"/>
                <a:gd name="T9" fmla="*/ 280 h 620"/>
                <a:gd name="T10" fmla="*/ 276 w 499"/>
                <a:gd name="T11" fmla="*/ 285 h 620"/>
                <a:gd name="T12" fmla="*/ 267 w 499"/>
                <a:gd name="T13" fmla="*/ 299 h 620"/>
                <a:gd name="T14" fmla="*/ 295 w 499"/>
                <a:gd name="T15" fmla="*/ 566 h 620"/>
                <a:gd name="T16" fmla="*/ 295 w 499"/>
                <a:gd name="T17" fmla="*/ 611 h 620"/>
                <a:gd name="T18" fmla="*/ 361 w 499"/>
                <a:gd name="T19" fmla="*/ 620 h 620"/>
                <a:gd name="T20" fmla="*/ 499 w 499"/>
                <a:gd name="T21" fmla="*/ 592 h 620"/>
                <a:gd name="T22" fmla="*/ 472 w 499"/>
                <a:gd name="T23" fmla="*/ 165 h 620"/>
                <a:gd name="T24" fmla="*/ 345 w 499"/>
                <a:gd name="T25" fmla="*/ 98 h 620"/>
                <a:gd name="T26" fmla="*/ 0 w 499"/>
                <a:gd name="T27" fmla="*/ 0 h 620"/>
                <a:gd name="T28" fmla="*/ 70 w 499"/>
                <a:gd name="T29" fmla="*/ 25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9" h="620">
                  <a:moveTo>
                    <a:pt x="70" y="259"/>
                  </a:moveTo>
                  <a:cubicBezTo>
                    <a:pt x="155" y="259"/>
                    <a:pt x="155" y="259"/>
                    <a:pt x="155" y="259"/>
                  </a:cubicBezTo>
                  <a:cubicBezTo>
                    <a:pt x="155" y="259"/>
                    <a:pt x="246" y="264"/>
                    <a:pt x="259" y="268"/>
                  </a:cubicBezTo>
                  <a:cubicBezTo>
                    <a:pt x="272" y="271"/>
                    <a:pt x="282" y="268"/>
                    <a:pt x="282" y="268"/>
                  </a:cubicBezTo>
                  <a:cubicBezTo>
                    <a:pt x="282" y="268"/>
                    <a:pt x="269" y="274"/>
                    <a:pt x="271" y="280"/>
                  </a:cubicBezTo>
                  <a:cubicBezTo>
                    <a:pt x="272" y="285"/>
                    <a:pt x="276" y="285"/>
                    <a:pt x="276" y="285"/>
                  </a:cubicBezTo>
                  <a:cubicBezTo>
                    <a:pt x="276" y="285"/>
                    <a:pt x="267" y="292"/>
                    <a:pt x="267" y="299"/>
                  </a:cubicBezTo>
                  <a:cubicBezTo>
                    <a:pt x="267" y="307"/>
                    <a:pt x="295" y="566"/>
                    <a:pt x="295" y="566"/>
                  </a:cubicBezTo>
                  <a:cubicBezTo>
                    <a:pt x="295" y="611"/>
                    <a:pt x="295" y="611"/>
                    <a:pt x="295" y="611"/>
                  </a:cubicBezTo>
                  <a:cubicBezTo>
                    <a:pt x="295" y="611"/>
                    <a:pt x="343" y="620"/>
                    <a:pt x="361" y="620"/>
                  </a:cubicBezTo>
                  <a:cubicBezTo>
                    <a:pt x="378" y="620"/>
                    <a:pt x="499" y="592"/>
                    <a:pt x="499" y="592"/>
                  </a:cubicBezTo>
                  <a:cubicBezTo>
                    <a:pt x="499" y="592"/>
                    <a:pt x="475" y="179"/>
                    <a:pt x="472" y="165"/>
                  </a:cubicBezTo>
                  <a:cubicBezTo>
                    <a:pt x="469" y="151"/>
                    <a:pt x="400" y="116"/>
                    <a:pt x="345" y="98"/>
                  </a:cubicBezTo>
                  <a:cubicBezTo>
                    <a:pt x="290" y="81"/>
                    <a:pt x="0" y="0"/>
                    <a:pt x="0" y="0"/>
                  </a:cubicBezTo>
                  <a:lnTo>
                    <a:pt x="70" y="259"/>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46" name="Freeform 154">
              <a:extLst>
                <a:ext uri="{FF2B5EF4-FFF2-40B4-BE49-F238E27FC236}">
                  <a16:creationId xmlns:a16="http://schemas.microsoft.com/office/drawing/2014/main" id="{603D750B-7AB9-448F-BCD4-2ED74E413F7E}"/>
                </a:ext>
              </a:extLst>
            </p:cNvPr>
            <p:cNvSpPr>
              <a:spLocks/>
            </p:cNvSpPr>
            <p:nvPr/>
          </p:nvSpPr>
          <p:spPr bwMode="auto">
            <a:xfrm>
              <a:off x="10505679" y="3007128"/>
              <a:ext cx="539147" cy="683923"/>
            </a:xfrm>
            <a:custGeom>
              <a:avLst/>
              <a:gdLst>
                <a:gd name="T0" fmla="*/ 190 w 409"/>
                <a:gd name="T1" fmla="*/ 7 h 519"/>
                <a:gd name="T2" fmla="*/ 190 w 409"/>
                <a:gd name="T3" fmla="*/ 7 h 519"/>
                <a:gd name="T4" fmla="*/ 194 w 409"/>
                <a:gd name="T5" fmla="*/ 11 h 519"/>
                <a:gd name="T6" fmla="*/ 208 w 409"/>
                <a:gd name="T7" fmla="*/ 21 h 519"/>
                <a:gd name="T8" fmla="*/ 232 w 409"/>
                <a:gd name="T9" fmla="*/ 27 h 519"/>
                <a:gd name="T10" fmla="*/ 307 w 409"/>
                <a:gd name="T11" fmla="*/ 87 h 519"/>
                <a:gd name="T12" fmla="*/ 339 w 409"/>
                <a:gd name="T13" fmla="*/ 150 h 519"/>
                <a:gd name="T14" fmla="*/ 382 w 409"/>
                <a:gd name="T15" fmla="*/ 317 h 519"/>
                <a:gd name="T16" fmla="*/ 405 w 409"/>
                <a:gd name="T17" fmla="*/ 400 h 519"/>
                <a:gd name="T18" fmla="*/ 407 w 409"/>
                <a:gd name="T19" fmla="*/ 411 h 519"/>
                <a:gd name="T20" fmla="*/ 407 w 409"/>
                <a:gd name="T21" fmla="*/ 415 h 519"/>
                <a:gd name="T22" fmla="*/ 409 w 409"/>
                <a:gd name="T23" fmla="*/ 427 h 519"/>
                <a:gd name="T24" fmla="*/ 395 w 409"/>
                <a:gd name="T25" fmla="*/ 462 h 519"/>
                <a:gd name="T26" fmla="*/ 328 w 409"/>
                <a:gd name="T27" fmla="*/ 492 h 519"/>
                <a:gd name="T28" fmla="*/ 292 w 409"/>
                <a:gd name="T29" fmla="*/ 505 h 519"/>
                <a:gd name="T30" fmla="*/ 287 w 409"/>
                <a:gd name="T31" fmla="*/ 507 h 519"/>
                <a:gd name="T32" fmla="*/ 248 w 409"/>
                <a:gd name="T33" fmla="*/ 514 h 519"/>
                <a:gd name="T34" fmla="*/ 211 w 409"/>
                <a:gd name="T35" fmla="*/ 518 h 519"/>
                <a:gd name="T36" fmla="*/ 191 w 409"/>
                <a:gd name="T37" fmla="*/ 512 h 519"/>
                <a:gd name="T38" fmla="*/ 45 w 409"/>
                <a:gd name="T39" fmla="*/ 393 h 519"/>
                <a:gd name="T40" fmla="*/ 36 w 409"/>
                <a:gd name="T41" fmla="*/ 381 h 519"/>
                <a:gd name="T42" fmla="*/ 2 w 409"/>
                <a:gd name="T43" fmla="*/ 273 h 519"/>
                <a:gd name="T44" fmla="*/ 1 w 409"/>
                <a:gd name="T45" fmla="*/ 265 h 519"/>
                <a:gd name="T46" fmla="*/ 7 w 409"/>
                <a:gd name="T47" fmla="*/ 143 h 519"/>
                <a:gd name="T48" fmla="*/ 59 w 409"/>
                <a:gd name="T49" fmla="*/ 62 h 519"/>
                <a:gd name="T50" fmla="*/ 161 w 409"/>
                <a:gd name="T51" fmla="*/ 5 h 519"/>
                <a:gd name="T52" fmla="*/ 190 w 409"/>
                <a:gd name="T53" fmla="*/ 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9" h="519">
                  <a:moveTo>
                    <a:pt x="190" y="7"/>
                  </a:moveTo>
                  <a:cubicBezTo>
                    <a:pt x="190" y="7"/>
                    <a:pt x="190" y="7"/>
                    <a:pt x="190" y="7"/>
                  </a:cubicBezTo>
                  <a:cubicBezTo>
                    <a:pt x="192" y="8"/>
                    <a:pt x="193" y="9"/>
                    <a:pt x="194" y="11"/>
                  </a:cubicBezTo>
                  <a:cubicBezTo>
                    <a:pt x="197" y="14"/>
                    <a:pt x="203" y="20"/>
                    <a:pt x="208" y="21"/>
                  </a:cubicBezTo>
                  <a:cubicBezTo>
                    <a:pt x="213" y="22"/>
                    <a:pt x="226" y="23"/>
                    <a:pt x="232" y="27"/>
                  </a:cubicBezTo>
                  <a:cubicBezTo>
                    <a:pt x="237" y="31"/>
                    <a:pt x="296" y="73"/>
                    <a:pt x="307" y="87"/>
                  </a:cubicBezTo>
                  <a:cubicBezTo>
                    <a:pt x="317" y="101"/>
                    <a:pt x="334" y="130"/>
                    <a:pt x="339" y="150"/>
                  </a:cubicBezTo>
                  <a:cubicBezTo>
                    <a:pt x="343" y="171"/>
                    <a:pt x="375" y="296"/>
                    <a:pt x="382" y="317"/>
                  </a:cubicBezTo>
                  <a:cubicBezTo>
                    <a:pt x="388" y="338"/>
                    <a:pt x="403" y="391"/>
                    <a:pt x="405" y="400"/>
                  </a:cubicBezTo>
                  <a:cubicBezTo>
                    <a:pt x="406" y="405"/>
                    <a:pt x="407" y="409"/>
                    <a:pt x="407" y="411"/>
                  </a:cubicBezTo>
                  <a:cubicBezTo>
                    <a:pt x="407" y="412"/>
                    <a:pt x="407" y="413"/>
                    <a:pt x="407" y="415"/>
                  </a:cubicBezTo>
                  <a:cubicBezTo>
                    <a:pt x="408" y="417"/>
                    <a:pt x="409" y="423"/>
                    <a:pt x="409" y="427"/>
                  </a:cubicBezTo>
                  <a:cubicBezTo>
                    <a:pt x="409" y="433"/>
                    <a:pt x="406" y="453"/>
                    <a:pt x="395" y="462"/>
                  </a:cubicBezTo>
                  <a:cubicBezTo>
                    <a:pt x="384" y="472"/>
                    <a:pt x="353" y="484"/>
                    <a:pt x="328" y="492"/>
                  </a:cubicBezTo>
                  <a:cubicBezTo>
                    <a:pt x="310" y="498"/>
                    <a:pt x="297" y="503"/>
                    <a:pt x="292" y="505"/>
                  </a:cubicBezTo>
                  <a:cubicBezTo>
                    <a:pt x="290" y="506"/>
                    <a:pt x="289" y="507"/>
                    <a:pt x="287" y="507"/>
                  </a:cubicBezTo>
                  <a:cubicBezTo>
                    <a:pt x="280" y="509"/>
                    <a:pt x="261" y="514"/>
                    <a:pt x="248" y="514"/>
                  </a:cubicBezTo>
                  <a:cubicBezTo>
                    <a:pt x="239" y="515"/>
                    <a:pt x="222" y="517"/>
                    <a:pt x="211" y="518"/>
                  </a:cubicBezTo>
                  <a:cubicBezTo>
                    <a:pt x="204" y="519"/>
                    <a:pt x="196" y="516"/>
                    <a:pt x="191" y="512"/>
                  </a:cubicBezTo>
                  <a:cubicBezTo>
                    <a:pt x="45" y="393"/>
                    <a:pt x="45" y="393"/>
                    <a:pt x="45" y="393"/>
                  </a:cubicBezTo>
                  <a:cubicBezTo>
                    <a:pt x="41" y="390"/>
                    <a:pt x="38" y="386"/>
                    <a:pt x="36" y="381"/>
                  </a:cubicBezTo>
                  <a:cubicBezTo>
                    <a:pt x="2" y="273"/>
                    <a:pt x="2" y="273"/>
                    <a:pt x="2" y="273"/>
                  </a:cubicBezTo>
                  <a:cubicBezTo>
                    <a:pt x="1" y="271"/>
                    <a:pt x="1" y="268"/>
                    <a:pt x="1" y="265"/>
                  </a:cubicBezTo>
                  <a:cubicBezTo>
                    <a:pt x="1" y="246"/>
                    <a:pt x="0" y="168"/>
                    <a:pt x="7" y="143"/>
                  </a:cubicBezTo>
                  <a:cubicBezTo>
                    <a:pt x="15" y="115"/>
                    <a:pt x="41" y="74"/>
                    <a:pt x="59" y="62"/>
                  </a:cubicBezTo>
                  <a:cubicBezTo>
                    <a:pt x="72" y="54"/>
                    <a:pt x="133" y="21"/>
                    <a:pt x="161" y="5"/>
                  </a:cubicBezTo>
                  <a:cubicBezTo>
                    <a:pt x="171" y="0"/>
                    <a:pt x="182" y="1"/>
                    <a:pt x="190" y="7"/>
                  </a:cubicBez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7" name="Oval 155">
              <a:extLst>
                <a:ext uri="{FF2B5EF4-FFF2-40B4-BE49-F238E27FC236}">
                  <a16:creationId xmlns:a16="http://schemas.microsoft.com/office/drawing/2014/main" id="{C1D4904F-2985-4451-8983-64A2FC9CE3DB}"/>
                </a:ext>
              </a:extLst>
            </p:cNvPr>
            <p:cNvSpPr>
              <a:spLocks noChangeArrowheads="1"/>
            </p:cNvSpPr>
            <p:nvPr/>
          </p:nvSpPr>
          <p:spPr bwMode="auto">
            <a:xfrm>
              <a:off x="8576679" y="3393392"/>
              <a:ext cx="2239979" cy="621959"/>
            </a:xfrm>
            <a:prstGeom prst="ellipse">
              <a:avLst/>
            </a:prstGeom>
            <a:solidFill>
              <a:srgbClr val="713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8" name="Oval 156">
              <a:extLst>
                <a:ext uri="{FF2B5EF4-FFF2-40B4-BE49-F238E27FC236}">
                  <a16:creationId xmlns:a16="http://schemas.microsoft.com/office/drawing/2014/main" id="{2A6E9B4B-D4A2-4298-8F54-5E5CDCA730C2}"/>
                </a:ext>
              </a:extLst>
            </p:cNvPr>
            <p:cNvSpPr>
              <a:spLocks noChangeArrowheads="1"/>
            </p:cNvSpPr>
            <p:nvPr/>
          </p:nvSpPr>
          <p:spPr bwMode="auto">
            <a:xfrm>
              <a:off x="8576679" y="3340693"/>
              <a:ext cx="2239979" cy="620222"/>
            </a:xfrm>
            <a:prstGeom prst="ellipse">
              <a:avLst/>
            </a:prstGeom>
            <a:solidFill>
              <a:srgbClr val="834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9" name="Freeform 157">
              <a:extLst>
                <a:ext uri="{FF2B5EF4-FFF2-40B4-BE49-F238E27FC236}">
                  <a16:creationId xmlns:a16="http://schemas.microsoft.com/office/drawing/2014/main" id="{3C2A679C-B16A-44C5-BE7A-B2936579EE01}"/>
                </a:ext>
              </a:extLst>
            </p:cNvPr>
            <p:cNvSpPr>
              <a:spLocks/>
            </p:cNvSpPr>
            <p:nvPr/>
          </p:nvSpPr>
          <p:spPr bwMode="auto">
            <a:xfrm>
              <a:off x="9359050" y="3148430"/>
              <a:ext cx="650335" cy="222376"/>
            </a:xfrm>
            <a:custGeom>
              <a:avLst/>
              <a:gdLst>
                <a:gd name="T0" fmla="*/ 3 w 494"/>
                <a:gd name="T1" fmla="*/ 157 h 169"/>
                <a:gd name="T2" fmla="*/ 36 w 494"/>
                <a:gd name="T3" fmla="*/ 98 h 169"/>
                <a:gd name="T4" fmla="*/ 323 w 494"/>
                <a:gd name="T5" fmla="*/ 0 h 169"/>
                <a:gd name="T6" fmla="*/ 459 w 494"/>
                <a:gd name="T7" fmla="*/ 55 h 169"/>
                <a:gd name="T8" fmla="*/ 493 w 494"/>
                <a:gd name="T9" fmla="*/ 142 h 169"/>
                <a:gd name="T10" fmla="*/ 440 w 494"/>
                <a:gd name="T11" fmla="*/ 158 h 169"/>
                <a:gd name="T12" fmla="*/ 261 w 494"/>
                <a:gd name="T13" fmla="*/ 157 h 169"/>
                <a:gd name="T14" fmla="*/ 106 w 494"/>
                <a:gd name="T15" fmla="*/ 168 h 169"/>
                <a:gd name="T16" fmla="*/ 0 w 494"/>
                <a:gd name="T17" fmla="*/ 158 h 169"/>
                <a:gd name="T18" fmla="*/ 3 w 494"/>
                <a:gd name="T19" fmla="*/ 1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169">
                  <a:moveTo>
                    <a:pt x="3" y="157"/>
                  </a:moveTo>
                  <a:cubicBezTo>
                    <a:pt x="3" y="157"/>
                    <a:pt x="23" y="109"/>
                    <a:pt x="36" y="98"/>
                  </a:cubicBezTo>
                  <a:cubicBezTo>
                    <a:pt x="49" y="88"/>
                    <a:pt x="274" y="0"/>
                    <a:pt x="323" y="0"/>
                  </a:cubicBezTo>
                  <a:cubicBezTo>
                    <a:pt x="372" y="0"/>
                    <a:pt x="456" y="55"/>
                    <a:pt x="459" y="55"/>
                  </a:cubicBezTo>
                  <a:cubicBezTo>
                    <a:pt x="463" y="55"/>
                    <a:pt x="492" y="140"/>
                    <a:pt x="493" y="142"/>
                  </a:cubicBezTo>
                  <a:cubicBezTo>
                    <a:pt x="494" y="144"/>
                    <a:pt x="440" y="158"/>
                    <a:pt x="440" y="158"/>
                  </a:cubicBezTo>
                  <a:cubicBezTo>
                    <a:pt x="261" y="157"/>
                    <a:pt x="261" y="157"/>
                    <a:pt x="261" y="157"/>
                  </a:cubicBezTo>
                  <a:cubicBezTo>
                    <a:pt x="261" y="157"/>
                    <a:pt x="108" y="167"/>
                    <a:pt x="106" y="168"/>
                  </a:cubicBezTo>
                  <a:cubicBezTo>
                    <a:pt x="104" y="169"/>
                    <a:pt x="0" y="158"/>
                    <a:pt x="0" y="158"/>
                  </a:cubicBezTo>
                  <a:lnTo>
                    <a:pt x="3" y="157"/>
                  </a:lnTo>
                  <a:close/>
                </a:path>
              </a:pathLst>
            </a:custGeom>
            <a:solidFill>
              <a:srgbClr val="3A2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0" name="Freeform 158">
              <a:extLst>
                <a:ext uri="{FF2B5EF4-FFF2-40B4-BE49-F238E27FC236}">
                  <a16:creationId xmlns:a16="http://schemas.microsoft.com/office/drawing/2014/main" id="{28531EEA-FFB7-46FC-816E-7A173C2F5AB1}"/>
                </a:ext>
              </a:extLst>
            </p:cNvPr>
            <p:cNvSpPr>
              <a:spLocks/>
            </p:cNvSpPr>
            <p:nvPr/>
          </p:nvSpPr>
          <p:spPr bwMode="auto">
            <a:xfrm>
              <a:off x="9333570" y="2872776"/>
              <a:ext cx="574472" cy="537989"/>
            </a:xfrm>
            <a:custGeom>
              <a:avLst/>
              <a:gdLst>
                <a:gd name="T0" fmla="*/ 0 w 436"/>
                <a:gd name="T1" fmla="*/ 46 h 408"/>
                <a:gd name="T2" fmla="*/ 9 w 436"/>
                <a:gd name="T3" fmla="*/ 32 h 408"/>
                <a:gd name="T4" fmla="*/ 77 w 436"/>
                <a:gd name="T5" fmla="*/ 17 h 408"/>
                <a:gd name="T6" fmla="*/ 112 w 436"/>
                <a:gd name="T7" fmla="*/ 2 h 408"/>
                <a:gd name="T8" fmla="*/ 124 w 436"/>
                <a:gd name="T9" fmla="*/ 2 h 408"/>
                <a:gd name="T10" fmla="*/ 155 w 436"/>
                <a:gd name="T11" fmla="*/ 101 h 408"/>
                <a:gd name="T12" fmla="*/ 288 w 436"/>
                <a:gd name="T13" fmla="*/ 114 h 408"/>
                <a:gd name="T14" fmla="*/ 312 w 436"/>
                <a:gd name="T15" fmla="*/ 0 h 408"/>
                <a:gd name="T16" fmla="*/ 357 w 436"/>
                <a:gd name="T17" fmla="*/ 14 h 408"/>
                <a:gd name="T18" fmla="*/ 413 w 436"/>
                <a:gd name="T19" fmla="*/ 26 h 408"/>
                <a:gd name="T20" fmla="*/ 436 w 436"/>
                <a:gd name="T21" fmla="*/ 105 h 408"/>
                <a:gd name="T22" fmla="*/ 418 w 436"/>
                <a:gd name="T23" fmla="*/ 255 h 408"/>
                <a:gd name="T24" fmla="*/ 394 w 436"/>
                <a:gd name="T25" fmla="*/ 264 h 408"/>
                <a:gd name="T26" fmla="*/ 369 w 436"/>
                <a:gd name="T27" fmla="*/ 317 h 408"/>
                <a:gd name="T28" fmla="*/ 380 w 436"/>
                <a:gd name="T29" fmla="*/ 366 h 408"/>
                <a:gd name="T30" fmla="*/ 146 w 436"/>
                <a:gd name="T31" fmla="*/ 408 h 408"/>
                <a:gd name="T32" fmla="*/ 59 w 436"/>
                <a:gd name="T33" fmla="*/ 381 h 408"/>
                <a:gd name="T34" fmla="*/ 56 w 436"/>
                <a:gd name="T35" fmla="*/ 335 h 408"/>
                <a:gd name="T36" fmla="*/ 41 w 436"/>
                <a:gd name="T37" fmla="*/ 278 h 408"/>
                <a:gd name="T38" fmla="*/ 9 w 436"/>
                <a:gd name="T39" fmla="*/ 197 h 408"/>
                <a:gd name="T40" fmla="*/ 0 w 436"/>
                <a:gd name="T41" fmla="*/ 4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6" h="408">
                  <a:moveTo>
                    <a:pt x="0" y="46"/>
                  </a:moveTo>
                  <a:cubicBezTo>
                    <a:pt x="9" y="32"/>
                    <a:pt x="9" y="32"/>
                    <a:pt x="9" y="32"/>
                  </a:cubicBezTo>
                  <a:cubicBezTo>
                    <a:pt x="9" y="32"/>
                    <a:pt x="57" y="23"/>
                    <a:pt x="77" y="17"/>
                  </a:cubicBezTo>
                  <a:cubicBezTo>
                    <a:pt x="97" y="10"/>
                    <a:pt x="112" y="2"/>
                    <a:pt x="112" y="2"/>
                  </a:cubicBezTo>
                  <a:cubicBezTo>
                    <a:pt x="124" y="2"/>
                    <a:pt x="124" y="2"/>
                    <a:pt x="124" y="2"/>
                  </a:cubicBezTo>
                  <a:cubicBezTo>
                    <a:pt x="155" y="101"/>
                    <a:pt x="155" y="101"/>
                    <a:pt x="155" y="101"/>
                  </a:cubicBezTo>
                  <a:cubicBezTo>
                    <a:pt x="288" y="114"/>
                    <a:pt x="288" y="114"/>
                    <a:pt x="288" y="114"/>
                  </a:cubicBezTo>
                  <a:cubicBezTo>
                    <a:pt x="312" y="0"/>
                    <a:pt x="312" y="0"/>
                    <a:pt x="312" y="0"/>
                  </a:cubicBezTo>
                  <a:cubicBezTo>
                    <a:pt x="312" y="0"/>
                    <a:pt x="337" y="11"/>
                    <a:pt x="357" y="14"/>
                  </a:cubicBezTo>
                  <a:cubicBezTo>
                    <a:pt x="376" y="17"/>
                    <a:pt x="413" y="26"/>
                    <a:pt x="413" y="26"/>
                  </a:cubicBezTo>
                  <a:cubicBezTo>
                    <a:pt x="436" y="105"/>
                    <a:pt x="436" y="105"/>
                    <a:pt x="436" y="105"/>
                  </a:cubicBezTo>
                  <a:cubicBezTo>
                    <a:pt x="418" y="255"/>
                    <a:pt x="418" y="255"/>
                    <a:pt x="418" y="255"/>
                  </a:cubicBezTo>
                  <a:cubicBezTo>
                    <a:pt x="394" y="264"/>
                    <a:pt x="394" y="264"/>
                    <a:pt x="394" y="264"/>
                  </a:cubicBezTo>
                  <a:cubicBezTo>
                    <a:pt x="394" y="264"/>
                    <a:pt x="369" y="307"/>
                    <a:pt x="369" y="317"/>
                  </a:cubicBezTo>
                  <a:cubicBezTo>
                    <a:pt x="369" y="327"/>
                    <a:pt x="380" y="366"/>
                    <a:pt x="380" y="366"/>
                  </a:cubicBezTo>
                  <a:cubicBezTo>
                    <a:pt x="146" y="408"/>
                    <a:pt x="146" y="408"/>
                    <a:pt x="146" y="408"/>
                  </a:cubicBezTo>
                  <a:cubicBezTo>
                    <a:pt x="59" y="381"/>
                    <a:pt x="59" y="381"/>
                    <a:pt x="59" y="381"/>
                  </a:cubicBezTo>
                  <a:cubicBezTo>
                    <a:pt x="59" y="381"/>
                    <a:pt x="59" y="347"/>
                    <a:pt x="56" y="335"/>
                  </a:cubicBezTo>
                  <a:cubicBezTo>
                    <a:pt x="54" y="323"/>
                    <a:pt x="41" y="283"/>
                    <a:pt x="41" y="278"/>
                  </a:cubicBezTo>
                  <a:cubicBezTo>
                    <a:pt x="41" y="273"/>
                    <a:pt x="9" y="197"/>
                    <a:pt x="9" y="197"/>
                  </a:cubicBezTo>
                  <a:lnTo>
                    <a:pt x="0" y="46"/>
                  </a:lnTo>
                  <a:close/>
                </a:path>
              </a:pathLst>
            </a:custGeom>
            <a:solidFill>
              <a:srgbClr val="0091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1" name="Freeform 159">
              <a:extLst>
                <a:ext uri="{FF2B5EF4-FFF2-40B4-BE49-F238E27FC236}">
                  <a16:creationId xmlns:a16="http://schemas.microsoft.com/office/drawing/2014/main" id="{450FF7C4-9EBE-4FEC-A114-871195E5CE55}"/>
                </a:ext>
              </a:extLst>
            </p:cNvPr>
            <p:cNvSpPr>
              <a:spLocks/>
            </p:cNvSpPr>
            <p:nvPr/>
          </p:nvSpPr>
          <p:spPr bwMode="auto">
            <a:xfrm>
              <a:off x="9132041" y="2910997"/>
              <a:ext cx="354412" cy="548413"/>
            </a:xfrm>
            <a:custGeom>
              <a:avLst/>
              <a:gdLst>
                <a:gd name="T0" fmla="*/ 166 w 269"/>
                <a:gd name="T1" fmla="*/ 19 h 416"/>
                <a:gd name="T2" fmla="*/ 162 w 269"/>
                <a:gd name="T3" fmla="*/ 3 h 416"/>
                <a:gd name="T4" fmla="*/ 146 w 269"/>
                <a:gd name="T5" fmla="*/ 7 h 416"/>
                <a:gd name="T6" fmla="*/ 130 w 269"/>
                <a:gd name="T7" fmla="*/ 60 h 416"/>
                <a:gd name="T8" fmla="*/ 54 w 269"/>
                <a:gd name="T9" fmla="*/ 223 h 416"/>
                <a:gd name="T10" fmla="*/ 30 w 269"/>
                <a:gd name="T11" fmla="*/ 278 h 416"/>
                <a:gd name="T12" fmla="*/ 12 w 269"/>
                <a:gd name="T13" fmla="*/ 298 h 416"/>
                <a:gd name="T14" fmla="*/ 9 w 269"/>
                <a:gd name="T15" fmla="*/ 337 h 416"/>
                <a:gd name="T16" fmla="*/ 4 w 269"/>
                <a:gd name="T17" fmla="*/ 379 h 416"/>
                <a:gd name="T18" fmla="*/ 26 w 269"/>
                <a:gd name="T19" fmla="*/ 402 h 416"/>
                <a:gd name="T20" fmla="*/ 161 w 269"/>
                <a:gd name="T21" fmla="*/ 402 h 416"/>
                <a:gd name="T22" fmla="*/ 221 w 269"/>
                <a:gd name="T23" fmla="*/ 416 h 416"/>
                <a:gd name="T24" fmla="*/ 249 w 269"/>
                <a:gd name="T25" fmla="*/ 359 h 416"/>
                <a:gd name="T26" fmla="*/ 269 w 269"/>
                <a:gd name="T27" fmla="*/ 337 h 416"/>
                <a:gd name="T28" fmla="*/ 159 w 269"/>
                <a:gd name="T29" fmla="*/ 318 h 416"/>
                <a:gd name="T30" fmla="*/ 126 w 269"/>
                <a:gd name="T31" fmla="*/ 314 h 416"/>
                <a:gd name="T32" fmla="*/ 151 w 269"/>
                <a:gd name="T33" fmla="*/ 291 h 416"/>
                <a:gd name="T34" fmla="*/ 155 w 269"/>
                <a:gd name="T35" fmla="*/ 278 h 416"/>
                <a:gd name="T36" fmla="*/ 165 w 269"/>
                <a:gd name="T37" fmla="*/ 264 h 416"/>
                <a:gd name="T38" fmla="*/ 172 w 269"/>
                <a:gd name="T39" fmla="*/ 245 h 416"/>
                <a:gd name="T40" fmla="*/ 185 w 269"/>
                <a:gd name="T41" fmla="*/ 251 h 416"/>
                <a:gd name="T42" fmla="*/ 194 w 269"/>
                <a:gd name="T43" fmla="*/ 249 h 416"/>
                <a:gd name="T44" fmla="*/ 191 w 269"/>
                <a:gd name="T45" fmla="*/ 178 h 416"/>
                <a:gd name="T46" fmla="*/ 166 w 269"/>
                <a:gd name="T47" fmla="*/ 19 h 416"/>
                <a:gd name="T48" fmla="*/ 166 w 269"/>
                <a:gd name="T49" fmla="*/ 1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 h="416">
                  <a:moveTo>
                    <a:pt x="166" y="19"/>
                  </a:moveTo>
                  <a:cubicBezTo>
                    <a:pt x="162" y="3"/>
                    <a:pt x="162" y="3"/>
                    <a:pt x="162" y="3"/>
                  </a:cubicBezTo>
                  <a:cubicBezTo>
                    <a:pt x="162" y="3"/>
                    <a:pt x="154" y="0"/>
                    <a:pt x="146" y="7"/>
                  </a:cubicBezTo>
                  <a:cubicBezTo>
                    <a:pt x="139" y="14"/>
                    <a:pt x="133" y="42"/>
                    <a:pt x="130" y="60"/>
                  </a:cubicBezTo>
                  <a:cubicBezTo>
                    <a:pt x="126" y="78"/>
                    <a:pt x="54" y="223"/>
                    <a:pt x="54" y="223"/>
                  </a:cubicBezTo>
                  <a:cubicBezTo>
                    <a:pt x="30" y="278"/>
                    <a:pt x="30" y="278"/>
                    <a:pt x="30" y="278"/>
                  </a:cubicBezTo>
                  <a:cubicBezTo>
                    <a:pt x="30" y="278"/>
                    <a:pt x="13" y="289"/>
                    <a:pt x="12" y="298"/>
                  </a:cubicBezTo>
                  <a:cubicBezTo>
                    <a:pt x="10" y="307"/>
                    <a:pt x="9" y="332"/>
                    <a:pt x="9" y="337"/>
                  </a:cubicBezTo>
                  <a:cubicBezTo>
                    <a:pt x="8" y="341"/>
                    <a:pt x="0" y="369"/>
                    <a:pt x="4" y="379"/>
                  </a:cubicBezTo>
                  <a:cubicBezTo>
                    <a:pt x="9" y="390"/>
                    <a:pt x="26" y="402"/>
                    <a:pt x="26" y="402"/>
                  </a:cubicBezTo>
                  <a:cubicBezTo>
                    <a:pt x="161" y="402"/>
                    <a:pt x="161" y="402"/>
                    <a:pt x="161" y="402"/>
                  </a:cubicBezTo>
                  <a:cubicBezTo>
                    <a:pt x="221" y="416"/>
                    <a:pt x="221" y="416"/>
                    <a:pt x="221" y="416"/>
                  </a:cubicBezTo>
                  <a:cubicBezTo>
                    <a:pt x="221" y="416"/>
                    <a:pt x="233" y="379"/>
                    <a:pt x="249" y="359"/>
                  </a:cubicBezTo>
                  <a:cubicBezTo>
                    <a:pt x="265" y="340"/>
                    <a:pt x="269" y="337"/>
                    <a:pt x="269" y="337"/>
                  </a:cubicBezTo>
                  <a:cubicBezTo>
                    <a:pt x="269" y="337"/>
                    <a:pt x="192" y="321"/>
                    <a:pt x="159" y="318"/>
                  </a:cubicBezTo>
                  <a:cubicBezTo>
                    <a:pt x="126" y="314"/>
                    <a:pt x="126" y="314"/>
                    <a:pt x="126" y="314"/>
                  </a:cubicBezTo>
                  <a:cubicBezTo>
                    <a:pt x="126" y="314"/>
                    <a:pt x="149" y="298"/>
                    <a:pt x="151" y="291"/>
                  </a:cubicBezTo>
                  <a:cubicBezTo>
                    <a:pt x="152" y="284"/>
                    <a:pt x="155" y="278"/>
                    <a:pt x="155" y="278"/>
                  </a:cubicBezTo>
                  <a:cubicBezTo>
                    <a:pt x="155" y="278"/>
                    <a:pt x="160" y="272"/>
                    <a:pt x="165" y="264"/>
                  </a:cubicBezTo>
                  <a:cubicBezTo>
                    <a:pt x="171" y="255"/>
                    <a:pt x="172" y="245"/>
                    <a:pt x="172" y="245"/>
                  </a:cubicBezTo>
                  <a:cubicBezTo>
                    <a:pt x="172" y="245"/>
                    <a:pt x="182" y="251"/>
                    <a:pt x="185" y="251"/>
                  </a:cubicBezTo>
                  <a:cubicBezTo>
                    <a:pt x="188" y="251"/>
                    <a:pt x="194" y="249"/>
                    <a:pt x="194" y="249"/>
                  </a:cubicBezTo>
                  <a:cubicBezTo>
                    <a:pt x="194" y="249"/>
                    <a:pt x="191" y="197"/>
                    <a:pt x="191" y="178"/>
                  </a:cubicBezTo>
                  <a:cubicBezTo>
                    <a:pt x="191" y="159"/>
                    <a:pt x="172" y="29"/>
                    <a:pt x="166" y="19"/>
                  </a:cubicBezTo>
                  <a:cubicBezTo>
                    <a:pt x="161" y="8"/>
                    <a:pt x="166" y="19"/>
                    <a:pt x="166" y="19"/>
                  </a:cubicBezTo>
                  <a:close/>
                </a:path>
              </a:pathLst>
            </a:custGeom>
            <a:solidFill>
              <a:srgbClr val="0091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2" name="Freeform 160">
              <a:extLst>
                <a:ext uri="{FF2B5EF4-FFF2-40B4-BE49-F238E27FC236}">
                  <a16:creationId xmlns:a16="http://schemas.microsoft.com/office/drawing/2014/main" id="{E2CDADE5-C8C4-4016-A0AB-F7909CC3D3BF}"/>
                </a:ext>
              </a:extLst>
            </p:cNvPr>
            <p:cNvSpPr>
              <a:spLocks/>
            </p:cNvSpPr>
            <p:nvPr/>
          </p:nvSpPr>
          <p:spPr bwMode="auto">
            <a:xfrm>
              <a:off x="9502668" y="3355171"/>
              <a:ext cx="203845" cy="90920"/>
            </a:xfrm>
            <a:custGeom>
              <a:avLst/>
              <a:gdLst>
                <a:gd name="T0" fmla="*/ 16 w 155"/>
                <a:gd name="T1" fmla="*/ 6 h 69"/>
                <a:gd name="T2" fmla="*/ 43 w 155"/>
                <a:gd name="T3" fmla="*/ 6 h 69"/>
                <a:gd name="T4" fmla="*/ 84 w 155"/>
                <a:gd name="T5" fmla="*/ 0 h 69"/>
                <a:gd name="T6" fmla="*/ 152 w 155"/>
                <a:gd name="T7" fmla="*/ 10 h 69"/>
                <a:gd name="T8" fmla="*/ 155 w 155"/>
                <a:gd name="T9" fmla="*/ 38 h 69"/>
                <a:gd name="T10" fmla="*/ 142 w 155"/>
                <a:gd name="T11" fmla="*/ 55 h 69"/>
                <a:gd name="T12" fmla="*/ 73 w 155"/>
                <a:gd name="T13" fmla="*/ 69 h 69"/>
                <a:gd name="T14" fmla="*/ 0 w 155"/>
                <a:gd name="T15" fmla="*/ 67 h 69"/>
                <a:gd name="T16" fmla="*/ 16 w 155"/>
                <a:gd name="T17" fmla="*/ 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69">
                  <a:moveTo>
                    <a:pt x="16" y="6"/>
                  </a:moveTo>
                  <a:cubicBezTo>
                    <a:pt x="16" y="6"/>
                    <a:pt x="36" y="6"/>
                    <a:pt x="43" y="6"/>
                  </a:cubicBezTo>
                  <a:cubicBezTo>
                    <a:pt x="50" y="7"/>
                    <a:pt x="84" y="0"/>
                    <a:pt x="84" y="0"/>
                  </a:cubicBezTo>
                  <a:cubicBezTo>
                    <a:pt x="152" y="10"/>
                    <a:pt x="152" y="10"/>
                    <a:pt x="152" y="10"/>
                  </a:cubicBezTo>
                  <a:cubicBezTo>
                    <a:pt x="155" y="38"/>
                    <a:pt x="155" y="38"/>
                    <a:pt x="155" y="38"/>
                  </a:cubicBezTo>
                  <a:cubicBezTo>
                    <a:pt x="142" y="55"/>
                    <a:pt x="142" y="55"/>
                    <a:pt x="142" y="55"/>
                  </a:cubicBezTo>
                  <a:cubicBezTo>
                    <a:pt x="73" y="69"/>
                    <a:pt x="73" y="69"/>
                    <a:pt x="73" y="69"/>
                  </a:cubicBezTo>
                  <a:cubicBezTo>
                    <a:pt x="0" y="67"/>
                    <a:pt x="0" y="67"/>
                    <a:pt x="0" y="67"/>
                  </a:cubicBezTo>
                  <a:lnTo>
                    <a:pt x="16" y="6"/>
                  </a:lnTo>
                  <a:close/>
                </a:path>
              </a:pathLst>
            </a:custGeom>
            <a:solidFill>
              <a:srgbClr val="D4A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3" name="Freeform 161">
              <a:extLst>
                <a:ext uri="{FF2B5EF4-FFF2-40B4-BE49-F238E27FC236}">
                  <a16:creationId xmlns:a16="http://schemas.microsoft.com/office/drawing/2014/main" id="{B789B4F5-E62E-46C6-9529-3221F7F7CE4A}"/>
                </a:ext>
              </a:extLst>
            </p:cNvPr>
            <p:cNvSpPr>
              <a:spLocks/>
            </p:cNvSpPr>
            <p:nvPr/>
          </p:nvSpPr>
          <p:spPr bwMode="auto">
            <a:xfrm>
              <a:off x="10043553" y="2989176"/>
              <a:ext cx="89761" cy="194579"/>
            </a:xfrm>
            <a:custGeom>
              <a:avLst/>
              <a:gdLst>
                <a:gd name="T0" fmla="*/ 1 w 68"/>
                <a:gd name="T1" fmla="*/ 8 h 148"/>
                <a:gd name="T2" fmla="*/ 51 w 68"/>
                <a:gd name="T3" fmla="*/ 146 h 148"/>
                <a:gd name="T4" fmla="*/ 63 w 68"/>
                <a:gd name="T5" fmla="*/ 148 h 148"/>
                <a:gd name="T6" fmla="*/ 68 w 68"/>
                <a:gd name="T7" fmla="*/ 139 h 148"/>
                <a:gd name="T8" fmla="*/ 46 w 68"/>
                <a:gd name="T9" fmla="*/ 105 h 148"/>
                <a:gd name="T10" fmla="*/ 12 w 68"/>
                <a:gd name="T11" fmla="*/ 4 h 148"/>
                <a:gd name="T12" fmla="*/ 6 w 68"/>
                <a:gd name="T13" fmla="*/ 1 h 148"/>
                <a:gd name="T14" fmla="*/ 4 w 68"/>
                <a:gd name="T15" fmla="*/ 1 h 148"/>
                <a:gd name="T16" fmla="*/ 1 w 68"/>
                <a:gd name="T17"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148">
                  <a:moveTo>
                    <a:pt x="1" y="8"/>
                  </a:moveTo>
                  <a:cubicBezTo>
                    <a:pt x="51" y="146"/>
                    <a:pt x="51" y="146"/>
                    <a:pt x="51" y="146"/>
                  </a:cubicBezTo>
                  <a:cubicBezTo>
                    <a:pt x="63" y="148"/>
                    <a:pt x="63" y="148"/>
                    <a:pt x="63" y="148"/>
                  </a:cubicBezTo>
                  <a:cubicBezTo>
                    <a:pt x="68" y="139"/>
                    <a:pt x="68" y="139"/>
                    <a:pt x="68" y="139"/>
                  </a:cubicBezTo>
                  <a:cubicBezTo>
                    <a:pt x="46" y="105"/>
                    <a:pt x="46" y="105"/>
                    <a:pt x="46" y="105"/>
                  </a:cubicBezTo>
                  <a:cubicBezTo>
                    <a:pt x="12" y="4"/>
                    <a:pt x="12" y="4"/>
                    <a:pt x="12" y="4"/>
                  </a:cubicBezTo>
                  <a:cubicBezTo>
                    <a:pt x="11" y="2"/>
                    <a:pt x="8" y="0"/>
                    <a:pt x="6" y="1"/>
                  </a:cubicBezTo>
                  <a:cubicBezTo>
                    <a:pt x="4" y="1"/>
                    <a:pt x="4" y="1"/>
                    <a:pt x="4" y="1"/>
                  </a:cubicBezTo>
                  <a:cubicBezTo>
                    <a:pt x="1" y="2"/>
                    <a:pt x="0" y="5"/>
                    <a:pt x="1" y="8"/>
                  </a:cubicBezTo>
                  <a:close/>
                </a:path>
              </a:pathLst>
            </a:custGeom>
            <a:solidFill>
              <a:srgbClr val="C05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4" name="Freeform 162">
              <a:extLst>
                <a:ext uri="{FF2B5EF4-FFF2-40B4-BE49-F238E27FC236}">
                  <a16:creationId xmlns:a16="http://schemas.microsoft.com/office/drawing/2014/main" id="{23717463-ABC9-4EDC-A87D-54C4E85A8FF7}"/>
                </a:ext>
              </a:extLst>
            </p:cNvPr>
            <p:cNvSpPr>
              <a:spLocks/>
            </p:cNvSpPr>
            <p:nvPr/>
          </p:nvSpPr>
          <p:spPr bwMode="auto">
            <a:xfrm>
              <a:off x="10099147" y="3124687"/>
              <a:ext cx="126245" cy="92078"/>
            </a:xfrm>
            <a:custGeom>
              <a:avLst/>
              <a:gdLst>
                <a:gd name="T0" fmla="*/ 96 w 96"/>
                <a:gd name="T1" fmla="*/ 70 h 70"/>
                <a:gd name="T2" fmla="*/ 75 w 96"/>
                <a:gd name="T3" fmla="*/ 40 h 70"/>
                <a:gd name="T4" fmla="*/ 43 w 96"/>
                <a:gd name="T5" fmla="*/ 27 h 70"/>
                <a:gd name="T6" fmla="*/ 18 w 96"/>
                <a:gd name="T7" fmla="*/ 9 h 70"/>
                <a:gd name="T8" fmla="*/ 4 w 96"/>
                <a:gd name="T9" fmla="*/ 2 h 70"/>
                <a:gd name="T10" fmla="*/ 4 w 96"/>
                <a:gd name="T11" fmla="*/ 20 h 70"/>
                <a:gd name="T12" fmla="*/ 17 w 96"/>
                <a:gd name="T13" fmla="*/ 37 h 70"/>
                <a:gd name="T14" fmla="*/ 31 w 96"/>
                <a:gd name="T15" fmla="*/ 46 h 70"/>
                <a:gd name="T16" fmla="*/ 44 w 96"/>
                <a:gd name="T17" fmla="*/ 65 h 70"/>
                <a:gd name="T18" fmla="*/ 96 w 96"/>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70">
                  <a:moveTo>
                    <a:pt x="96" y="70"/>
                  </a:moveTo>
                  <a:cubicBezTo>
                    <a:pt x="96" y="70"/>
                    <a:pt x="79" y="43"/>
                    <a:pt x="75" y="40"/>
                  </a:cubicBezTo>
                  <a:cubicBezTo>
                    <a:pt x="72" y="38"/>
                    <a:pt x="57" y="33"/>
                    <a:pt x="43" y="27"/>
                  </a:cubicBezTo>
                  <a:cubicBezTo>
                    <a:pt x="29" y="20"/>
                    <a:pt x="21" y="13"/>
                    <a:pt x="18" y="9"/>
                  </a:cubicBezTo>
                  <a:cubicBezTo>
                    <a:pt x="15" y="5"/>
                    <a:pt x="6" y="0"/>
                    <a:pt x="4" y="2"/>
                  </a:cubicBezTo>
                  <a:cubicBezTo>
                    <a:pt x="2" y="5"/>
                    <a:pt x="0" y="12"/>
                    <a:pt x="4" y="20"/>
                  </a:cubicBezTo>
                  <a:cubicBezTo>
                    <a:pt x="9" y="28"/>
                    <a:pt x="12" y="33"/>
                    <a:pt x="17" y="37"/>
                  </a:cubicBezTo>
                  <a:cubicBezTo>
                    <a:pt x="22" y="41"/>
                    <a:pt x="31" y="46"/>
                    <a:pt x="31" y="46"/>
                  </a:cubicBezTo>
                  <a:cubicBezTo>
                    <a:pt x="44" y="65"/>
                    <a:pt x="44" y="65"/>
                    <a:pt x="44" y="65"/>
                  </a:cubicBezTo>
                  <a:lnTo>
                    <a:pt x="96" y="70"/>
                  </a:lnTo>
                  <a:close/>
                </a:path>
              </a:pathLst>
            </a:custGeom>
            <a:solidFill>
              <a:srgbClr val="743D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5" name="Freeform 163">
              <a:extLst>
                <a:ext uri="{FF2B5EF4-FFF2-40B4-BE49-F238E27FC236}">
                  <a16:creationId xmlns:a16="http://schemas.microsoft.com/office/drawing/2014/main" id="{C878305E-C0D5-4F32-8FEF-C452BC05ABB6}"/>
                </a:ext>
              </a:extLst>
            </p:cNvPr>
            <p:cNvSpPr>
              <a:spLocks/>
            </p:cNvSpPr>
            <p:nvPr/>
          </p:nvSpPr>
          <p:spPr bwMode="auto">
            <a:xfrm>
              <a:off x="10076562" y="3136269"/>
              <a:ext cx="148830" cy="134352"/>
            </a:xfrm>
            <a:custGeom>
              <a:avLst/>
              <a:gdLst>
                <a:gd name="T0" fmla="*/ 25 w 113"/>
                <a:gd name="T1" fmla="*/ 3 h 102"/>
                <a:gd name="T2" fmla="*/ 9 w 113"/>
                <a:gd name="T3" fmla="*/ 1 h 102"/>
                <a:gd name="T4" fmla="*/ 3 w 113"/>
                <a:gd name="T5" fmla="*/ 10 h 102"/>
                <a:gd name="T6" fmla="*/ 8 w 113"/>
                <a:gd name="T7" fmla="*/ 21 h 102"/>
                <a:gd name="T8" fmla="*/ 3 w 113"/>
                <a:gd name="T9" fmla="*/ 27 h 102"/>
                <a:gd name="T10" fmla="*/ 5 w 113"/>
                <a:gd name="T11" fmla="*/ 38 h 102"/>
                <a:gd name="T12" fmla="*/ 9 w 113"/>
                <a:gd name="T13" fmla="*/ 42 h 102"/>
                <a:gd name="T14" fmla="*/ 3 w 113"/>
                <a:gd name="T15" fmla="*/ 49 h 102"/>
                <a:gd name="T16" fmla="*/ 1 w 113"/>
                <a:gd name="T17" fmla="*/ 58 h 102"/>
                <a:gd name="T18" fmla="*/ 6 w 113"/>
                <a:gd name="T19" fmla="*/ 63 h 102"/>
                <a:gd name="T20" fmla="*/ 52 w 113"/>
                <a:gd name="T21" fmla="*/ 102 h 102"/>
                <a:gd name="T22" fmla="*/ 113 w 113"/>
                <a:gd name="T23" fmla="*/ 89 h 102"/>
                <a:gd name="T24" fmla="*/ 99 w 113"/>
                <a:gd name="T25" fmla="*/ 47 h 102"/>
                <a:gd name="T26" fmla="*/ 45 w 113"/>
                <a:gd name="T27" fmla="*/ 17 h 102"/>
                <a:gd name="T28" fmla="*/ 25 w 113"/>
                <a:gd name="T29"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02">
                  <a:moveTo>
                    <a:pt x="25" y="3"/>
                  </a:moveTo>
                  <a:cubicBezTo>
                    <a:pt x="25" y="3"/>
                    <a:pt x="12" y="0"/>
                    <a:pt x="9" y="1"/>
                  </a:cubicBezTo>
                  <a:cubicBezTo>
                    <a:pt x="6" y="3"/>
                    <a:pt x="3" y="6"/>
                    <a:pt x="3" y="10"/>
                  </a:cubicBezTo>
                  <a:cubicBezTo>
                    <a:pt x="2" y="15"/>
                    <a:pt x="8" y="21"/>
                    <a:pt x="8" y="21"/>
                  </a:cubicBezTo>
                  <a:cubicBezTo>
                    <a:pt x="8" y="21"/>
                    <a:pt x="5" y="22"/>
                    <a:pt x="3" y="27"/>
                  </a:cubicBezTo>
                  <a:cubicBezTo>
                    <a:pt x="2" y="31"/>
                    <a:pt x="3" y="36"/>
                    <a:pt x="5" y="38"/>
                  </a:cubicBezTo>
                  <a:cubicBezTo>
                    <a:pt x="7" y="41"/>
                    <a:pt x="9" y="42"/>
                    <a:pt x="9" y="42"/>
                  </a:cubicBezTo>
                  <a:cubicBezTo>
                    <a:pt x="9" y="42"/>
                    <a:pt x="5" y="46"/>
                    <a:pt x="3" y="49"/>
                  </a:cubicBezTo>
                  <a:cubicBezTo>
                    <a:pt x="0" y="52"/>
                    <a:pt x="1" y="58"/>
                    <a:pt x="1" y="58"/>
                  </a:cubicBezTo>
                  <a:cubicBezTo>
                    <a:pt x="6" y="63"/>
                    <a:pt x="6" y="63"/>
                    <a:pt x="6" y="63"/>
                  </a:cubicBezTo>
                  <a:cubicBezTo>
                    <a:pt x="52" y="102"/>
                    <a:pt x="52" y="102"/>
                    <a:pt x="52" y="102"/>
                  </a:cubicBezTo>
                  <a:cubicBezTo>
                    <a:pt x="113" y="89"/>
                    <a:pt x="113" y="89"/>
                    <a:pt x="113" y="89"/>
                  </a:cubicBezTo>
                  <a:cubicBezTo>
                    <a:pt x="99" y="47"/>
                    <a:pt x="99" y="47"/>
                    <a:pt x="99" y="47"/>
                  </a:cubicBezTo>
                  <a:cubicBezTo>
                    <a:pt x="45" y="17"/>
                    <a:pt x="45" y="17"/>
                    <a:pt x="45" y="17"/>
                  </a:cubicBezTo>
                  <a:lnTo>
                    <a:pt x="25" y="3"/>
                  </a:lnTo>
                  <a:close/>
                </a:path>
              </a:pathLst>
            </a:custGeom>
            <a:solidFill>
              <a:srgbClr val="743D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6" name="Freeform 164">
              <a:extLst>
                <a:ext uri="{FF2B5EF4-FFF2-40B4-BE49-F238E27FC236}">
                  <a16:creationId xmlns:a16="http://schemas.microsoft.com/office/drawing/2014/main" id="{B5DCCA21-104B-4EA9-8F7F-5E3E431B3BB8}"/>
                </a:ext>
              </a:extLst>
            </p:cNvPr>
            <p:cNvSpPr>
              <a:spLocks/>
            </p:cNvSpPr>
            <p:nvPr/>
          </p:nvSpPr>
          <p:spPr bwMode="auto">
            <a:xfrm>
              <a:off x="10190066" y="3289153"/>
              <a:ext cx="261756" cy="170257"/>
            </a:xfrm>
            <a:custGeom>
              <a:avLst/>
              <a:gdLst>
                <a:gd name="T0" fmla="*/ 0 w 199"/>
                <a:gd name="T1" fmla="*/ 9 h 129"/>
                <a:gd name="T2" fmla="*/ 31 w 199"/>
                <a:gd name="T3" fmla="*/ 48 h 129"/>
                <a:gd name="T4" fmla="*/ 113 w 199"/>
                <a:gd name="T5" fmla="*/ 117 h 129"/>
                <a:gd name="T6" fmla="*/ 126 w 199"/>
                <a:gd name="T7" fmla="*/ 121 h 129"/>
                <a:gd name="T8" fmla="*/ 199 w 199"/>
                <a:gd name="T9" fmla="*/ 129 h 129"/>
                <a:gd name="T10" fmla="*/ 150 w 199"/>
                <a:gd name="T11" fmla="*/ 73 h 129"/>
                <a:gd name="T12" fmla="*/ 120 w 199"/>
                <a:gd name="T13" fmla="*/ 16 h 129"/>
                <a:gd name="T14" fmla="*/ 41 w 199"/>
                <a:gd name="T15" fmla="*/ 0 h 129"/>
                <a:gd name="T16" fmla="*/ 0 w 199"/>
                <a:gd name="T17"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29">
                  <a:moveTo>
                    <a:pt x="0" y="9"/>
                  </a:moveTo>
                  <a:cubicBezTo>
                    <a:pt x="0" y="9"/>
                    <a:pt x="13" y="29"/>
                    <a:pt x="31" y="48"/>
                  </a:cubicBezTo>
                  <a:cubicBezTo>
                    <a:pt x="50" y="67"/>
                    <a:pt x="109" y="114"/>
                    <a:pt x="113" y="117"/>
                  </a:cubicBezTo>
                  <a:cubicBezTo>
                    <a:pt x="117" y="119"/>
                    <a:pt x="122" y="121"/>
                    <a:pt x="126" y="121"/>
                  </a:cubicBezTo>
                  <a:cubicBezTo>
                    <a:pt x="129" y="121"/>
                    <a:pt x="199" y="129"/>
                    <a:pt x="199" y="129"/>
                  </a:cubicBezTo>
                  <a:cubicBezTo>
                    <a:pt x="150" y="73"/>
                    <a:pt x="150" y="73"/>
                    <a:pt x="150" y="73"/>
                  </a:cubicBezTo>
                  <a:cubicBezTo>
                    <a:pt x="120" y="16"/>
                    <a:pt x="120" y="16"/>
                    <a:pt x="120" y="16"/>
                  </a:cubicBezTo>
                  <a:cubicBezTo>
                    <a:pt x="41" y="0"/>
                    <a:pt x="41" y="0"/>
                    <a:pt x="41" y="0"/>
                  </a:cubicBezTo>
                  <a:lnTo>
                    <a:pt x="0" y="9"/>
                  </a:lnTo>
                  <a:close/>
                </a:path>
              </a:pathLst>
            </a:custGeom>
            <a:solidFill>
              <a:srgbClr val="007F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7" name="Freeform 165">
              <a:extLst>
                <a:ext uri="{FF2B5EF4-FFF2-40B4-BE49-F238E27FC236}">
                  <a16:creationId xmlns:a16="http://schemas.microsoft.com/office/drawing/2014/main" id="{C7F6D10F-9052-4D32-A219-FBF19068ADF5}"/>
                </a:ext>
              </a:extLst>
            </p:cNvPr>
            <p:cNvSpPr>
              <a:spLocks/>
            </p:cNvSpPr>
            <p:nvPr/>
          </p:nvSpPr>
          <p:spPr bwMode="auto">
            <a:xfrm>
              <a:off x="9502668" y="2602913"/>
              <a:ext cx="264651" cy="463863"/>
            </a:xfrm>
            <a:custGeom>
              <a:avLst/>
              <a:gdLst>
                <a:gd name="T0" fmla="*/ 13 w 201"/>
                <a:gd name="T1" fmla="*/ 65 h 352"/>
                <a:gd name="T2" fmla="*/ 0 w 201"/>
                <a:gd name="T3" fmla="*/ 99 h 352"/>
                <a:gd name="T4" fmla="*/ 9 w 201"/>
                <a:gd name="T5" fmla="*/ 138 h 352"/>
                <a:gd name="T6" fmla="*/ 27 w 201"/>
                <a:gd name="T7" fmla="*/ 157 h 352"/>
                <a:gd name="T8" fmla="*/ 27 w 201"/>
                <a:gd name="T9" fmla="*/ 217 h 352"/>
                <a:gd name="T10" fmla="*/ 29 w 201"/>
                <a:gd name="T11" fmla="*/ 292 h 352"/>
                <a:gd name="T12" fmla="*/ 96 w 201"/>
                <a:gd name="T13" fmla="*/ 352 h 352"/>
                <a:gd name="T14" fmla="*/ 171 w 201"/>
                <a:gd name="T15" fmla="*/ 264 h 352"/>
                <a:gd name="T16" fmla="*/ 159 w 201"/>
                <a:gd name="T17" fmla="*/ 220 h 352"/>
                <a:gd name="T18" fmla="*/ 177 w 201"/>
                <a:gd name="T19" fmla="*/ 196 h 352"/>
                <a:gd name="T20" fmla="*/ 188 w 201"/>
                <a:gd name="T21" fmla="*/ 160 h 352"/>
                <a:gd name="T22" fmla="*/ 196 w 201"/>
                <a:gd name="T23" fmla="*/ 133 h 352"/>
                <a:gd name="T24" fmla="*/ 196 w 201"/>
                <a:gd name="T25" fmla="*/ 100 h 352"/>
                <a:gd name="T26" fmla="*/ 197 w 201"/>
                <a:gd name="T27" fmla="*/ 72 h 352"/>
                <a:gd name="T28" fmla="*/ 201 w 201"/>
                <a:gd name="T29" fmla="*/ 47 h 352"/>
                <a:gd name="T30" fmla="*/ 176 w 201"/>
                <a:gd name="T31" fmla="*/ 0 h 352"/>
                <a:gd name="T32" fmla="*/ 137 w 201"/>
                <a:gd name="T33" fmla="*/ 0 h 352"/>
                <a:gd name="T34" fmla="*/ 13 w 201"/>
                <a:gd name="T35" fmla="*/ 65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 h="352">
                  <a:moveTo>
                    <a:pt x="13" y="65"/>
                  </a:moveTo>
                  <a:cubicBezTo>
                    <a:pt x="13" y="65"/>
                    <a:pt x="0" y="81"/>
                    <a:pt x="0" y="99"/>
                  </a:cubicBezTo>
                  <a:cubicBezTo>
                    <a:pt x="1" y="117"/>
                    <a:pt x="4" y="131"/>
                    <a:pt x="9" y="138"/>
                  </a:cubicBezTo>
                  <a:cubicBezTo>
                    <a:pt x="15" y="144"/>
                    <a:pt x="27" y="157"/>
                    <a:pt x="27" y="157"/>
                  </a:cubicBezTo>
                  <a:cubicBezTo>
                    <a:pt x="27" y="157"/>
                    <a:pt x="26" y="204"/>
                    <a:pt x="27" y="217"/>
                  </a:cubicBezTo>
                  <a:cubicBezTo>
                    <a:pt x="28" y="229"/>
                    <a:pt x="29" y="292"/>
                    <a:pt x="29" y="292"/>
                  </a:cubicBezTo>
                  <a:cubicBezTo>
                    <a:pt x="96" y="352"/>
                    <a:pt x="96" y="352"/>
                    <a:pt x="96" y="352"/>
                  </a:cubicBezTo>
                  <a:cubicBezTo>
                    <a:pt x="171" y="264"/>
                    <a:pt x="171" y="264"/>
                    <a:pt x="171" y="264"/>
                  </a:cubicBezTo>
                  <a:cubicBezTo>
                    <a:pt x="159" y="220"/>
                    <a:pt x="159" y="220"/>
                    <a:pt x="159" y="220"/>
                  </a:cubicBezTo>
                  <a:cubicBezTo>
                    <a:pt x="159" y="220"/>
                    <a:pt x="173" y="206"/>
                    <a:pt x="177" y="196"/>
                  </a:cubicBezTo>
                  <a:cubicBezTo>
                    <a:pt x="180" y="186"/>
                    <a:pt x="184" y="168"/>
                    <a:pt x="188" y="160"/>
                  </a:cubicBezTo>
                  <a:cubicBezTo>
                    <a:pt x="193" y="152"/>
                    <a:pt x="196" y="141"/>
                    <a:pt x="196" y="133"/>
                  </a:cubicBezTo>
                  <a:cubicBezTo>
                    <a:pt x="196" y="126"/>
                    <a:pt x="196" y="105"/>
                    <a:pt x="196" y="100"/>
                  </a:cubicBezTo>
                  <a:cubicBezTo>
                    <a:pt x="196" y="95"/>
                    <a:pt x="197" y="72"/>
                    <a:pt x="197" y="72"/>
                  </a:cubicBezTo>
                  <a:cubicBezTo>
                    <a:pt x="201" y="47"/>
                    <a:pt x="201" y="47"/>
                    <a:pt x="201" y="47"/>
                  </a:cubicBezTo>
                  <a:cubicBezTo>
                    <a:pt x="176" y="0"/>
                    <a:pt x="176" y="0"/>
                    <a:pt x="176" y="0"/>
                  </a:cubicBezTo>
                  <a:cubicBezTo>
                    <a:pt x="137" y="0"/>
                    <a:pt x="137" y="0"/>
                    <a:pt x="137" y="0"/>
                  </a:cubicBezTo>
                  <a:lnTo>
                    <a:pt x="13" y="65"/>
                  </a:lnTo>
                  <a:close/>
                </a:path>
              </a:pathLst>
            </a:custGeom>
            <a:solidFill>
              <a:srgbClr val="E7B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8" name="Freeform 166">
              <a:extLst>
                <a:ext uri="{FF2B5EF4-FFF2-40B4-BE49-F238E27FC236}">
                  <a16:creationId xmlns:a16="http://schemas.microsoft.com/office/drawing/2014/main" id="{CC216C97-2E27-4C3D-9D7A-8A3885899712}"/>
                </a:ext>
              </a:extLst>
            </p:cNvPr>
            <p:cNvSpPr>
              <a:spLocks/>
            </p:cNvSpPr>
            <p:nvPr/>
          </p:nvSpPr>
          <p:spPr bwMode="auto">
            <a:xfrm>
              <a:off x="9427385" y="3355171"/>
              <a:ext cx="109451" cy="94973"/>
            </a:xfrm>
            <a:custGeom>
              <a:avLst/>
              <a:gdLst>
                <a:gd name="T0" fmla="*/ 28 w 83"/>
                <a:gd name="T1" fmla="*/ 1 h 72"/>
                <a:gd name="T2" fmla="*/ 45 w 83"/>
                <a:gd name="T3" fmla="*/ 0 h 72"/>
                <a:gd name="T4" fmla="*/ 83 w 83"/>
                <a:gd name="T5" fmla="*/ 1 h 72"/>
                <a:gd name="T6" fmla="*/ 75 w 83"/>
                <a:gd name="T7" fmla="*/ 49 h 72"/>
                <a:gd name="T8" fmla="*/ 78 w 83"/>
                <a:gd name="T9" fmla="*/ 72 h 72"/>
                <a:gd name="T10" fmla="*/ 0 w 83"/>
                <a:gd name="T11" fmla="*/ 70 h 72"/>
                <a:gd name="T12" fmla="*/ 28 w 83"/>
                <a:gd name="T13" fmla="*/ 1 h 72"/>
              </a:gdLst>
              <a:ahLst/>
              <a:cxnLst>
                <a:cxn ang="0">
                  <a:pos x="T0" y="T1"/>
                </a:cxn>
                <a:cxn ang="0">
                  <a:pos x="T2" y="T3"/>
                </a:cxn>
                <a:cxn ang="0">
                  <a:pos x="T4" y="T5"/>
                </a:cxn>
                <a:cxn ang="0">
                  <a:pos x="T6" y="T7"/>
                </a:cxn>
                <a:cxn ang="0">
                  <a:pos x="T8" y="T9"/>
                </a:cxn>
                <a:cxn ang="0">
                  <a:pos x="T10" y="T11"/>
                </a:cxn>
                <a:cxn ang="0">
                  <a:pos x="T12" y="T13"/>
                </a:cxn>
              </a:cxnLst>
              <a:rect l="0" t="0" r="r" b="b"/>
              <a:pathLst>
                <a:path w="83" h="72">
                  <a:moveTo>
                    <a:pt x="28" y="1"/>
                  </a:moveTo>
                  <a:cubicBezTo>
                    <a:pt x="45" y="0"/>
                    <a:pt x="45" y="0"/>
                    <a:pt x="45" y="0"/>
                  </a:cubicBezTo>
                  <a:cubicBezTo>
                    <a:pt x="83" y="1"/>
                    <a:pt x="83" y="1"/>
                    <a:pt x="83" y="1"/>
                  </a:cubicBezTo>
                  <a:cubicBezTo>
                    <a:pt x="83" y="1"/>
                    <a:pt x="74" y="34"/>
                    <a:pt x="75" y="49"/>
                  </a:cubicBezTo>
                  <a:cubicBezTo>
                    <a:pt x="76" y="64"/>
                    <a:pt x="78" y="72"/>
                    <a:pt x="78" y="72"/>
                  </a:cubicBezTo>
                  <a:cubicBezTo>
                    <a:pt x="0" y="70"/>
                    <a:pt x="0" y="70"/>
                    <a:pt x="0" y="70"/>
                  </a:cubicBezTo>
                  <a:lnTo>
                    <a:pt x="28" y="1"/>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9" name="Freeform 167">
              <a:extLst>
                <a:ext uri="{FF2B5EF4-FFF2-40B4-BE49-F238E27FC236}">
                  <a16:creationId xmlns:a16="http://schemas.microsoft.com/office/drawing/2014/main" id="{6202DFE8-203F-4AB5-9582-F9A1E904FEA5}"/>
                </a:ext>
              </a:extLst>
            </p:cNvPr>
            <p:cNvSpPr>
              <a:spLocks/>
            </p:cNvSpPr>
            <p:nvPr/>
          </p:nvSpPr>
          <p:spPr bwMode="auto">
            <a:xfrm>
              <a:off x="9100769" y="3328532"/>
              <a:ext cx="220060" cy="169099"/>
            </a:xfrm>
            <a:custGeom>
              <a:avLst/>
              <a:gdLst>
                <a:gd name="T0" fmla="*/ 21 w 167"/>
                <a:gd name="T1" fmla="*/ 34 h 128"/>
                <a:gd name="T2" fmla="*/ 45 w 167"/>
                <a:gd name="T3" fmla="*/ 35 h 128"/>
                <a:gd name="T4" fmla="*/ 55 w 167"/>
                <a:gd name="T5" fmla="*/ 35 h 128"/>
                <a:gd name="T6" fmla="*/ 70 w 167"/>
                <a:gd name="T7" fmla="*/ 25 h 128"/>
                <a:gd name="T8" fmla="*/ 94 w 167"/>
                <a:gd name="T9" fmla="*/ 11 h 128"/>
                <a:gd name="T10" fmla="*/ 120 w 167"/>
                <a:gd name="T11" fmla="*/ 1 h 128"/>
                <a:gd name="T12" fmla="*/ 133 w 167"/>
                <a:gd name="T13" fmla="*/ 12 h 128"/>
                <a:gd name="T14" fmla="*/ 135 w 167"/>
                <a:gd name="T15" fmla="*/ 17 h 128"/>
                <a:gd name="T16" fmla="*/ 146 w 167"/>
                <a:gd name="T17" fmla="*/ 19 h 128"/>
                <a:gd name="T18" fmla="*/ 152 w 167"/>
                <a:gd name="T19" fmla="*/ 34 h 128"/>
                <a:gd name="T20" fmla="*/ 161 w 167"/>
                <a:gd name="T21" fmla="*/ 42 h 128"/>
                <a:gd name="T22" fmla="*/ 158 w 167"/>
                <a:gd name="T23" fmla="*/ 58 h 128"/>
                <a:gd name="T24" fmla="*/ 166 w 167"/>
                <a:gd name="T25" fmla="*/ 68 h 128"/>
                <a:gd name="T26" fmla="*/ 156 w 167"/>
                <a:gd name="T27" fmla="*/ 92 h 128"/>
                <a:gd name="T28" fmla="*/ 141 w 167"/>
                <a:gd name="T29" fmla="*/ 119 h 128"/>
                <a:gd name="T30" fmla="*/ 116 w 167"/>
                <a:gd name="T31" fmla="*/ 119 h 128"/>
                <a:gd name="T32" fmla="*/ 77 w 167"/>
                <a:gd name="T33" fmla="*/ 123 h 128"/>
                <a:gd name="T34" fmla="*/ 50 w 167"/>
                <a:gd name="T35" fmla="*/ 106 h 128"/>
                <a:gd name="T36" fmla="*/ 26 w 167"/>
                <a:gd name="T37" fmla="*/ 106 h 128"/>
                <a:gd name="T38" fmla="*/ 10 w 167"/>
                <a:gd name="T39" fmla="*/ 105 h 128"/>
                <a:gd name="T40" fmla="*/ 6 w 167"/>
                <a:gd name="T41" fmla="*/ 58 h 128"/>
                <a:gd name="T42" fmla="*/ 21 w 167"/>
                <a:gd name="T43" fmla="*/ 3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128">
                  <a:moveTo>
                    <a:pt x="21" y="34"/>
                  </a:moveTo>
                  <a:cubicBezTo>
                    <a:pt x="45" y="35"/>
                    <a:pt x="45" y="35"/>
                    <a:pt x="45" y="35"/>
                  </a:cubicBezTo>
                  <a:cubicBezTo>
                    <a:pt x="55" y="35"/>
                    <a:pt x="55" y="35"/>
                    <a:pt x="55" y="35"/>
                  </a:cubicBezTo>
                  <a:cubicBezTo>
                    <a:pt x="55" y="35"/>
                    <a:pt x="63" y="27"/>
                    <a:pt x="70" y="25"/>
                  </a:cubicBezTo>
                  <a:cubicBezTo>
                    <a:pt x="77" y="22"/>
                    <a:pt x="85" y="17"/>
                    <a:pt x="94" y="11"/>
                  </a:cubicBezTo>
                  <a:cubicBezTo>
                    <a:pt x="103" y="5"/>
                    <a:pt x="109" y="0"/>
                    <a:pt x="120" y="1"/>
                  </a:cubicBezTo>
                  <a:cubicBezTo>
                    <a:pt x="130" y="2"/>
                    <a:pt x="132" y="8"/>
                    <a:pt x="133" y="12"/>
                  </a:cubicBezTo>
                  <a:cubicBezTo>
                    <a:pt x="135" y="17"/>
                    <a:pt x="135" y="17"/>
                    <a:pt x="135" y="17"/>
                  </a:cubicBezTo>
                  <a:cubicBezTo>
                    <a:pt x="135" y="17"/>
                    <a:pt x="139" y="15"/>
                    <a:pt x="146" y="19"/>
                  </a:cubicBezTo>
                  <a:cubicBezTo>
                    <a:pt x="152" y="24"/>
                    <a:pt x="152" y="29"/>
                    <a:pt x="152" y="34"/>
                  </a:cubicBezTo>
                  <a:cubicBezTo>
                    <a:pt x="152" y="34"/>
                    <a:pt x="160" y="34"/>
                    <a:pt x="161" y="42"/>
                  </a:cubicBezTo>
                  <a:cubicBezTo>
                    <a:pt x="161" y="49"/>
                    <a:pt x="158" y="58"/>
                    <a:pt x="158" y="58"/>
                  </a:cubicBezTo>
                  <a:cubicBezTo>
                    <a:pt x="158" y="58"/>
                    <a:pt x="167" y="56"/>
                    <a:pt x="166" y="68"/>
                  </a:cubicBezTo>
                  <a:cubicBezTo>
                    <a:pt x="165" y="79"/>
                    <a:pt x="159" y="87"/>
                    <a:pt x="156" y="92"/>
                  </a:cubicBezTo>
                  <a:cubicBezTo>
                    <a:pt x="154" y="97"/>
                    <a:pt x="146" y="116"/>
                    <a:pt x="141" y="119"/>
                  </a:cubicBezTo>
                  <a:cubicBezTo>
                    <a:pt x="136" y="122"/>
                    <a:pt x="116" y="119"/>
                    <a:pt x="116" y="119"/>
                  </a:cubicBezTo>
                  <a:cubicBezTo>
                    <a:pt x="116" y="119"/>
                    <a:pt x="90" y="128"/>
                    <a:pt x="77" y="123"/>
                  </a:cubicBezTo>
                  <a:cubicBezTo>
                    <a:pt x="64" y="118"/>
                    <a:pt x="50" y="106"/>
                    <a:pt x="50" y="106"/>
                  </a:cubicBezTo>
                  <a:cubicBezTo>
                    <a:pt x="26" y="106"/>
                    <a:pt x="26" y="106"/>
                    <a:pt x="26" y="106"/>
                  </a:cubicBezTo>
                  <a:cubicBezTo>
                    <a:pt x="10" y="105"/>
                    <a:pt x="10" y="105"/>
                    <a:pt x="10" y="105"/>
                  </a:cubicBezTo>
                  <a:cubicBezTo>
                    <a:pt x="10" y="105"/>
                    <a:pt x="0" y="72"/>
                    <a:pt x="6" y="58"/>
                  </a:cubicBezTo>
                  <a:cubicBezTo>
                    <a:pt x="12" y="43"/>
                    <a:pt x="21" y="34"/>
                    <a:pt x="21" y="34"/>
                  </a:cubicBezTo>
                  <a:close/>
                </a:path>
              </a:pathLst>
            </a:custGeom>
            <a:solidFill>
              <a:srgbClr val="F9BF8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60" name="Freeform 168">
              <a:extLst>
                <a:ext uri="{FF2B5EF4-FFF2-40B4-BE49-F238E27FC236}">
                  <a16:creationId xmlns:a16="http://schemas.microsoft.com/office/drawing/2014/main" id="{12242267-4536-41C2-A23A-6812F4742F28}"/>
                </a:ext>
              </a:extLst>
            </p:cNvPr>
            <p:cNvSpPr>
              <a:spLocks/>
            </p:cNvSpPr>
            <p:nvPr/>
          </p:nvSpPr>
          <p:spPr bwMode="auto">
            <a:xfrm>
              <a:off x="9207325" y="3356329"/>
              <a:ext cx="38221" cy="27797"/>
            </a:xfrm>
            <a:custGeom>
              <a:avLst/>
              <a:gdLst>
                <a:gd name="T0" fmla="*/ 0 w 29"/>
                <a:gd name="T1" fmla="*/ 11 h 21"/>
                <a:gd name="T2" fmla="*/ 12 w 29"/>
                <a:gd name="T3" fmla="*/ 20 h 21"/>
                <a:gd name="T4" fmla="*/ 14 w 29"/>
                <a:gd name="T5" fmla="*/ 21 h 21"/>
                <a:gd name="T6" fmla="*/ 23 w 29"/>
                <a:gd name="T7" fmla="*/ 14 h 21"/>
                <a:gd name="T8" fmla="*/ 29 w 29"/>
                <a:gd name="T9" fmla="*/ 13 h 21"/>
                <a:gd name="T10" fmla="*/ 18 w 29"/>
                <a:gd name="T11" fmla="*/ 7 h 21"/>
                <a:gd name="T12" fmla="*/ 15 w 29"/>
                <a:gd name="T13" fmla="*/ 0 h 21"/>
                <a:gd name="T14" fmla="*/ 0 w 29"/>
                <a:gd name="T15" fmla="*/ 1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0" y="11"/>
                  </a:moveTo>
                  <a:cubicBezTo>
                    <a:pt x="0" y="11"/>
                    <a:pt x="10" y="19"/>
                    <a:pt x="12" y="20"/>
                  </a:cubicBezTo>
                  <a:cubicBezTo>
                    <a:pt x="14" y="21"/>
                    <a:pt x="14" y="21"/>
                    <a:pt x="14" y="21"/>
                  </a:cubicBezTo>
                  <a:cubicBezTo>
                    <a:pt x="14" y="21"/>
                    <a:pt x="20" y="15"/>
                    <a:pt x="23" y="14"/>
                  </a:cubicBezTo>
                  <a:cubicBezTo>
                    <a:pt x="26" y="13"/>
                    <a:pt x="29" y="13"/>
                    <a:pt x="29" y="13"/>
                  </a:cubicBezTo>
                  <a:cubicBezTo>
                    <a:pt x="29" y="13"/>
                    <a:pt x="22" y="14"/>
                    <a:pt x="18" y="7"/>
                  </a:cubicBezTo>
                  <a:cubicBezTo>
                    <a:pt x="15" y="0"/>
                    <a:pt x="15" y="0"/>
                    <a:pt x="15" y="0"/>
                  </a:cubicBezTo>
                  <a:cubicBezTo>
                    <a:pt x="15" y="0"/>
                    <a:pt x="18" y="14"/>
                    <a:pt x="0" y="11"/>
                  </a:cubicBezTo>
                  <a:close/>
                </a:path>
              </a:pathLst>
            </a:custGeom>
            <a:solidFill>
              <a:srgbClr val="E8C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1" name="Freeform 169">
              <a:extLst>
                <a:ext uri="{FF2B5EF4-FFF2-40B4-BE49-F238E27FC236}">
                  <a16:creationId xmlns:a16="http://schemas.microsoft.com/office/drawing/2014/main" id="{5138EBD6-2964-4D25-BA55-C7BD9DAA8B5D}"/>
                </a:ext>
              </a:extLst>
            </p:cNvPr>
            <p:cNvSpPr>
              <a:spLocks/>
            </p:cNvSpPr>
            <p:nvPr/>
          </p:nvSpPr>
          <p:spPr bwMode="auto">
            <a:xfrm>
              <a:off x="9246704" y="3370807"/>
              <a:ext cx="37063" cy="46328"/>
            </a:xfrm>
            <a:custGeom>
              <a:avLst/>
              <a:gdLst>
                <a:gd name="T0" fmla="*/ 0 w 28"/>
                <a:gd name="T1" fmla="*/ 33 h 35"/>
                <a:gd name="T2" fmla="*/ 2 w 28"/>
                <a:gd name="T3" fmla="*/ 35 h 35"/>
                <a:gd name="T4" fmla="*/ 19 w 28"/>
                <a:gd name="T5" fmla="*/ 29 h 35"/>
                <a:gd name="T6" fmla="*/ 26 w 28"/>
                <a:gd name="T7" fmla="*/ 17 h 35"/>
                <a:gd name="T8" fmla="*/ 28 w 28"/>
                <a:gd name="T9" fmla="*/ 0 h 35"/>
                <a:gd name="T10" fmla="*/ 18 w 28"/>
                <a:gd name="T11" fmla="*/ 26 h 35"/>
                <a:gd name="T12" fmla="*/ 0 w 28"/>
                <a:gd name="T13" fmla="*/ 33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0" y="33"/>
                  </a:moveTo>
                  <a:cubicBezTo>
                    <a:pt x="2" y="35"/>
                    <a:pt x="2" y="35"/>
                    <a:pt x="2" y="35"/>
                  </a:cubicBezTo>
                  <a:cubicBezTo>
                    <a:pt x="2" y="35"/>
                    <a:pt x="17" y="30"/>
                    <a:pt x="19" y="29"/>
                  </a:cubicBezTo>
                  <a:cubicBezTo>
                    <a:pt x="21" y="27"/>
                    <a:pt x="25" y="23"/>
                    <a:pt x="26" y="17"/>
                  </a:cubicBezTo>
                  <a:cubicBezTo>
                    <a:pt x="27" y="11"/>
                    <a:pt x="28" y="0"/>
                    <a:pt x="28" y="0"/>
                  </a:cubicBezTo>
                  <a:cubicBezTo>
                    <a:pt x="28" y="0"/>
                    <a:pt x="26" y="22"/>
                    <a:pt x="18" y="26"/>
                  </a:cubicBezTo>
                  <a:cubicBezTo>
                    <a:pt x="14" y="28"/>
                    <a:pt x="0" y="33"/>
                    <a:pt x="0" y="33"/>
                  </a:cubicBezTo>
                  <a:close/>
                </a:path>
              </a:pathLst>
            </a:custGeom>
            <a:solidFill>
              <a:srgbClr val="E8C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2" name="Freeform 170">
              <a:extLst>
                <a:ext uri="{FF2B5EF4-FFF2-40B4-BE49-F238E27FC236}">
                  <a16:creationId xmlns:a16="http://schemas.microsoft.com/office/drawing/2014/main" id="{7E064CC9-1402-44E4-94FD-7B5F9ACA7116}"/>
                </a:ext>
              </a:extLst>
            </p:cNvPr>
            <p:cNvSpPr>
              <a:spLocks/>
            </p:cNvSpPr>
            <p:nvPr/>
          </p:nvSpPr>
          <p:spPr bwMode="auto">
            <a:xfrm>
              <a:off x="9257707" y="3414239"/>
              <a:ext cx="37642" cy="34167"/>
            </a:xfrm>
            <a:custGeom>
              <a:avLst/>
              <a:gdLst>
                <a:gd name="T0" fmla="*/ 0 w 29"/>
                <a:gd name="T1" fmla="*/ 23 h 26"/>
                <a:gd name="T2" fmla="*/ 0 w 29"/>
                <a:gd name="T3" fmla="*/ 23 h 26"/>
                <a:gd name="T4" fmla="*/ 2 w 29"/>
                <a:gd name="T5" fmla="*/ 26 h 26"/>
                <a:gd name="T6" fmla="*/ 18 w 29"/>
                <a:gd name="T7" fmla="*/ 23 h 26"/>
                <a:gd name="T8" fmla="*/ 29 w 29"/>
                <a:gd name="T9" fmla="*/ 0 h 26"/>
                <a:gd name="T10" fmla="*/ 14 w 29"/>
                <a:gd name="T11" fmla="*/ 19 h 26"/>
                <a:gd name="T12" fmla="*/ 3 w 29"/>
                <a:gd name="T13" fmla="*/ 21 h 26"/>
                <a:gd name="T14" fmla="*/ 0 w 29"/>
                <a:gd name="T15" fmla="*/ 2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6">
                  <a:moveTo>
                    <a:pt x="0" y="23"/>
                  </a:moveTo>
                  <a:cubicBezTo>
                    <a:pt x="0" y="23"/>
                    <a:pt x="0" y="23"/>
                    <a:pt x="0" y="23"/>
                  </a:cubicBezTo>
                  <a:cubicBezTo>
                    <a:pt x="0" y="25"/>
                    <a:pt x="1" y="26"/>
                    <a:pt x="2" y="26"/>
                  </a:cubicBezTo>
                  <a:cubicBezTo>
                    <a:pt x="7" y="26"/>
                    <a:pt x="15" y="25"/>
                    <a:pt x="18" y="23"/>
                  </a:cubicBezTo>
                  <a:cubicBezTo>
                    <a:pt x="21" y="20"/>
                    <a:pt x="29" y="0"/>
                    <a:pt x="29" y="0"/>
                  </a:cubicBezTo>
                  <a:cubicBezTo>
                    <a:pt x="29" y="0"/>
                    <a:pt x="21" y="17"/>
                    <a:pt x="14" y="19"/>
                  </a:cubicBezTo>
                  <a:cubicBezTo>
                    <a:pt x="10" y="21"/>
                    <a:pt x="5" y="21"/>
                    <a:pt x="3" y="21"/>
                  </a:cubicBezTo>
                  <a:cubicBezTo>
                    <a:pt x="1" y="21"/>
                    <a:pt x="0" y="22"/>
                    <a:pt x="0" y="23"/>
                  </a:cubicBezTo>
                  <a:close/>
                </a:path>
              </a:pathLst>
            </a:custGeom>
            <a:solidFill>
              <a:srgbClr val="E8C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3" name="Freeform 171">
              <a:extLst>
                <a:ext uri="{FF2B5EF4-FFF2-40B4-BE49-F238E27FC236}">
                  <a16:creationId xmlns:a16="http://schemas.microsoft.com/office/drawing/2014/main" id="{1AF96737-EAA8-4098-8556-CDE02DEEB909}"/>
                </a:ext>
              </a:extLst>
            </p:cNvPr>
            <p:cNvSpPr>
              <a:spLocks/>
            </p:cNvSpPr>
            <p:nvPr/>
          </p:nvSpPr>
          <p:spPr bwMode="auto">
            <a:xfrm>
              <a:off x="9270447" y="3463463"/>
              <a:ext cx="22585" cy="8687"/>
            </a:xfrm>
            <a:custGeom>
              <a:avLst/>
              <a:gdLst>
                <a:gd name="T0" fmla="*/ 0 w 17"/>
                <a:gd name="T1" fmla="*/ 3 h 7"/>
                <a:gd name="T2" fmla="*/ 13 w 17"/>
                <a:gd name="T3" fmla="*/ 3 h 7"/>
                <a:gd name="T4" fmla="*/ 17 w 17"/>
                <a:gd name="T5" fmla="*/ 0 h 7"/>
                <a:gd name="T6" fmla="*/ 10 w 17"/>
                <a:gd name="T7" fmla="*/ 7 h 7"/>
                <a:gd name="T8" fmla="*/ 0 w 17"/>
                <a:gd name="T9" fmla="*/ 3 h 7"/>
              </a:gdLst>
              <a:ahLst/>
              <a:cxnLst>
                <a:cxn ang="0">
                  <a:pos x="T0" y="T1"/>
                </a:cxn>
                <a:cxn ang="0">
                  <a:pos x="T2" y="T3"/>
                </a:cxn>
                <a:cxn ang="0">
                  <a:pos x="T4" y="T5"/>
                </a:cxn>
                <a:cxn ang="0">
                  <a:pos x="T6" y="T7"/>
                </a:cxn>
                <a:cxn ang="0">
                  <a:pos x="T8" y="T9"/>
                </a:cxn>
              </a:cxnLst>
              <a:rect l="0" t="0" r="r" b="b"/>
              <a:pathLst>
                <a:path w="17" h="7">
                  <a:moveTo>
                    <a:pt x="0" y="3"/>
                  </a:moveTo>
                  <a:cubicBezTo>
                    <a:pt x="0" y="3"/>
                    <a:pt x="11" y="5"/>
                    <a:pt x="13" y="3"/>
                  </a:cubicBezTo>
                  <a:cubicBezTo>
                    <a:pt x="14" y="2"/>
                    <a:pt x="17" y="0"/>
                    <a:pt x="17" y="0"/>
                  </a:cubicBezTo>
                  <a:cubicBezTo>
                    <a:pt x="17" y="0"/>
                    <a:pt x="12" y="7"/>
                    <a:pt x="10" y="7"/>
                  </a:cubicBezTo>
                  <a:cubicBezTo>
                    <a:pt x="7" y="6"/>
                    <a:pt x="0" y="3"/>
                    <a:pt x="0" y="3"/>
                  </a:cubicBezTo>
                  <a:close/>
                </a:path>
              </a:pathLst>
            </a:custGeom>
            <a:solidFill>
              <a:srgbClr val="E8CD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4" name="Freeform 172">
              <a:extLst>
                <a:ext uri="{FF2B5EF4-FFF2-40B4-BE49-F238E27FC236}">
                  <a16:creationId xmlns:a16="http://schemas.microsoft.com/office/drawing/2014/main" id="{4348AC20-911E-47E1-B00E-C633DB4F7148}"/>
                </a:ext>
              </a:extLst>
            </p:cNvPr>
            <p:cNvSpPr>
              <a:spLocks/>
            </p:cNvSpPr>
            <p:nvPr/>
          </p:nvSpPr>
          <p:spPr bwMode="auto">
            <a:xfrm>
              <a:off x="8072279" y="3888527"/>
              <a:ext cx="769052" cy="198054"/>
            </a:xfrm>
            <a:custGeom>
              <a:avLst/>
              <a:gdLst>
                <a:gd name="T0" fmla="*/ 52 w 584"/>
                <a:gd name="T1" fmla="*/ 0 h 150"/>
                <a:gd name="T2" fmla="*/ 15 w 584"/>
                <a:gd name="T3" fmla="*/ 45 h 150"/>
                <a:gd name="T4" fmla="*/ 2 w 584"/>
                <a:gd name="T5" fmla="*/ 109 h 150"/>
                <a:gd name="T6" fmla="*/ 16 w 584"/>
                <a:gd name="T7" fmla="*/ 139 h 150"/>
                <a:gd name="T8" fmla="*/ 81 w 584"/>
                <a:gd name="T9" fmla="*/ 139 h 150"/>
                <a:gd name="T10" fmla="*/ 424 w 584"/>
                <a:gd name="T11" fmla="*/ 129 h 150"/>
                <a:gd name="T12" fmla="*/ 510 w 584"/>
                <a:gd name="T13" fmla="*/ 133 h 150"/>
                <a:gd name="T14" fmla="*/ 545 w 584"/>
                <a:gd name="T15" fmla="*/ 150 h 150"/>
                <a:gd name="T16" fmla="*/ 571 w 584"/>
                <a:gd name="T17" fmla="*/ 139 h 150"/>
                <a:gd name="T18" fmla="*/ 583 w 584"/>
                <a:gd name="T19" fmla="*/ 75 h 150"/>
                <a:gd name="T20" fmla="*/ 554 w 584"/>
                <a:gd name="T21" fmla="*/ 44 h 150"/>
                <a:gd name="T22" fmla="*/ 52 w 584"/>
                <a:gd name="T2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4" h="150">
                  <a:moveTo>
                    <a:pt x="52" y="0"/>
                  </a:moveTo>
                  <a:cubicBezTo>
                    <a:pt x="52" y="0"/>
                    <a:pt x="23" y="30"/>
                    <a:pt x="15" y="45"/>
                  </a:cubicBezTo>
                  <a:cubicBezTo>
                    <a:pt x="8" y="60"/>
                    <a:pt x="0" y="85"/>
                    <a:pt x="2" y="109"/>
                  </a:cubicBezTo>
                  <a:cubicBezTo>
                    <a:pt x="5" y="133"/>
                    <a:pt x="2" y="139"/>
                    <a:pt x="16" y="139"/>
                  </a:cubicBezTo>
                  <a:cubicBezTo>
                    <a:pt x="30" y="139"/>
                    <a:pt x="56" y="138"/>
                    <a:pt x="81" y="139"/>
                  </a:cubicBezTo>
                  <a:cubicBezTo>
                    <a:pt x="105" y="140"/>
                    <a:pt x="404" y="129"/>
                    <a:pt x="424" y="129"/>
                  </a:cubicBezTo>
                  <a:cubicBezTo>
                    <a:pt x="445" y="129"/>
                    <a:pt x="497" y="124"/>
                    <a:pt x="510" y="133"/>
                  </a:cubicBezTo>
                  <a:cubicBezTo>
                    <a:pt x="523" y="141"/>
                    <a:pt x="535" y="150"/>
                    <a:pt x="545" y="150"/>
                  </a:cubicBezTo>
                  <a:cubicBezTo>
                    <a:pt x="556" y="150"/>
                    <a:pt x="569" y="145"/>
                    <a:pt x="571" y="139"/>
                  </a:cubicBezTo>
                  <a:cubicBezTo>
                    <a:pt x="574" y="133"/>
                    <a:pt x="581" y="87"/>
                    <a:pt x="583" y="75"/>
                  </a:cubicBezTo>
                  <a:cubicBezTo>
                    <a:pt x="584" y="63"/>
                    <a:pt x="564" y="46"/>
                    <a:pt x="554" y="44"/>
                  </a:cubicBezTo>
                  <a:cubicBezTo>
                    <a:pt x="544" y="42"/>
                    <a:pt x="52" y="0"/>
                    <a:pt x="52" y="0"/>
                  </a:cubicBezTo>
                  <a:close/>
                </a:path>
              </a:pathLst>
            </a:custGeom>
            <a:solidFill>
              <a:srgbClr val="4D2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5" name="Freeform 173">
              <a:extLst>
                <a:ext uri="{FF2B5EF4-FFF2-40B4-BE49-F238E27FC236}">
                  <a16:creationId xmlns:a16="http://schemas.microsoft.com/office/drawing/2014/main" id="{11DE8FAB-A2E1-45CB-87DA-E7F30692E5F3}"/>
                </a:ext>
              </a:extLst>
            </p:cNvPr>
            <p:cNvSpPr>
              <a:spLocks/>
            </p:cNvSpPr>
            <p:nvPr/>
          </p:nvSpPr>
          <p:spPr bwMode="auto">
            <a:xfrm>
              <a:off x="9128566" y="3466938"/>
              <a:ext cx="38221" cy="16215"/>
            </a:xfrm>
            <a:custGeom>
              <a:avLst/>
              <a:gdLst>
                <a:gd name="T0" fmla="*/ 29 w 29"/>
                <a:gd name="T1" fmla="*/ 1 h 12"/>
                <a:gd name="T2" fmla="*/ 20 w 29"/>
                <a:gd name="T3" fmla="*/ 12 h 12"/>
                <a:gd name="T4" fmla="*/ 0 w 29"/>
                <a:gd name="T5" fmla="*/ 4 h 12"/>
                <a:gd name="T6" fmla="*/ 5 w 29"/>
                <a:gd name="T7" fmla="*/ 1 h 12"/>
                <a:gd name="T8" fmla="*/ 29 w 29"/>
                <a:gd name="T9" fmla="*/ 1 h 12"/>
              </a:gdLst>
              <a:ahLst/>
              <a:cxnLst>
                <a:cxn ang="0">
                  <a:pos x="T0" y="T1"/>
                </a:cxn>
                <a:cxn ang="0">
                  <a:pos x="T2" y="T3"/>
                </a:cxn>
                <a:cxn ang="0">
                  <a:pos x="T4" y="T5"/>
                </a:cxn>
                <a:cxn ang="0">
                  <a:pos x="T6" y="T7"/>
                </a:cxn>
                <a:cxn ang="0">
                  <a:pos x="T8" y="T9"/>
                </a:cxn>
              </a:cxnLst>
              <a:rect l="0" t="0" r="r" b="b"/>
              <a:pathLst>
                <a:path w="29" h="12">
                  <a:moveTo>
                    <a:pt x="29" y="1"/>
                  </a:moveTo>
                  <a:cubicBezTo>
                    <a:pt x="29" y="1"/>
                    <a:pt x="28" y="12"/>
                    <a:pt x="20" y="12"/>
                  </a:cubicBezTo>
                  <a:cubicBezTo>
                    <a:pt x="11" y="12"/>
                    <a:pt x="0" y="4"/>
                    <a:pt x="0" y="4"/>
                  </a:cubicBezTo>
                  <a:cubicBezTo>
                    <a:pt x="5" y="1"/>
                    <a:pt x="5" y="1"/>
                    <a:pt x="5" y="1"/>
                  </a:cubicBezTo>
                  <a:cubicBezTo>
                    <a:pt x="5" y="1"/>
                    <a:pt x="24" y="0"/>
                    <a:pt x="29" y="1"/>
                  </a:cubicBez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6" name="Freeform 174">
              <a:extLst>
                <a:ext uri="{FF2B5EF4-FFF2-40B4-BE49-F238E27FC236}">
                  <a16:creationId xmlns:a16="http://schemas.microsoft.com/office/drawing/2014/main" id="{248BEB18-39EB-4D98-8677-FB69B473104F}"/>
                </a:ext>
              </a:extLst>
            </p:cNvPr>
            <p:cNvSpPr>
              <a:spLocks/>
            </p:cNvSpPr>
            <p:nvPr/>
          </p:nvSpPr>
          <p:spPr bwMode="auto">
            <a:xfrm>
              <a:off x="8380362" y="2589593"/>
              <a:ext cx="604586" cy="587792"/>
            </a:xfrm>
            <a:custGeom>
              <a:avLst/>
              <a:gdLst>
                <a:gd name="T0" fmla="*/ 191 w 459"/>
                <a:gd name="T1" fmla="*/ 147 h 446"/>
                <a:gd name="T2" fmla="*/ 187 w 459"/>
                <a:gd name="T3" fmla="*/ 190 h 446"/>
                <a:gd name="T4" fmla="*/ 133 w 459"/>
                <a:gd name="T5" fmla="*/ 234 h 446"/>
                <a:gd name="T6" fmla="*/ 58 w 459"/>
                <a:gd name="T7" fmla="*/ 277 h 446"/>
                <a:gd name="T8" fmla="*/ 15 w 459"/>
                <a:gd name="T9" fmla="*/ 323 h 446"/>
                <a:gd name="T10" fmla="*/ 0 w 459"/>
                <a:gd name="T11" fmla="*/ 351 h 446"/>
                <a:gd name="T12" fmla="*/ 56 w 459"/>
                <a:gd name="T13" fmla="*/ 370 h 446"/>
                <a:gd name="T14" fmla="*/ 175 w 459"/>
                <a:gd name="T15" fmla="*/ 323 h 446"/>
                <a:gd name="T16" fmla="*/ 251 w 459"/>
                <a:gd name="T17" fmla="*/ 446 h 446"/>
                <a:gd name="T18" fmla="*/ 295 w 459"/>
                <a:gd name="T19" fmla="*/ 372 h 446"/>
                <a:gd name="T20" fmla="*/ 295 w 459"/>
                <a:gd name="T21" fmla="*/ 311 h 446"/>
                <a:gd name="T22" fmla="*/ 332 w 459"/>
                <a:gd name="T23" fmla="*/ 281 h 446"/>
                <a:gd name="T24" fmla="*/ 356 w 459"/>
                <a:gd name="T25" fmla="*/ 265 h 446"/>
                <a:gd name="T26" fmla="*/ 395 w 459"/>
                <a:gd name="T27" fmla="*/ 268 h 446"/>
                <a:gd name="T28" fmla="*/ 409 w 459"/>
                <a:gd name="T29" fmla="*/ 252 h 446"/>
                <a:gd name="T30" fmla="*/ 411 w 459"/>
                <a:gd name="T31" fmla="*/ 233 h 446"/>
                <a:gd name="T32" fmla="*/ 423 w 459"/>
                <a:gd name="T33" fmla="*/ 221 h 446"/>
                <a:gd name="T34" fmla="*/ 415 w 459"/>
                <a:gd name="T35" fmla="*/ 206 h 446"/>
                <a:gd name="T36" fmla="*/ 430 w 459"/>
                <a:gd name="T37" fmla="*/ 202 h 446"/>
                <a:gd name="T38" fmla="*/ 432 w 459"/>
                <a:gd name="T39" fmla="*/ 191 h 446"/>
                <a:gd name="T40" fmla="*/ 431 w 459"/>
                <a:gd name="T41" fmla="*/ 174 h 446"/>
                <a:gd name="T42" fmla="*/ 454 w 459"/>
                <a:gd name="T43" fmla="*/ 172 h 446"/>
                <a:gd name="T44" fmla="*/ 456 w 459"/>
                <a:gd name="T45" fmla="*/ 158 h 446"/>
                <a:gd name="T46" fmla="*/ 439 w 459"/>
                <a:gd name="T47" fmla="*/ 122 h 446"/>
                <a:gd name="T48" fmla="*/ 431 w 459"/>
                <a:gd name="T49" fmla="*/ 112 h 446"/>
                <a:gd name="T50" fmla="*/ 441 w 459"/>
                <a:gd name="T51" fmla="*/ 101 h 446"/>
                <a:gd name="T52" fmla="*/ 438 w 459"/>
                <a:gd name="T53" fmla="*/ 82 h 446"/>
                <a:gd name="T54" fmla="*/ 431 w 459"/>
                <a:gd name="T55" fmla="*/ 24 h 446"/>
                <a:gd name="T56" fmla="*/ 384 w 459"/>
                <a:gd name="T57" fmla="*/ 0 h 446"/>
                <a:gd name="T58" fmla="*/ 191 w 459"/>
                <a:gd name="T59" fmla="*/ 147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9" h="446">
                  <a:moveTo>
                    <a:pt x="191" y="147"/>
                  </a:moveTo>
                  <a:cubicBezTo>
                    <a:pt x="191" y="147"/>
                    <a:pt x="192" y="178"/>
                    <a:pt x="187" y="190"/>
                  </a:cubicBezTo>
                  <a:cubicBezTo>
                    <a:pt x="181" y="202"/>
                    <a:pt x="150" y="226"/>
                    <a:pt x="133" y="234"/>
                  </a:cubicBezTo>
                  <a:cubicBezTo>
                    <a:pt x="116" y="241"/>
                    <a:pt x="85" y="253"/>
                    <a:pt x="58" y="277"/>
                  </a:cubicBezTo>
                  <a:cubicBezTo>
                    <a:pt x="32" y="301"/>
                    <a:pt x="27" y="301"/>
                    <a:pt x="15" y="323"/>
                  </a:cubicBezTo>
                  <a:cubicBezTo>
                    <a:pt x="3" y="345"/>
                    <a:pt x="0" y="351"/>
                    <a:pt x="0" y="351"/>
                  </a:cubicBezTo>
                  <a:cubicBezTo>
                    <a:pt x="56" y="370"/>
                    <a:pt x="56" y="370"/>
                    <a:pt x="56" y="370"/>
                  </a:cubicBezTo>
                  <a:cubicBezTo>
                    <a:pt x="56" y="370"/>
                    <a:pt x="119" y="303"/>
                    <a:pt x="175" y="323"/>
                  </a:cubicBezTo>
                  <a:cubicBezTo>
                    <a:pt x="232" y="343"/>
                    <a:pt x="251" y="446"/>
                    <a:pt x="251" y="446"/>
                  </a:cubicBezTo>
                  <a:cubicBezTo>
                    <a:pt x="295" y="372"/>
                    <a:pt x="295" y="372"/>
                    <a:pt x="295" y="372"/>
                  </a:cubicBezTo>
                  <a:cubicBezTo>
                    <a:pt x="295" y="311"/>
                    <a:pt x="295" y="311"/>
                    <a:pt x="295" y="311"/>
                  </a:cubicBezTo>
                  <a:cubicBezTo>
                    <a:pt x="295" y="311"/>
                    <a:pt x="322" y="289"/>
                    <a:pt x="332" y="281"/>
                  </a:cubicBezTo>
                  <a:cubicBezTo>
                    <a:pt x="342" y="273"/>
                    <a:pt x="348" y="264"/>
                    <a:pt x="356" y="265"/>
                  </a:cubicBezTo>
                  <a:cubicBezTo>
                    <a:pt x="363" y="266"/>
                    <a:pt x="393" y="269"/>
                    <a:pt x="395" y="268"/>
                  </a:cubicBezTo>
                  <a:cubicBezTo>
                    <a:pt x="398" y="267"/>
                    <a:pt x="406" y="265"/>
                    <a:pt x="409" y="252"/>
                  </a:cubicBezTo>
                  <a:cubicBezTo>
                    <a:pt x="411" y="240"/>
                    <a:pt x="407" y="235"/>
                    <a:pt x="411" y="233"/>
                  </a:cubicBezTo>
                  <a:cubicBezTo>
                    <a:pt x="416" y="231"/>
                    <a:pt x="423" y="228"/>
                    <a:pt x="423" y="221"/>
                  </a:cubicBezTo>
                  <a:cubicBezTo>
                    <a:pt x="423" y="214"/>
                    <a:pt x="415" y="206"/>
                    <a:pt x="415" y="206"/>
                  </a:cubicBezTo>
                  <a:cubicBezTo>
                    <a:pt x="415" y="206"/>
                    <a:pt x="425" y="203"/>
                    <a:pt x="430" y="202"/>
                  </a:cubicBezTo>
                  <a:cubicBezTo>
                    <a:pt x="435" y="200"/>
                    <a:pt x="433" y="193"/>
                    <a:pt x="432" y="191"/>
                  </a:cubicBezTo>
                  <a:cubicBezTo>
                    <a:pt x="431" y="189"/>
                    <a:pt x="431" y="174"/>
                    <a:pt x="431" y="174"/>
                  </a:cubicBezTo>
                  <a:cubicBezTo>
                    <a:pt x="431" y="174"/>
                    <a:pt x="450" y="172"/>
                    <a:pt x="454" y="172"/>
                  </a:cubicBezTo>
                  <a:cubicBezTo>
                    <a:pt x="457" y="172"/>
                    <a:pt x="459" y="165"/>
                    <a:pt x="456" y="158"/>
                  </a:cubicBezTo>
                  <a:cubicBezTo>
                    <a:pt x="454" y="151"/>
                    <a:pt x="442" y="127"/>
                    <a:pt x="439" y="122"/>
                  </a:cubicBezTo>
                  <a:cubicBezTo>
                    <a:pt x="436" y="116"/>
                    <a:pt x="431" y="112"/>
                    <a:pt x="431" y="112"/>
                  </a:cubicBezTo>
                  <a:cubicBezTo>
                    <a:pt x="431" y="112"/>
                    <a:pt x="440" y="107"/>
                    <a:pt x="441" y="101"/>
                  </a:cubicBezTo>
                  <a:cubicBezTo>
                    <a:pt x="442" y="95"/>
                    <a:pt x="439" y="86"/>
                    <a:pt x="438" y="82"/>
                  </a:cubicBezTo>
                  <a:cubicBezTo>
                    <a:pt x="436" y="77"/>
                    <a:pt x="431" y="24"/>
                    <a:pt x="431" y="24"/>
                  </a:cubicBezTo>
                  <a:cubicBezTo>
                    <a:pt x="384" y="0"/>
                    <a:pt x="384" y="0"/>
                    <a:pt x="384" y="0"/>
                  </a:cubicBezTo>
                  <a:lnTo>
                    <a:pt x="191" y="147"/>
                  </a:lnTo>
                  <a:close/>
                </a:path>
              </a:pathLst>
            </a:custGeom>
            <a:solidFill>
              <a:srgbClr val="F9BF8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67" name="Freeform 175">
              <a:extLst>
                <a:ext uri="{FF2B5EF4-FFF2-40B4-BE49-F238E27FC236}">
                  <a16:creationId xmlns:a16="http://schemas.microsoft.com/office/drawing/2014/main" id="{F745E554-0DB1-42E4-8D4D-5020CABB24B5}"/>
                </a:ext>
              </a:extLst>
            </p:cNvPr>
            <p:cNvSpPr>
              <a:spLocks/>
            </p:cNvSpPr>
            <p:nvPr/>
          </p:nvSpPr>
          <p:spPr bwMode="auto">
            <a:xfrm>
              <a:off x="8574942" y="2483038"/>
              <a:ext cx="411165" cy="367732"/>
            </a:xfrm>
            <a:custGeom>
              <a:avLst/>
              <a:gdLst>
                <a:gd name="T0" fmla="*/ 62 w 312"/>
                <a:gd name="T1" fmla="*/ 277 h 279"/>
                <a:gd name="T2" fmla="*/ 26 w 312"/>
                <a:gd name="T3" fmla="*/ 244 h 279"/>
                <a:gd name="T4" fmla="*/ 15 w 312"/>
                <a:gd name="T5" fmla="*/ 183 h 279"/>
                <a:gd name="T6" fmla="*/ 13 w 312"/>
                <a:gd name="T7" fmla="*/ 105 h 279"/>
                <a:gd name="T8" fmla="*/ 102 w 312"/>
                <a:gd name="T9" fmla="*/ 15 h 279"/>
                <a:gd name="T10" fmla="*/ 256 w 312"/>
                <a:gd name="T11" fmla="*/ 41 h 279"/>
                <a:gd name="T12" fmla="*/ 282 w 312"/>
                <a:gd name="T13" fmla="*/ 51 h 279"/>
                <a:gd name="T14" fmla="*/ 312 w 312"/>
                <a:gd name="T15" fmla="*/ 78 h 279"/>
                <a:gd name="T16" fmla="*/ 286 w 312"/>
                <a:gd name="T17" fmla="*/ 107 h 279"/>
                <a:gd name="T18" fmla="*/ 240 w 312"/>
                <a:gd name="T19" fmla="*/ 106 h 279"/>
                <a:gd name="T20" fmla="*/ 200 w 312"/>
                <a:gd name="T21" fmla="*/ 128 h 279"/>
                <a:gd name="T22" fmla="*/ 219 w 312"/>
                <a:gd name="T23" fmla="*/ 172 h 279"/>
                <a:gd name="T24" fmla="*/ 206 w 312"/>
                <a:gd name="T25" fmla="*/ 187 h 279"/>
                <a:gd name="T26" fmla="*/ 180 w 312"/>
                <a:gd name="T27" fmla="*/ 203 h 279"/>
                <a:gd name="T28" fmla="*/ 178 w 312"/>
                <a:gd name="T29" fmla="*/ 255 h 279"/>
                <a:gd name="T30" fmla="*/ 155 w 312"/>
                <a:gd name="T31" fmla="*/ 252 h 279"/>
                <a:gd name="T32" fmla="*/ 147 w 312"/>
                <a:gd name="T33" fmla="*/ 205 h 279"/>
                <a:gd name="T34" fmla="*/ 127 w 312"/>
                <a:gd name="T35" fmla="*/ 195 h 279"/>
                <a:gd name="T36" fmla="*/ 105 w 312"/>
                <a:gd name="T37" fmla="*/ 189 h 279"/>
                <a:gd name="T38" fmla="*/ 89 w 312"/>
                <a:gd name="T39" fmla="*/ 216 h 279"/>
                <a:gd name="T40" fmla="*/ 96 w 312"/>
                <a:gd name="T41" fmla="*/ 252 h 279"/>
                <a:gd name="T42" fmla="*/ 62 w 312"/>
                <a:gd name="T43" fmla="*/ 2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2" h="279">
                  <a:moveTo>
                    <a:pt x="62" y="277"/>
                  </a:moveTo>
                  <a:cubicBezTo>
                    <a:pt x="62" y="277"/>
                    <a:pt x="33" y="266"/>
                    <a:pt x="26" y="244"/>
                  </a:cubicBezTo>
                  <a:cubicBezTo>
                    <a:pt x="19" y="223"/>
                    <a:pt x="20" y="199"/>
                    <a:pt x="15" y="183"/>
                  </a:cubicBezTo>
                  <a:cubicBezTo>
                    <a:pt x="10" y="167"/>
                    <a:pt x="0" y="136"/>
                    <a:pt x="13" y="105"/>
                  </a:cubicBezTo>
                  <a:cubicBezTo>
                    <a:pt x="27" y="75"/>
                    <a:pt x="49" y="30"/>
                    <a:pt x="102" y="15"/>
                  </a:cubicBezTo>
                  <a:cubicBezTo>
                    <a:pt x="155" y="0"/>
                    <a:pt x="248" y="35"/>
                    <a:pt x="256" y="41"/>
                  </a:cubicBezTo>
                  <a:cubicBezTo>
                    <a:pt x="263" y="47"/>
                    <a:pt x="278" y="52"/>
                    <a:pt x="282" y="51"/>
                  </a:cubicBezTo>
                  <a:cubicBezTo>
                    <a:pt x="286" y="50"/>
                    <a:pt x="312" y="58"/>
                    <a:pt x="312" y="78"/>
                  </a:cubicBezTo>
                  <a:cubicBezTo>
                    <a:pt x="312" y="98"/>
                    <a:pt x="309" y="103"/>
                    <a:pt x="286" y="107"/>
                  </a:cubicBezTo>
                  <a:cubicBezTo>
                    <a:pt x="262" y="111"/>
                    <a:pt x="240" y="106"/>
                    <a:pt x="240" y="106"/>
                  </a:cubicBezTo>
                  <a:cubicBezTo>
                    <a:pt x="200" y="128"/>
                    <a:pt x="200" y="128"/>
                    <a:pt x="200" y="128"/>
                  </a:cubicBezTo>
                  <a:cubicBezTo>
                    <a:pt x="219" y="172"/>
                    <a:pt x="219" y="172"/>
                    <a:pt x="219" y="172"/>
                  </a:cubicBezTo>
                  <a:cubicBezTo>
                    <a:pt x="219" y="172"/>
                    <a:pt x="223" y="181"/>
                    <a:pt x="206" y="187"/>
                  </a:cubicBezTo>
                  <a:cubicBezTo>
                    <a:pt x="189" y="193"/>
                    <a:pt x="180" y="203"/>
                    <a:pt x="180" y="203"/>
                  </a:cubicBezTo>
                  <a:cubicBezTo>
                    <a:pt x="178" y="255"/>
                    <a:pt x="178" y="255"/>
                    <a:pt x="178" y="255"/>
                  </a:cubicBezTo>
                  <a:cubicBezTo>
                    <a:pt x="155" y="252"/>
                    <a:pt x="155" y="252"/>
                    <a:pt x="155" y="252"/>
                  </a:cubicBezTo>
                  <a:cubicBezTo>
                    <a:pt x="147" y="205"/>
                    <a:pt x="147" y="205"/>
                    <a:pt x="147" y="205"/>
                  </a:cubicBezTo>
                  <a:cubicBezTo>
                    <a:pt x="147" y="205"/>
                    <a:pt x="133" y="199"/>
                    <a:pt x="127" y="195"/>
                  </a:cubicBezTo>
                  <a:cubicBezTo>
                    <a:pt x="121" y="191"/>
                    <a:pt x="113" y="186"/>
                    <a:pt x="105" y="189"/>
                  </a:cubicBezTo>
                  <a:cubicBezTo>
                    <a:pt x="97" y="192"/>
                    <a:pt x="89" y="201"/>
                    <a:pt x="89" y="216"/>
                  </a:cubicBezTo>
                  <a:cubicBezTo>
                    <a:pt x="89" y="231"/>
                    <a:pt x="96" y="252"/>
                    <a:pt x="96" y="252"/>
                  </a:cubicBezTo>
                  <a:cubicBezTo>
                    <a:pt x="96" y="252"/>
                    <a:pt x="80" y="279"/>
                    <a:pt x="62" y="277"/>
                  </a:cubicBezTo>
                  <a:close/>
                </a:path>
              </a:pathLst>
            </a:custGeom>
            <a:solidFill>
              <a:srgbClr val="8344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8" name="Freeform 176">
              <a:extLst>
                <a:ext uri="{FF2B5EF4-FFF2-40B4-BE49-F238E27FC236}">
                  <a16:creationId xmlns:a16="http://schemas.microsoft.com/office/drawing/2014/main" id="{C3F04527-4B96-4615-898B-9111A4602E43}"/>
                </a:ext>
              </a:extLst>
            </p:cNvPr>
            <p:cNvSpPr>
              <a:spLocks/>
            </p:cNvSpPr>
            <p:nvPr/>
          </p:nvSpPr>
          <p:spPr bwMode="auto">
            <a:xfrm>
              <a:off x="8656596" y="2999600"/>
              <a:ext cx="174311" cy="417535"/>
            </a:xfrm>
            <a:custGeom>
              <a:avLst/>
              <a:gdLst>
                <a:gd name="T0" fmla="*/ 51 w 301"/>
                <a:gd name="T1" fmla="*/ 41 h 721"/>
                <a:gd name="T2" fmla="*/ 194 w 301"/>
                <a:gd name="T3" fmla="*/ 0 h 721"/>
                <a:gd name="T4" fmla="*/ 242 w 301"/>
                <a:gd name="T5" fmla="*/ 0 h 721"/>
                <a:gd name="T6" fmla="*/ 301 w 301"/>
                <a:gd name="T7" fmla="*/ 204 h 721"/>
                <a:gd name="T8" fmla="*/ 210 w 301"/>
                <a:gd name="T9" fmla="*/ 721 h 721"/>
                <a:gd name="T10" fmla="*/ 16 w 301"/>
                <a:gd name="T11" fmla="*/ 680 h 721"/>
                <a:gd name="T12" fmla="*/ 0 w 301"/>
                <a:gd name="T13" fmla="*/ 211 h 721"/>
                <a:gd name="T14" fmla="*/ 51 w 301"/>
                <a:gd name="T15" fmla="*/ 41 h 7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721">
                  <a:moveTo>
                    <a:pt x="51" y="41"/>
                  </a:moveTo>
                  <a:lnTo>
                    <a:pt x="194" y="0"/>
                  </a:lnTo>
                  <a:lnTo>
                    <a:pt x="242" y="0"/>
                  </a:lnTo>
                  <a:lnTo>
                    <a:pt x="301" y="204"/>
                  </a:lnTo>
                  <a:lnTo>
                    <a:pt x="210" y="721"/>
                  </a:lnTo>
                  <a:lnTo>
                    <a:pt x="16" y="680"/>
                  </a:lnTo>
                  <a:lnTo>
                    <a:pt x="0" y="211"/>
                  </a:lnTo>
                  <a:lnTo>
                    <a:pt x="51" y="41"/>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69" name="Freeform 177">
              <a:extLst>
                <a:ext uri="{FF2B5EF4-FFF2-40B4-BE49-F238E27FC236}">
                  <a16:creationId xmlns:a16="http://schemas.microsoft.com/office/drawing/2014/main" id="{3957E8F0-F0FB-42E7-9282-AB201B8479CF}"/>
                </a:ext>
              </a:extLst>
            </p:cNvPr>
            <p:cNvSpPr>
              <a:spLocks/>
            </p:cNvSpPr>
            <p:nvPr/>
          </p:nvSpPr>
          <p:spPr bwMode="auto">
            <a:xfrm>
              <a:off x="8078649" y="4054730"/>
              <a:ext cx="181839" cy="60806"/>
            </a:xfrm>
            <a:custGeom>
              <a:avLst/>
              <a:gdLst>
                <a:gd name="T0" fmla="*/ 5 w 138"/>
                <a:gd name="T1" fmla="*/ 46 h 46"/>
                <a:gd name="T2" fmla="*/ 125 w 138"/>
                <a:gd name="T3" fmla="*/ 37 h 46"/>
                <a:gd name="T4" fmla="*/ 135 w 138"/>
                <a:gd name="T5" fmla="*/ 33 h 46"/>
                <a:gd name="T6" fmla="*/ 135 w 138"/>
                <a:gd name="T7" fmla="*/ 0 h 46"/>
                <a:gd name="T8" fmla="*/ 0 w 138"/>
                <a:gd name="T9" fmla="*/ 6 h 46"/>
                <a:gd name="T10" fmla="*/ 5 w 138"/>
                <a:gd name="T11" fmla="*/ 46 h 46"/>
              </a:gdLst>
              <a:ahLst/>
              <a:cxnLst>
                <a:cxn ang="0">
                  <a:pos x="T0" y="T1"/>
                </a:cxn>
                <a:cxn ang="0">
                  <a:pos x="T2" y="T3"/>
                </a:cxn>
                <a:cxn ang="0">
                  <a:pos x="T4" y="T5"/>
                </a:cxn>
                <a:cxn ang="0">
                  <a:pos x="T6" y="T7"/>
                </a:cxn>
                <a:cxn ang="0">
                  <a:pos x="T8" y="T9"/>
                </a:cxn>
                <a:cxn ang="0">
                  <a:pos x="T10" y="T11"/>
                </a:cxn>
              </a:cxnLst>
              <a:rect l="0" t="0" r="r" b="b"/>
              <a:pathLst>
                <a:path w="138" h="46">
                  <a:moveTo>
                    <a:pt x="5" y="46"/>
                  </a:moveTo>
                  <a:cubicBezTo>
                    <a:pt x="125" y="37"/>
                    <a:pt x="125" y="37"/>
                    <a:pt x="125" y="37"/>
                  </a:cubicBezTo>
                  <a:cubicBezTo>
                    <a:pt x="125" y="37"/>
                    <a:pt x="132" y="35"/>
                    <a:pt x="135" y="33"/>
                  </a:cubicBezTo>
                  <a:cubicBezTo>
                    <a:pt x="138" y="30"/>
                    <a:pt x="135" y="0"/>
                    <a:pt x="135" y="0"/>
                  </a:cubicBezTo>
                  <a:cubicBezTo>
                    <a:pt x="0" y="6"/>
                    <a:pt x="0" y="6"/>
                    <a:pt x="0" y="6"/>
                  </a:cubicBezTo>
                  <a:lnTo>
                    <a:pt x="5" y="4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0" name="Freeform 178">
              <a:extLst>
                <a:ext uri="{FF2B5EF4-FFF2-40B4-BE49-F238E27FC236}">
                  <a16:creationId xmlns:a16="http://schemas.microsoft.com/office/drawing/2014/main" id="{E4C413E2-9B24-42BD-A9DD-9969FAE0E395}"/>
                </a:ext>
              </a:extLst>
            </p:cNvPr>
            <p:cNvSpPr>
              <a:spLocks/>
            </p:cNvSpPr>
            <p:nvPr/>
          </p:nvSpPr>
          <p:spPr bwMode="auto">
            <a:xfrm>
              <a:off x="9110035" y="3364436"/>
              <a:ext cx="154042" cy="102502"/>
            </a:xfrm>
            <a:custGeom>
              <a:avLst/>
              <a:gdLst>
                <a:gd name="T0" fmla="*/ 55 w 117"/>
                <a:gd name="T1" fmla="*/ 2 h 78"/>
                <a:gd name="T2" fmla="*/ 83 w 117"/>
                <a:gd name="T3" fmla="*/ 5 h 78"/>
                <a:gd name="T4" fmla="*/ 104 w 117"/>
                <a:gd name="T5" fmla="*/ 35 h 78"/>
                <a:gd name="T6" fmla="*/ 117 w 117"/>
                <a:gd name="T7" fmla="*/ 66 h 78"/>
                <a:gd name="T8" fmla="*/ 93 w 117"/>
                <a:gd name="T9" fmla="*/ 68 h 78"/>
                <a:gd name="T10" fmla="*/ 74 w 117"/>
                <a:gd name="T11" fmla="*/ 40 h 78"/>
                <a:gd name="T12" fmla="*/ 49 w 117"/>
                <a:gd name="T13" fmla="*/ 55 h 78"/>
                <a:gd name="T14" fmla="*/ 34 w 117"/>
                <a:gd name="T15" fmla="*/ 51 h 78"/>
                <a:gd name="T16" fmla="*/ 0 w 117"/>
                <a:gd name="T17" fmla="*/ 27 h 78"/>
                <a:gd name="T18" fmla="*/ 14 w 117"/>
                <a:gd name="T19" fmla="*/ 7 h 78"/>
                <a:gd name="T20" fmla="*/ 38 w 117"/>
                <a:gd name="T21" fmla="*/ 8 h 78"/>
                <a:gd name="T22" fmla="*/ 55 w 117"/>
                <a:gd name="T23" fmla="*/ 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78">
                  <a:moveTo>
                    <a:pt x="55" y="2"/>
                  </a:moveTo>
                  <a:cubicBezTo>
                    <a:pt x="55" y="2"/>
                    <a:pt x="76" y="0"/>
                    <a:pt x="83" y="5"/>
                  </a:cubicBezTo>
                  <a:cubicBezTo>
                    <a:pt x="94" y="12"/>
                    <a:pt x="100" y="27"/>
                    <a:pt x="104" y="35"/>
                  </a:cubicBezTo>
                  <a:cubicBezTo>
                    <a:pt x="109" y="44"/>
                    <a:pt x="117" y="66"/>
                    <a:pt x="117" y="66"/>
                  </a:cubicBezTo>
                  <a:cubicBezTo>
                    <a:pt x="117" y="66"/>
                    <a:pt x="104" y="78"/>
                    <a:pt x="93" y="68"/>
                  </a:cubicBezTo>
                  <a:cubicBezTo>
                    <a:pt x="90" y="66"/>
                    <a:pt x="71" y="35"/>
                    <a:pt x="74" y="40"/>
                  </a:cubicBezTo>
                  <a:cubicBezTo>
                    <a:pt x="74" y="40"/>
                    <a:pt x="58" y="56"/>
                    <a:pt x="49" y="55"/>
                  </a:cubicBezTo>
                  <a:cubicBezTo>
                    <a:pt x="45" y="55"/>
                    <a:pt x="34" y="51"/>
                    <a:pt x="34" y="51"/>
                  </a:cubicBezTo>
                  <a:cubicBezTo>
                    <a:pt x="26" y="48"/>
                    <a:pt x="0" y="27"/>
                    <a:pt x="0" y="27"/>
                  </a:cubicBezTo>
                  <a:cubicBezTo>
                    <a:pt x="0" y="27"/>
                    <a:pt x="4" y="17"/>
                    <a:pt x="14" y="7"/>
                  </a:cubicBezTo>
                  <a:cubicBezTo>
                    <a:pt x="14" y="7"/>
                    <a:pt x="31" y="8"/>
                    <a:pt x="38" y="8"/>
                  </a:cubicBezTo>
                  <a:cubicBezTo>
                    <a:pt x="44" y="9"/>
                    <a:pt x="51" y="5"/>
                    <a:pt x="55" y="2"/>
                  </a:cubicBezTo>
                  <a:close/>
                </a:path>
              </a:pathLst>
            </a:custGeom>
            <a:solidFill>
              <a:srgbClr val="F9BF8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1" name="Freeform 179">
              <a:extLst>
                <a:ext uri="{FF2B5EF4-FFF2-40B4-BE49-F238E27FC236}">
                  <a16:creationId xmlns:a16="http://schemas.microsoft.com/office/drawing/2014/main" id="{F2B13E18-18D8-4797-B52B-3D1C748666A0}"/>
                </a:ext>
              </a:extLst>
            </p:cNvPr>
            <p:cNvSpPr>
              <a:spLocks/>
            </p:cNvSpPr>
            <p:nvPr/>
          </p:nvSpPr>
          <p:spPr bwMode="auto">
            <a:xfrm>
              <a:off x="8639802" y="2860036"/>
              <a:ext cx="171415" cy="252490"/>
            </a:xfrm>
            <a:custGeom>
              <a:avLst/>
              <a:gdLst>
                <a:gd name="T0" fmla="*/ 0 w 130"/>
                <a:gd name="T1" fmla="*/ 0 h 192"/>
                <a:gd name="T2" fmla="*/ 76 w 130"/>
                <a:gd name="T3" fmla="*/ 89 h 192"/>
                <a:gd name="T4" fmla="*/ 98 w 130"/>
                <a:gd name="T5" fmla="*/ 106 h 192"/>
                <a:gd name="T6" fmla="*/ 127 w 130"/>
                <a:gd name="T7" fmla="*/ 83 h 192"/>
                <a:gd name="T8" fmla="*/ 130 w 130"/>
                <a:gd name="T9" fmla="*/ 142 h 192"/>
                <a:gd name="T10" fmla="*/ 104 w 130"/>
                <a:gd name="T11" fmla="*/ 110 h 192"/>
                <a:gd name="T12" fmla="*/ 82 w 130"/>
                <a:gd name="T13" fmla="*/ 178 h 192"/>
                <a:gd name="T14" fmla="*/ 76 w 130"/>
                <a:gd name="T15" fmla="*/ 192 h 192"/>
                <a:gd name="T16" fmla="*/ 24 w 130"/>
                <a:gd name="T17" fmla="*/ 54 h 192"/>
                <a:gd name="T18" fmla="*/ 0 w 130"/>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92">
                  <a:moveTo>
                    <a:pt x="0" y="0"/>
                  </a:moveTo>
                  <a:cubicBezTo>
                    <a:pt x="0" y="0"/>
                    <a:pt x="61" y="76"/>
                    <a:pt x="76" y="89"/>
                  </a:cubicBezTo>
                  <a:cubicBezTo>
                    <a:pt x="92" y="103"/>
                    <a:pt x="98" y="106"/>
                    <a:pt x="98" y="106"/>
                  </a:cubicBezTo>
                  <a:cubicBezTo>
                    <a:pt x="127" y="83"/>
                    <a:pt x="127" y="83"/>
                    <a:pt x="127" y="83"/>
                  </a:cubicBezTo>
                  <a:cubicBezTo>
                    <a:pt x="130" y="142"/>
                    <a:pt x="130" y="142"/>
                    <a:pt x="130" y="142"/>
                  </a:cubicBezTo>
                  <a:cubicBezTo>
                    <a:pt x="104" y="110"/>
                    <a:pt x="104" y="110"/>
                    <a:pt x="104" y="110"/>
                  </a:cubicBezTo>
                  <a:cubicBezTo>
                    <a:pt x="104" y="110"/>
                    <a:pt x="87" y="166"/>
                    <a:pt x="82" y="178"/>
                  </a:cubicBezTo>
                  <a:cubicBezTo>
                    <a:pt x="77" y="190"/>
                    <a:pt x="76" y="192"/>
                    <a:pt x="76" y="192"/>
                  </a:cubicBezTo>
                  <a:cubicBezTo>
                    <a:pt x="76" y="192"/>
                    <a:pt x="34" y="74"/>
                    <a:pt x="24" y="54"/>
                  </a:cubicBezTo>
                  <a:cubicBezTo>
                    <a:pt x="14" y="33"/>
                    <a:pt x="0" y="0"/>
                    <a:pt x="0" y="0"/>
                  </a:cubicBez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2" name="Freeform 180">
              <a:extLst>
                <a:ext uri="{FF2B5EF4-FFF2-40B4-BE49-F238E27FC236}">
                  <a16:creationId xmlns:a16="http://schemas.microsoft.com/office/drawing/2014/main" id="{EC989BAC-6193-4FF1-BFF5-D6E214613686}"/>
                </a:ext>
              </a:extLst>
            </p:cNvPr>
            <p:cNvSpPr>
              <a:spLocks/>
            </p:cNvSpPr>
            <p:nvPr/>
          </p:nvSpPr>
          <p:spPr bwMode="auto">
            <a:xfrm>
              <a:off x="9082238" y="3365595"/>
              <a:ext cx="77600" cy="117558"/>
            </a:xfrm>
            <a:custGeom>
              <a:avLst/>
              <a:gdLst>
                <a:gd name="T0" fmla="*/ 9 w 59"/>
                <a:gd name="T1" fmla="*/ 81 h 89"/>
                <a:gd name="T2" fmla="*/ 39 w 59"/>
                <a:gd name="T3" fmla="*/ 89 h 89"/>
                <a:gd name="T4" fmla="*/ 55 w 59"/>
                <a:gd name="T5" fmla="*/ 89 h 89"/>
                <a:gd name="T6" fmla="*/ 27 w 59"/>
                <a:gd name="T7" fmla="*/ 59 h 89"/>
                <a:gd name="T8" fmla="*/ 45 w 59"/>
                <a:gd name="T9" fmla="*/ 7 h 89"/>
                <a:gd name="T10" fmla="*/ 59 w 59"/>
                <a:gd name="T11" fmla="*/ 7 h 89"/>
                <a:gd name="T12" fmla="*/ 27 w 59"/>
                <a:gd name="T13" fmla="*/ 0 h 89"/>
                <a:gd name="T14" fmla="*/ 1 w 59"/>
                <a:gd name="T15" fmla="*/ 33 h 89"/>
                <a:gd name="T16" fmla="*/ 9 w 59"/>
                <a:gd name="T17" fmla="*/ 8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89">
                  <a:moveTo>
                    <a:pt x="9" y="81"/>
                  </a:moveTo>
                  <a:cubicBezTo>
                    <a:pt x="39" y="89"/>
                    <a:pt x="39" y="89"/>
                    <a:pt x="39" y="89"/>
                  </a:cubicBezTo>
                  <a:cubicBezTo>
                    <a:pt x="55" y="89"/>
                    <a:pt x="55" y="89"/>
                    <a:pt x="55" y="89"/>
                  </a:cubicBezTo>
                  <a:cubicBezTo>
                    <a:pt x="55" y="89"/>
                    <a:pt x="32" y="79"/>
                    <a:pt x="27" y="59"/>
                  </a:cubicBezTo>
                  <a:cubicBezTo>
                    <a:pt x="22" y="40"/>
                    <a:pt x="22" y="12"/>
                    <a:pt x="45" y="7"/>
                  </a:cubicBezTo>
                  <a:cubicBezTo>
                    <a:pt x="45" y="7"/>
                    <a:pt x="53" y="5"/>
                    <a:pt x="59" y="7"/>
                  </a:cubicBezTo>
                  <a:cubicBezTo>
                    <a:pt x="27" y="0"/>
                    <a:pt x="27" y="0"/>
                    <a:pt x="27" y="0"/>
                  </a:cubicBezTo>
                  <a:cubicBezTo>
                    <a:pt x="27" y="0"/>
                    <a:pt x="0" y="11"/>
                    <a:pt x="1" y="33"/>
                  </a:cubicBezTo>
                  <a:cubicBezTo>
                    <a:pt x="1" y="55"/>
                    <a:pt x="9" y="81"/>
                    <a:pt x="9" y="81"/>
                  </a:cubicBez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3" name="Freeform 181">
              <a:extLst>
                <a:ext uri="{FF2B5EF4-FFF2-40B4-BE49-F238E27FC236}">
                  <a16:creationId xmlns:a16="http://schemas.microsoft.com/office/drawing/2014/main" id="{876ED56A-689D-4EDA-BE8B-CF685720DF6A}"/>
                </a:ext>
              </a:extLst>
            </p:cNvPr>
            <p:cNvSpPr>
              <a:spLocks/>
            </p:cNvSpPr>
            <p:nvPr/>
          </p:nvSpPr>
          <p:spPr bwMode="auto">
            <a:xfrm>
              <a:off x="9066602" y="3138006"/>
              <a:ext cx="297660" cy="126245"/>
            </a:xfrm>
            <a:custGeom>
              <a:avLst/>
              <a:gdLst>
                <a:gd name="T0" fmla="*/ 220 w 226"/>
                <a:gd name="T1" fmla="*/ 96 h 96"/>
                <a:gd name="T2" fmla="*/ 225 w 226"/>
                <a:gd name="T3" fmla="*/ 85 h 96"/>
                <a:gd name="T4" fmla="*/ 10 w 226"/>
                <a:gd name="T5" fmla="*/ 2 h 96"/>
                <a:gd name="T6" fmla="*/ 1 w 226"/>
                <a:gd name="T7" fmla="*/ 6 h 96"/>
                <a:gd name="T8" fmla="*/ 4 w 226"/>
                <a:gd name="T9" fmla="*/ 13 h 96"/>
                <a:gd name="T10" fmla="*/ 220 w 226"/>
                <a:gd name="T11" fmla="*/ 96 h 96"/>
              </a:gdLst>
              <a:ahLst/>
              <a:cxnLst>
                <a:cxn ang="0">
                  <a:pos x="T0" y="T1"/>
                </a:cxn>
                <a:cxn ang="0">
                  <a:pos x="T2" y="T3"/>
                </a:cxn>
                <a:cxn ang="0">
                  <a:pos x="T4" y="T5"/>
                </a:cxn>
                <a:cxn ang="0">
                  <a:pos x="T6" y="T7"/>
                </a:cxn>
                <a:cxn ang="0">
                  <a:pos x="T8" y="T9"/>
                </a:cxn>
                <a:cxn ang="0">
                  <a:pos x="T10" y="T11"/>
                </a:cxn>
              </a:cxnLst>
              <a:rect l="0" t="0" r="r" b="b"/>
              <a:pathLst>
                <a:path w="226" h="96">
                  <a:moveTo>
                    <a:pt x="220" y="96"/>
                  </a:moveTo>
                  <a:cubicBezTo>
                    <a:pt x="220" y="96"/>
                    <a:pt x="226" y="91"/>
                    <a:pt x="225" y="85"/>
                  </a:cubicBezTo>
                  <a:cubicBezTo>
                    <a:pt x="10" y="2"/>
                    <a:pt x="10" y="2"/>
                    <a:pt x="10" y="2"/>
                  </a:cubicBezTo>
                  <a:cubicBezTo>
                    <a:pt x="6" y="0"/>
                    <a:pt x="2" y="2"/>
                    <a:pt x="1" y="6"/>
                  </a:cubicBezTo>
                  <a:cubicBezTo>
                    <a:pt x="0" y="9"/>
                    <a:pt x="1" y="12"/>
                    <a:pt x="4" y="13"/>
                  </a:cubicBezTo>
                  <a:lnTo>
                    <a:pt x="220" y="96"/>
                  </a:lnTo>
                  <a:close/>
                </a:path>
              </a:pathLst>
            </a:custGeom>
            <a:solidFill>
              <a:srgbClr val="C057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4" name="Freeform 182">
              <a:extLst>
                <a:ext uri="{FF2B5EF4-FFF2-40B4-BE49-F238E27FC236}">
                  <a16:creationId xmlns:a16="http://schemas.microsoft.com/office/drawing/2014/main" id="{C6D4849F-04C2-4601-B3E2-587B292C1AF7}"/>
                </a:ext>
              </a:extLst>
            </p:cNvPr>
            <p:cNvSpPr>
              <a:spLocks/>
            </p:cNvSpPr>
            <p:nvPr/>
          </p:nvSpPr>
          <p:spPr bwMode="auto">
            <a:xfrm>
              <a:off x="8778208" y="3145535"/>
              <a:ext cx="363099" cy="337618"/>
            </a:xfrm>
            <a:custGeom>
              <a:avLst/>
              <a:gdLst>
                <a:gd name="T0" fmla="*/ 54 w 276"/>
                <a:gd name="T1" fmla="*/ 0 h 256"/>
                <a:gd name="T2" fmla="*/ 74 w 276"/>
                <a:gd name="T3" fmla="*/ 34 h 256"/>
                <a:gd name="T4" fmla="*/ 74 w 276"/>
                <a:gd name="T5" fmla="*/ 58 h 256"/>
                <a:gd name="T6" fmla="*/ 99 w 276"/>
                <a:gd name="T7" fmla="*/ 90 h 256"/>
                <a:gd name="T8" fmla="*/ 105 w 276"/>
                <a:gd name="T9" fmla="*/ 115 h 256"/>
                <a:gd name="T10" fmla="*/ 128 w 276"/>
                <a:gd name="T11" fmla="*/ 115 h 256"/>
                <a:gd name="T12" fmla="*/ 252 w 276"/>
                <a:gd name="T13" fmla="*/ 158 h 256"/>
                <a:gd name="T14" fmla="*/ 276 w 276"/>
                <a:gd name="T15" fmla="*/ 169 h 256"/>
                <a:gd name="T16" fmla="*/ 249 w 276"/>
                <a:gd name="T17" fmla="*/ 181 h 256"/>
                <a:gd name="T18" fmla="*/ 248 w 276"/>
                <a:gd name="T19" fmla="*/ 241 h 256"/>
                <a:gd name="T20" fmla="*/ 270 w 276"/>
                <a:gd name="T21" fmla="*/ 256 h 256"/>
                <a:gd name="T22" fmla="*/ 149 w 276"/>
                <a:gd name="T23" fmla="*/ 251 h 256"/>
                <a:gd name="T24" fmla="*/ 0 w 276"/>
                <a:gd name="T25"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56">
                  <a:moveTo>
                    <a:pt x="54" y="0"/>
                  </a:moveTo>
                  <a:cubicBezTo>
                    <a:pt x="54" y="0"/>
                    <a:pt x="69" y="24"/>
                    <a:pt x="74" y="34"/>
                  </a:cubicBezTo>
                  <a:cubicBezTo>
                    <a:pt x="79" y="44"/>
                    <a:pt x="74" y="58"/>
                    <a:pt x="74" y="58"/>
                  </a:cubicBezTo>
                  <a:cubicBezTo>
                    <a:pt x="74" y="58"/>
                    <a:pt x="92" y="82"/>
                    <a:pt x="99" y="90"/>
                  </a:cubicBezTo>
                  <a:cubicBezTo>
                    <a:pt x="105" y="99"/>
                    <a:pt x="105" y="115"/>
                    <a:pt x="105" y="115"/>
                  </a:cubicBezTo>
                  <a:cubicBezTo>
                    <a:pt x="105" y="115"/>
                    <a:pt x="122" y="115"/>
                    <a:pt x="128" y="115"/>
                  </a:cubicBezTo>
                  <a:cubicBezTo>
                    <a:pt x="134" y="115"/>
                    <a:pt x="230" y="148"/>
                    <a:pt x="252" y="158"/>
                  </a:cubicBezTo>
                  <a:cubicBezTo>
                    <a:pt x="274" y="169"/>
                    <a:pt x="276" y="169"/>
                    <a:pt x="276" y="169"/>
                  </a:cubicBezTo>
                  <a:cubicBezTo>
                    <a:pt x="276" y="169"/>
                    <a:pt x="260" y="167"/>
                    <a:pt x="249" y="181"/>
                  </a:cubicBezTo>
                  <a:cubicBezTo>
                    <a:pt x="240" y="193"/>
                    <a:pt x="241" y="229"/>
                    <a:pt x="248" y="241"/>
                  </a:cubicBezTo>
                  <a:cubicBezTo>
                    <a:pt x="257" y="254"/>
                    <a:pt x="270" y="256"/>
                    <a:pt x="270" y="256"/>
                  </a:cubicBezTo>
                  <a:cubicBezTo>
                    <a:pt x="149" y="251"/>
                    <a:pt x="149" y="251"/>
                    <a:pt x="149" y="251"/>
                  </a:cubicBezTo>
                  <a:cubicBezTo>
                    <a:pt x="0" y="215"/>
                    <a:pt x="0" y="215"/>
                    <a:pt x="0" y="215"/>
                  </a:cubicBezTo>
                </a:path>
              </a:pathLst>
            </a:custGeom>
            <a:solidFill>
              <a:srgbClr val="005C8A"/>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5" name="Freeform 183">
              <a:extLst>
                <a:ext uri="{FF2B5EF4-FFF2-40B4-BE49-F238E27FC236}">
                  <a16:creationId xmlns:a16="http://schemas.microsoft.com/office/drawing/2014/main" id="{7B0DC2BB-8F0A-4266-A46D-A08AFA60D272}"/>
                </a:ext>
              </a:extLst>
            </p:cNvPr>
            <p:cNvSpPr>
              <a:spLocks/>
            </p:cNvSpPr>
            <p:nvPr/>
          </p:nvSpPr>
          <p:spPr bwMode="auto">
            <a:xfrm>
              <a:off x="8945569" y="3140323"/>
              <a:ext cx="380472" cy="234538"/>
            </a:xfrm>
            <a:custGeom>
              <a:avLst/>
              <a:gdLst>
                <a:gd name="T0" fmla="*/ 0 w 289"/>
                <a:gd name="T1" fmla="*/ 144 h 178"/>
                <a:gd name="T2" fmla="*/ 44 w 289"/>
                <a:gd name="T3" fmla="*/ 124 h 178"/>
                <a:gd name="T4" fmla="*/ 56 w 289"/>
                <a:gd name="T5" fmla="*/ 104 h 178"/>
                <a:gd name="T6" fmla="*/ 120 w 289"/>
                <a:gd name="T7" fmla="*/ 71 h 178"/>
                <a:gd name="T8" fmla="*/ 163 w 289"/>
                <a:gd name="T9" fmla="*/ 20 h 178"/>
                <a:gd name="T10" fmla="*/ 211 w 289"/>
                <a:gd name="T11" fmla="*/ 4 h 178"/>
                <a:gd name="T12" fmla="*/ 282 w 289"/>
                <a:gd name="T13" fmla="*/ 4 h 178"/>
                <a:gd name="T14" fmla="*/ 282 w 289"/>
                <a:gd name="T15" fmla="*/ 22 h 178"/>
                <a:gd name="T16" fmla="*/ 271 w 289"/>
                <a:gd name="T17" fmla="*/ 28 h 178"/>
                <a:gd name="T18" fmla="*/ 287 w 289"/>
                <a:gd name="T19" fmla="*/ 36 h 178"/>
                <a:gd name="T20" fmla="*/ 281 w 289"/>
                <a:gd name="T21" fmla="*/ 58 h 178"/>
                <a:gd name="T22" fmla="*/ 288 w 289"/>
                <a:gd name="T23" fmla="*/ 72 h 178"/>
                <a:gd name="T24" fmla="*/ 275 w 289"/>
                <a:gd name="T25" fmla="*/ 89 h 178"/>
                <a:gd name="T26" fmla="*/ 272 w 289"/>
                <a:gd name="T27" fmla="*/ 107 h 178"/>
                <a:gd name="T28" fmla="*/ 251 w 289"/>
                <a:gd name="T29" fmla="*/ 114 h 178"/>
                <a:gd name="T30" fmla="*/ 243 w 289"/>
                <a:gd name="T31" fmla="*/ 127 h 178"/>
                <a:gd name="T32" fmla="*/ 225 w 289"/>
                <a:gd name="T33" fmla="*/ 137 h 178"/>
                <a:gd name="T34" fmla="*/ 190 w 289"/>
                <a:gd name="T35" fmla="*/ 144 h 178"/>
                <a:gd name="T36" fmla="*/ 143 w 289"/>
                <a:gd name="T37" fmla="*/ 144 h 178"/>
                <a:gd name="T38" fmla="*/ 93 w 289"/>
                <a:gd name="T39" fmla="*/ 178 h 178"/>
                <a:gd name="T40" fmla="*/ 0 w 289"/>
                <a:gd name="T41" fmla="*/ 14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9" h="178">
                  <a:moveTo>
                    <a:pt x="0" y="144"/>
                  </a:moveTo>
                  <a:cubicBezTo>
                    <a:pt x="44" y="124"/>
                    <a:pt x="44" y="124"/>
                    <a:pt x="44" y="124"/>
                  </a:cubicBezTo>
                  <a:cubicBezTo>
                    <a:pt x="56" y="104"/>
                    <a:pt x="56" y="104"/>
                    <a:pt x="56" y="104"/>
                  </a:cubicBezTo>
                  <a:cubicBezTo>
                    <a:pt x="56" y="104"/>
                    <a:pt x="112" y="77"/>
                    <a:pt x="120" y="71"/>
                  </a:cubicBezTo>
                  <a:cubicBezTo>
                    <a:pt x="128" y="64"/>
                    <a:pt x="156" y="25"/>
                    <a:pt x="163" y="20"/>
                  </a:cubicBezTo>
                  <a:cubicBezTo>
                    <a:pt x="169" y="15"/>
                    <a:pt x="188" y="6"/>
                    <a:pt x="211" y="4"/>
                  </a:cubicBezTo>
                  <a:cubicBezTo>
                    <a:pt x="234" y="2"/>
                    <a:pt x="278" y="0"/>
                    <a:pt x="282" y="4"/>
                  </a:cubicBezTo>
                  <a:cubicBezTo>
                    <a:pt x="286" y="8"/>
                    <a:pt x="284" y="18"/>
                    <a:pt x="282" y="22"/>
                  </a:cubicBezTo>
                  <a:cubicBezTo>
                    <a:pt x="280" y="25"/>
                    <a:pt x="271" y="28"/>
                    <a:pt x="271" y="28"/>
                  </a:cubicBezTo>
                  <a:cubicBezTo>
                    <a:pt x="271" y="28"/>
                    <a:pt x="286" y="27"/>
                    <a:pt x="287" y="36"/>
                  </a:cubicBezTo>
                  <a:cubicBezTo>
                    <a:pt x="289" y="46"/>
                    <a:pt x="289" y="55"/>
                    <a:pt x="281" y="58"/>
                  </a:cubicBezTo>
                  <a:cubicBezTo>
                    <a:pt x="281" y="58"/>
                    <a:pt x="289" y="65"/>
                    <a:pt x="288" y="72"/>
                  </a:cubicBezTo>
                  <a:cubicBezTo>
                    <a:pt x="288" y="79"/>
                    <a:pt x="279" y="89"/>
                    <a:pt x="275" y="89"/>
                  </a:cubicBezTo>
                  <a:cubicBezTo>
                    <a:pt x="275" y="89"/>
                    <a:pt x="279" y="101"/>
                    <a:pt x="272" y="107"/>
                  </a:cubicBezTo>
                  <a:cubicBezTo>
                    <a:pt x="265" y="113"/>
                    <a:pt x="251" y="114"/>
                    <a:pt x="251" y="114"/>
                  </a:cubicBezTo>
                  <a:cubicBezTo>
                    <a:pt x="251" y="114"/>
                    <a:pt x="250" y="124"/>
                    <a:pt x="243" y="127"/>
                  </a:cubicBezTo>
                  <a:cubicBezTo>
                    <a:pt x="236" y="130"/>
                    <a:pt x="231" y="136"/>
                    <a:pt x="225" y="137"/>
                  </a:cubicBezTo>
                  <a:cubicBezTo>
                    <a:pt x="220" y="138"/>
                    <a:pt x="207" y="143"/>
                    <a:pt x="190" y="144"/>
                  </a:cubicBezTo>
                  <a:cubicBezTo>
                    <a:pt x="173" y="144"/>
                    <a:pt x="143" y="144"/>
                    <a:pt x="143" y="144"/>
                  </a:cubicBezTo>
                  <a:cubicBezTo>
                    <a:pt x="93" y="178"/>
                    <a:pt x="93" y="178"/>
                    <a:pt x="93" y="178"/>
                  </a:cubicBezTo>
                  <a:lnTo>
                    <a:pt x="0" y="144"/>
                  </a:lnTo>
                  <a:close/>
                </a:path>
              </a:pathLst>
            </a:custGeom>
            <a:solidFill>
              <a:srgbClr val="F9BF80"/>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6" name="Freeform 184">
              <a:extLst>
                <a:ext uri="{FF2B5EF4-FFF2-40B4-BE49-F238E27FC236}">
                  <a16:creationId xmlns:a16="http://schemas.microsoft.com/office/drawing/2014/main" id="{FA9B7E46-4257-43D6-A603-A4EA0CAE59F9}"/>
                </a:ext>
              </a:extLst>
            </p:cNvPr>
            <p:cNvSpPr>
              <a:spLocks/>
            </p:cNvSpPr>
            <p:nvPr/>
          </p:nvSpPr>
          <p:spPr bwMode="auto">
            <a:xfrm>
              <a:off x="7915341" y="3363278"/>
              <a:ext cx="284341" cy="557099"/>
            </a:xfrm>
            <a:custGeom>
              <a:avLst/>
              <a:gdLst>
                <a:gd name="T0" fmla="*/ 198 w 216"/>
                <a:gd name="T1" fmla="*/ 118 h 423"/>
                <a:gd name="T2" fmla="*/ 108 w 216"/>
                <a:gd name="T3" fmla="*/ 32 h 423"/>
                <a:gd name="T4" fmla="*/ 15 w 216"/>
                <a:gd name="T5" fmla="*/ 39 h 423"/>
                <a:gd name="T6" fmla="*/ 20 w 216"/>
                <a:gd name="T7" fmla="*/ 127 h 423"/>
                <a:gd name="T8" fmla="*/ 80 w 216"/>
                <a:gd name="T9" fmla="*/ 295 h 423"/>
                <a:gd name="T10" fmla="*/ 103 w 216"/>
                <a:gd name="T11" fmla="*/ 400 h 423"/>
                <a:gd name="T12" fmla="*/ 147 w 216"/>
                <a:gd name="T13" fmla="*/ 419 h 423"/>
                <a:gd name="T14" fmla="*/ 216 w 216"/>
                <a:gd name="T15" fmla="*/ 393 h 423"/>
                <a:gd name="T16" fmla="*/ 198 w 216"/>
                <a:gd name="T17" fmla="*/ 11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423">
                  <a:moveTo>
                    <a:pt x="198" y="118"/>
                  </a:moveTo>
                  <a:cubicBezTo>
                    <a:pt x="198" y="118"/>
                    <a:pt x="169" y="63"/>
                    <a:pt x="108" y="32"/>
                  </a:cubicBezTo>
                  <a:cubicBezTo>
                    <a:pt x="48" y="0"/>
                    <a:pt x="17" y="31"/>
                    <a:pt x="15" y="39"/>
                  </a:cubicBezTo>
                  <a:cubicBezTo>
                    <a:pt x="12" y="46"/>
                    <a:pt x="0" y="77"/>
                    <a:pt x="20" y="127"/>
                  </a:cubicBezTo>
                  <a:cubicBezTo>
                    <a:pt x="41" y="177"/>
                    <a:pt x="74" y="273"/>
                    <a:pt x="80" y="295"/>
                  </a:cubicBezTo>
                  <a:cubicBezTo>
                    <a:pt x="85" y="316"/>
                    <a:pt x="97" y="378"/>
                    <a:pt x="103" y="400"/>
                  </a:cubicBezTo>
                  <a:cubicBezTo>
                    <a:pt x="109" y="423"/>
                    <a:pt x="134" y="419"/>
                    <a:pt x="147" y="419"/>
                  </a:cubicBezTo>
                  <a:cubicBezTo>
                    <a:pt x="159" y="419"/>
                    <a:pt x="216" y="393"/>
                    <a:pt x="216" y="393"/>
                  </a:cubicBezTo>
                  <a:lnTo>
                    <a:pt x="198" y="118"/>
                  </a:lnTo>
                  <a:close/>
                </a:path>
              </a:pathLst>
            </a:custGeom>
            <a:solidFill>
              <a:srgbClr val="4D23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7" name="Freeform 185">
              <a:extLst>
                <a:ext uri="{FF2B5EF4-FFF2-40B4-BE49-F238E27FC236}">
                  <a16:creationId xmlns:a16="http://schemas.microsoft.com/office/drawing/2014/main" id="{D9F578A3-C4DB-4227-BA58-BBBEF5F7CF81}"/>
                </a:ext>
              </a:extLst>
            </p:cNvPr>
            <p:cNvSpPr>
              <a:spLocks/>
            </p:cNvSpPr>
            <p:nvPr/>
          </p:nvSpPr>
          <p:spPr bwMode="auto">
            <a:xfrm>
              <a:off x="8112816" y="2809653"/>
              <a:ext cx="745308" cy="1315148"/>
            </a:xfrm>
            <a:custGeom>
              <a:avLst/>
              <a:gdLst>
                <a:gd name="T0" fmla="*/ 453 w 566"/>
                <a:gd name="T1" fmla="*/ 123 h 998"/>
                <a:gd name="T2" fmla="*/ 407 w 566"/>
                <a:gd name="T3" fmla="*/ 38 h 998"/>
                <a:gd name="T4" fmla="*/ 395 w 566"/>
                <a:gd name="T5" fmla="*/ 19 h 998"/>
                <a:gd name="T6" fmla="*/ 379 w 566"/>
                <a:gd name="T7" fmla="*/ 0 h 998"/>
                <a:gd name="T8" fmla="*/ 349 w 566"/>
                <a:gd name="T9" fmla="*/ 6 h 998"/>
                <a:gd name="T10" fmla="*/ 286 w 566"/>
                <a:gd name="T11" fmla="*/ 74 h 998"/>
                <a:gd name="T12" fmla="*/ 248 w 566"/>
                <a:gd name="T13" fmla="*/ 105 h 998"/>
                <a:gd name="T14" fmla="*/ 195 w 566"/>
                <a:gd name="T15" fmla="*/ 162 h 998"/>
                <a:gd name="T16" fmla="*/ 170 w 566"/>
                <a:gd name="T17" fmla="*/ 213 h 998"/>
                <a:gd name="T18" fmla="*/ 81 w 566"/>
                <a:gd name="T19" fmla="*/ 409 h 998"/>
                <a:gd name="T20" fmla="*/ 69 w 566"/>
                <a:gd name="T21" fmla="*/ 455 h 998"/>
                <a:gd name="T22" fmla="*/ 52 w 566"/>
                <a:gd name="T23" fmla="*/ 471 h 998"/>
                <a:gd name="T24" fmla="*/ 48 w 566"/>
                <a:gd name="T25" fmla="*/ 489 h 998"/>
                <a:gd name="T26" fmla="*/ 36 w 566"/>
                <a:gd name="T27" fmla="*/ 512 h 998"/>
                <a:gd name="T28" fmla="*/ 27 w 566"/>
                <a:gd name="T29" fmla="*/ 535 h 998"/>
                <a:gd name="T30" fmla="*/ 21 w 566"/>
                <a:gd name="T31" fmla="*/ 561 h 998"/>
                <a:gd name="T32" fmla="*/ 8 w 566"/>
                <a:gd name="T33" fmla="*/ 620 h 998"/>
                <a:gd name="T34" fmla="*/ 2 w 566"/>
                <a:gd name="T35" fmla="*/ 705 h 998"/>
                <a:gd name="T36" fmla="*/ 10 w 566"/>
                <a:gd name="T37" fmla="*/ 783 h 998"/>
                <a:gd name="T38" fmla="*/ 7 w 566"/>
                <a:gd name="T39" fmla="*/ 901 h 998"/>
                <a:gd name="T40" fmla="*/ 76 w 566"/>
                <a:gd name="T41" fmla="*/ 976 h 998"/>
                <a:gd name="T42" fmla="*/ 296 w 566"/>
                <a:gd name="T43" fmla="*/ 987 h 998"/>
                <a:gd name="T44" fmla="*/ 360 w 566"/>
                <a:gd name="T45" fmla="*/ 942 h 998"/>
                <a:gd name="T46" fmla="*/ 360 w 566"/>
                <a:gd name="T47" fmla="*/ 819 h 998"/>
                <a:gd name="T48" fmla="*/ 400 w 566"/>
                <a:gd name="T49" fmla="*/ 566 h 998"/>
                <a:gd name="T50" fmla="*/ 560 w 566"/>
                <a:gd name="T51" fmla="*/ 436 h 998"/>
                <a:gd name="T52" fmla="*/ 566 w 566"/>
                <a:gd name="T53" fmla="*/ 294 h 998"/>
                <a:gd name="T54" fmla="*/ 560 w 566"/>
                <a:gd name="T55" fmla="*/ 164 h 998"/>
                <a:gd name="T56" fmla="*/ 551 w 566"/>
                <a:gd name="T57" fmla="*/ 100 h 998"/>
                <a:gd name="T58" fmla="*/ 509 w 566"/>
                <a:gd name="T59" fmla="*/ 134 h 998"/>
                <a:gd name="T60" fmla="*/ 522 w 566"/>
                <a:gd name="T61" fmla="*/ 224 h 998"/>
                <a:gd name="T62" fmla="*/ 479 w 566"/>
                <a:gd name="T63" fmla="*/ 428 h 998"/>
                <a:gd name="T64" fmla="*/ 471 w 566"/>
                <a:gd name="T65" fmla="*/ 452 h 998"/>
                <a:gd name="T66" fmla="*/ 459 w 566"/>
                <a:gd name="T67" fmla="*/ 435 h 998"/>
                <a:gd name="T68" fmla="*/ 453 w 566"/>
                <a:gd name="T69" fmla="*/ 123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6" h="998">
                  <a:moveTo>
                    <a:pt x="453" y="123"/>
                  </a:moveTo>
                  <a:cubicBezTo>
                    <a:pt x="438" y="101"/>
                    <a:pt x="411" y="47"/>
                    <a:pt x="407" y="38"/>
                  </a:cubicBezTo>
                  <a:cubicBezTo>
                    <a:pt x="404" y="29"/>
                    <a:pt x="395" y="19"/>
                    <a:pt x="395" y="19"/>
                  </a:cubicBezTo>
                  <a:cubicBezTo>
                    <a:pt x="395" y="19"/>
                    <a:pt x="382" y="9"/>
                    <a:pt x="379" y="0"/>
                  </a:cubicBezTo>
                  <a:cubicBezTo>
                    <a:pt x="379" y="0"/>
                    <a:pt x="360" y="0"/>
                    <a:pt x="349" y="6"/>
                  </a:cubicBezTo>
                  <a:cubicBezTo>
                    <a:pt x="339" y="12"/>
                    <a:pt x="293" y="65"/>
                    <a:pt x="286" y="74"/>
                  </a:cubicBezTo>
                  <a:cubicBezTo>
                    <a:pt x="279" y="83"/>
                    <a:pt x="265" y="94"/>
                    <a:pt x="248" y="105"/>
                  </a:cubicBezTo>
                  <a:cubicBezTo>
                    <a:pt x="231" y="115"/>
                    <a:pt x="206" y="147"/>
                    <a:pt x="195" y="162"/>
                  </a:cubicBezTo>
                  <a:cubicBezTo>
                    <a:pt x="185" y="178"/>
                    <a:pt x="178" y="196"/>
                    <a:pt x="170" y="213"/>
                  </a:cubicBezTo>
                  <a:cubicBezTo>
                    <a:pt x="163" y="229"/>
                    <a:pt x="87" y="388"/>
                    <a:pt x="81" y="409"/>
                  </a:cubicBezTo>
                  <a:cubicBezTo>
                    <a:pt x="76" y="429"/>
                    <a:pt x="67" y="443"/>
                    <a:pt x="69" y="455"/>
                  </a:cubicBezTo>
                  <a:cubicBezTo>
                    <a:pt x="69" y="455"/>
                    <a:pt x="54" y="465"/>
                    <a:pt x="52" y="471"/>
                  </a:cubicBezTo>
                  <a:cubicBezTo>
                    <a:pt x="50" y="477"/>
                    <a:pt x="52" y="483"/>
                    <a:pt x="48" y="489"/>
                  </a:cubicBezTo>
                  <a:cubicBezTo>
                    <a:pt x="44" y="496"/>
                    <a:pt x="38" y="500"/>
                    <a:pt x="36" y="512"/>
                  </a:cubicBezTo>
                  <a:cubicBezTo>
                    <a:pt x="34" y="524"/>
                    <a:pt x="30" y="523"/>
                    <a:pt x="27" y="535"/>
                  </a:cubicBezTo>
                  <a:cubicBezTo>
                    <a:pt x="23" y="548"/>
                    <a:pt x="25" y="554"/>
                    <a:pt x="21" y="561"/>
                  </a:cubicBezTo>
                  <a:cubicBezTo>
                    <a:pt x="18" y="567"/>
                    <a:pt x="11" y="605"/>
                    <a:pt x="8" y="620"/>
                  </a:cubicBezTo>
                  <a:cubicBezTo>
                    <a:pt x="5" y="635"/>
                    <a:pt x="2" y="686"/>
                    <a:pt x="2" y="705"/>
                  </a:cubicBezTo>
                  <a:cubicBezTo>
                    <a:pt x="2" y="724"/>
                    <a:pt x="10" y="751"/>
                    <a:pt x="10" y="783"/>
                  </a:cubicBezTo>
                  <a:cubicBezTo>
                    <a:pt x="10" y="816"/>
                    <a:pt x="7" y="901"/>
                    <a:pt x="7" y="901"/>
                  </a:cubicBezTo>
                  <a:cubicBezTo>
                    <a:pt x="7" y="901"/>
                    <a:pt x="0" y="965"/>
                    <a:pt x="76" y="976"/>
                  </a:cubicBezTo>
                  <a:cubicBezTo>
                    <a:pt x="152" y="987"/>
                    <a:pt x="262" y="998"/>
                    <a:pt x="296" y="987"/>
                  </a:cubicBezTo>
                  <a:cubicBezTo>
                    <a:pt x="331" y="977"/>
                    <a:pt x="360" y="942"/>
                    <a:pt x="360" y="942"/>
                  </a:cubicBezTo>
                  <a:cubicBezTo>
                    <a:pt x="360" y="942"/>
                    <a:pt x="358" y="830"/>
                    <a:pt x="360" y="819"/>
                  </a:cubicBezTo>
                  <a:cubicBezTo>
                    <a:pt x="362" y="808"/>
                    <a:pt x="376" y="596"/>
                    <a:pt x="400" y="566"/>
                  </a:cubicBezTo>
                  <a:cubicBezTo>
                    <a:pt x="425" y="535"/>
                    <a:pt x="560" y="436"/>
                    <a:pt x="560" y="436"/>
                  </a:cubicBezTo>
                  <a:cubicBezTo>
                    <a:pt x="560" y="436"/>
                    <a:pt x="566" y="345"/>
                    <a:pt x="566" y="294"/>
                  </a:cubicBezTo>
                  <a:cubicBezTo>
                    <a:pt x="566" y="243"/>
                    <a:pt x="565" y="195"/>
                    <a:pt x="560" y="164"/>
                  </a:cubicBezTo>
                  <a:cubicBezTo>
                    <a:pt x="555" y="134"/>
                    <a:pt x="551" y="100"/>
                    <a:pt x="551" y="100"/>
                  </a:cubicBezTo>
                  <a:cubicBezTo>
                    <a:pt x="509" y="134"/>
                    <a:pt x="509" y="134"/>
                    <a:pt x="509" y="134"/>
                  </a:cubicBezTo>
                  <a:cubicBezTo>
                    <a:pt x="509" y="134"/>
                    <a:pt x="525" y="203"/>
                    <a:pt x="522" y="224"/>
                  </a:cubicBezTo>
                  <a:cubicBezTo>
                    <a:pt x="519" y="244"/>
                    <a:pt x="491" y="395"/>
                    <a:pt x="479" y="428"/>
                  </a:cubicBezTo>
                  <a:cubicBezTo>
                    <a:pt x="471" y="452"/>
                    <a:pt x="471" y="452"/>
                    <a:pt x="471" y="452"/>
                  </a:cubicBezTo>
                  <a:cubicBezTo>
                    <a:pt x="459" y="435"/>
                    <a:pt x="459" y="435"/>
                    <a:pt x="459" y="435"/>
                  </a:cubicBezTo>
                  <a:cubicBezTo>
                    <a:pt x="459" y="435"/>
                    <a:pt x="533" y="239"/>
                    <a:pt x="453" y="123"/>
                  </a:cubicBez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78" name="Freeform 186">
              <a:extLst>
                <a:ext uri="{FF2B5EF4-FFF2-40B4-BE49-F238E27FC236}">
                  <a16:creationId xmlns:a16="http://schemas.microsoft.com/office/drawing/2014/main" id="{A350F5E1-8130-44E4-A958-6F0F110ED051}"/>
                </a:ext>
              </a:extLst>
            </p:cNvPr>
            <p:cNvSpPr>
              <a:spLocks/>
            </p:cNvSpPr>
            <p:nvPr/>
          </p:nvSpPr>
          <p:spPr bwMode="auto">
            <a:xfrm>
              <a:off x="8970471" y="3277571"/>
              <a:ext cx="122191" cy="154042"/>
            </a:xfrm>
            <a:custGeom>
              <a:avLst/>
              <a:gdLst>
                <a:gd name="T0" fmla="*/ 0 w 211"/>
                <a:gd name="T1" fmla="*/ 59 h 266"/>
                <a:gd name="T2" fmla="*/ 84 w 211"/>
                <a:gd name="T3" fmla="*/ 0 h 266"/>
                <a:gd name="T4" fmla="*/ 211 w 211"/>
                <a:gd name="T5" fmla="*/ 200 h 266"/>
                <a:gd name="T6" fmla="*/ 116 w 211"/>
                <a:gd name="T7" fmla="*/ 266 h 266"/>
                <a:gd name="T8" fmla="*/ 0 w 211"/>
                <a:gd name="T9" fmla="*/ 59 h 266"/>
              </a:gdLst>
              <a:ahLst/>
              <a:cxnLst>
                <a:cxn ang="0">
                  <a:pos x="T0" y="T1"/>
                </a:cxn>
                <a:cxn ang="0">
                  <a:pos x="T2" y="T3"/>
                </a:cxn>
                <a:cxn ang="0">
                  <a:pos x="T4" y="T5"/>
                </a:cxn>
                <a:cxn ang="0">
                  <a:pos x="T6" y="T7"/>
                </a:cxn>
                <a:cxn ang="0">
                  <a:pos x="T8" y="T9"/>
                </a:cxn>
              </a:cxnLst>
              <a:rect l="0" t="0" r="r" b="b"/>
              <a:pathLst>
                <a:path w="211" h="266">
                  <a:moveTo>
                    <a:pt x="0" y="59"/>
                  </a:moveTo>
                  <a:lnTo>
                    <a:pt x="84" y="0"/>
                  </a:lnTo>
                  <a:lnTo>
                    <a:pt x="211" y="200"/>
                  </a:lnTo>
                  <a:lnTo>
                    <a:pt x="116" y="266"/>
                  </a:lnTo>
                  <a:lnTo>
                    <a:pt x="0" y="59"/>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79" name="Freeform 187">
              <a:extLst>
                <a:ext uri="{FF2B5EF4-FFF2-40B4-BE49-F238E27FC236}">
                  <a16:creationId xmlns:a16="http://schemas.microsoft.com/office/drawing/2014/main" id="{BAF6743F-D9CA-425B-8A25-FC691F253F0B}"/>
                </a:ext>
              </a:extLst>
            </p:cNvPr>
            <p:cNvSpPr>
              <a:spLocks/>
            </p:cNvSpPr>
            <p:nvPr/>
          </p:nvSpPr>
          <p:spPr bwMode="auto">
            <a:xfrm>
              <a:off x="8371097" y="2994388"/>
              <a:ext cx="712299" cy="645123"/>
            </a:xfrm>
            <a:custGeom>
              <a:avLst/>
              <a:gdLst>
                <a:gd name="T0" fmla="*/ 41 w 541"/>
                <a:gd name="T1" fmla="*/ 216 h 490"/>
                <a:gd name="T2" fmla="*/ 213 w 541"/>
                <a:gd name="T3" fmla="*/ 455 h 490"/>
                <a:gd name="T4" fmla="*/ 265 w 541"/>
                <a:gd name="T5" fmla="*/ 485 h 490"/>
                <a:gd name="T6" fmla="*/ 314 w 541"/>
                <a:gd name="T7" fmla="*/ 479 h 490"/>
                <a:gd name="T8" fmla="*/ 498 w 541"/>
                <a:gd name="T9" fmla="*/ 398 h 490"/>
                <a:gd name="T10" fmla="*/ 541 w 541"/>
                <a:gd name="T11" fmla="*/ 377 h 490"/>
                <a:gd name="T12" fmla="*/ 484 w 541"/>
                <a:gd name="T13" fmla="*/ 252 h 490"/>
                <a:gd name="T14" fmla="*/ 471 w 541"/>
                <a:gd name="T15" fmla="*/ 225 h 490"/>
                <a:gd name="T16" fmla="*/ 367 w 541"/>
                <a:gd name="T17" fmla="*/ 276 h 490"/>
                <a:gd name="T18" fmla="*/ 343 w 541"/>
                <a:gd name="T19" fmla="*/ 299 h 490"/>
                <a:gd name="T20" fmla="*/ 319 w 541"/>
                <a:gd name="T21" fmla="*/ 302 h 490"/>
                <a:gd name="T22" fmla="*/ 295 w 541"/>
                <a:gd name="T23" fmla="*/ 312 h 490"/>
                <a:gd name="T24" fmla="*/ 291 w 541"/>
                <a:gd name="T25" fmla="*/ 296 h 490"/>
                <a:gd name="T26" fmla="*/ 282 w 541"/>
                <a:gd name="T27" fmla="*/ 271 h 490"/>
                <a:gd name="T28" fmla="*/ 257 w 541"/>
                <a:gd name="T29" fmla="*/ 235 h 490"/>
                <a:gd name="T30" fmla="*/ 242 w 541"/>
                <a:gd name="T31" fmla="*/ 188 h 490"/>
                <a:gd name="T32" fmla="*/ 248 w 541"/>
                <a:gd name="T33" fmla="*/ 139 h 490"/>
                <a:gd name="T34" fmla="*/ 207 w 541"/>
                <a:gd name="T35" fmla="*/ 31 h 490"/>
                <a:gd name="T36" fmla="*/ 41 w 541"/>
                <a:gd name="T37" fmla="*/ 21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1" h="490">
                  <a:moveTo>
                    <a:pt x="41" y="216"/>
                  </a:moveTo>
                  <a:cubicBezTo>
                    <a:pt x="41" y="216"/>
                    <a:pt x="194" y="436"/>
                    <a:pt x="213" y="455"/>
                  </a:cubicBezTo>
                  <a:cubicBezTo>
                    <a:pt x="233" y="474"/>
                    <a:pt x="254" y="480"/>
                    <a:pt x="265" y="485"/>
                  </a:cubicBezTo>
                  <a:cubicBezTo>
                    <a:pt x="276" y="490"/>
                    <a:pt x="301" y="486"/>
                    <a:pt x="314" y="479"/>
                  </a:cubicBezTo>
                  <a:cubicBezTo>
                    <a:pt x="327" y="471"/>
                    <a:pt x="478" y="404"/>
                    <a:pt x="498" y="398"/>
                  </a:cubicBezTo>
                  <a:cubicBezTo>
                    <a:pt x="518" y="392"/>
                    <a:pt x="541" y="377"/>
                    <a:pt x="541" y="377"/>
                  </a:cubicBezTo>
                  <a:cubicBezTo>
                    <a:pt x="541" y="377"/>
                    <a:pt x="491" y="268"/>
                    <a:pt x="484" y="252"/>
                  </a:cubicBezTo>
                  <a:cubicBezTo>
                    <a:pt x="476" y="236"/>
                    <a:pt x="471" y="225"/>
                    <a:pt x="471" y="225"/>
                  </a:cubicBezTo>
                  <a:cubicBezTo>
                    <a:pt x="471" y="225"/>
                    <a:pt x="378" y="268"/>
                    <a:pt x="367" y="276"/>
                  </a:cubicBezTo>
                  <a:cubicBezTo>
                    <a:pt x="357" y="284"/>
                    <a:pt x="350" y="294"/>
                    <a:pt x="343" y="299"/>
                  </a:cubicBezTo>
                  <a:cubicBezTo>
                    <a:pt x="335" y="303"/>
                    <a:pt x="330" y="300"/>
                    <a:pt x="319" y="302"/>
                  </a:cubicBezTo>
                  <a:cubicBezTo>
                    <a:pt x="309" y="304"/>
                    <a:pt x="301" y="308"/>
                    <a:pt x="295" y="312"/>
                  </a:cubicBezTo>
                  <a:cubicBezTo>
                    <a:pt x="295" y="312"/>
                    <a:pt x="296" y="301"/>
                    <a:pt x="291" y="296"/>
                  </a:cubicBezTo>
                  <a:cubicBezTo>
                    <a:pt x="291" y="296"/>
                    <a:pt x="288" y="285"/>
                    <a:pt x="282" y="271"/>
                  </a:cubicBezTo>
                  <a:cubicBezTo>
                    <a:pt x="275" y="257"/>
                    <a:pt x="260" y="244"/>
                    <a:pt x="257" y="235"/>
                  </a:cubicBezTo>
                  <a:cubicBezTo>
                    <a:pt x="253" y="226"/>
                    <a:pt x="242" y="188"/>
                    <a:pt x="242" y="188"/>
                  </a:cubicBezTo>
                  <a:cubicBezTo>
                    <a:pt x="242" y="188"/>
                    <a:pt x="250" y="158"/>
                    <a:pt x="248" y="139"/>
                  </a:cubicBezTo>
                  <a:cubicBezTo>
                    <a:pt x="246" y="119"/>
                    <a:pt x="234" y="50"/>
                    <a:pt x="207" y="31"/>
                  </a:cubicBezTo>
                  <a:cubicBezTo>
                    <a:pt x="180" y="13"/>
                    <a:pt x="0" y="0"/>
                    <a:pt x="41" y="216"/>
                  </a:cubicBezTo>
                  <a:close/>
                </a:path>
              </a:pathLst>
            </a:custGeom>
            <a:solidFill>
              <a:srgbClr val="006496"/>
            </a:solidFill>
            <a:ln>
              <a:noFill/>
            </a:ln>
          </p:spPr>
          <p:txBody>
            <a:bodyPr vert="horz" wrap="square" lIns="68580" tIns="34290" rIns="68580" bIns="34290" numCol="1" anchor="t" anchorCtr="0" compatLnSpc="1">
              <a:prstTxWarp prst="textNoShape">
                <a:avLst/>
              </a:prstTxWarp>
            </a:bodyPr>
            <a:lstStyle/>
            <a:p>
              <a:endParaRPr lang="en-US" sz="1350" dirty="0"/>
            </a:p>
          </p:txBody>
        </p:sp>
        <p:sp>
          <p:nvSpPr>
            <p:cNvPr id="80" name="Freeform 188">
              <a:extLst>
                <a:ext uri="{FF2B5EF4-FFF2-40B4-BE49-F238E27FC236}">
                  <a16:creationId xmlns:a16="http://schemas.microsoft.com/office/drawing/2014/main" id="{3A1E0538-EC6C-4F35-A753-183839B0B183}"/>
                </a:ext>
              </a:extLst>
            </p:cNvPr>
            <p:cNvSpPr>
              <a:spLocks/>
            </p:cNvSpPr>
            <p:nvPr/>
          </p:nvSpPr>
          <p:spPr bwMode="auto">
            <a:xfrm>
              <a:off x="8292338" y="3643565"/>
              <a:ext cx="154042" cy="86866"/>
            </a:xfrm>
            <a:custGeom>
              <a:avLst/>
              <a:gdLst>
                <a:gd name="T0" fmla="*/ 11 w 117"/>
                <a:gd name="T1" fmla="*/ 0 h 66"/>
                <a:gd name="T2" fmla="*/ 0 w 117"/>
                <a:gd name="T3" fmla="*/ 18 h 66"/>
                <a:gd name="T4" fmla="*/ 62 w 117"/>
                <a:gd name="T5" fmla="*/ 52 h 66"/>
                <a:gd name="T6" fmla="*/ 109 w 117"/>
                <a:gd name="T7" fmla="*/ 66 h 66"/>
                <a:gd name="T8" fmla="*/ 117 w 117"/>
                <a:gd name="T9" fmla="*/ 52 h 66"/>
                <a:gd name="T10" fmla="*/ 11 w 117"/>
                <a:gd name="T11" fmla="*/ 0 h 66"/>
              </a:gdLst>
              <a:ahLst/>
              <a:cxnLst>
                <a:cxn ang="0">
                  <a:pos x="T0" y="T1"/>
                </a:cxn>
                <a:cxn ang="0">
                  <a:pos x="T2" y="T3"/>
                </a:cxn>
                <a:cxn ang="0">
                  <a:pos x="T4" y="T5"/>
                </a:cxn>
                <a:cxn ang="0">
                  <a:pos x="T6" y="T7"/>
                </a:cxn>
                <a:cxn ang="0">
                  <a:pos x="T8" y="T9"/>
                </a:cxn>
                <a:cxn ang="0">
                  <a:pos x="T10" y="T11"/>
                </a:cxn>
              </a:cxnLst>
              <a:rect l="0" t="0" r="r" b="b"/>
              <a:pathLst>
                <a:path w="117" h="66">
                  <a:moveTo>
                    <a:pt x="11" y="0"/>
                  </a:moveTo>
                  <a:cubicBezTo>
                    <a:pt x="0" y="18"/>
                    <a:pt x="0" y="18"/>
                    <a:pt x="0" y="18"/>
                  </a:cubicBezTo>
                  <a:cubicBezTo>
                    <a:pt x="0" y="18"/>
                    <a:pt x="42" y="42"/>
                    <a:pt x="62" y="52"/>
                  </a:cubicBezTo>
                  <a:cubicBezTo>
                    <a:pt x="83" y="62"/>
                    <a:pt x="109" y="66"/>
                    <a:pt x="109" y="66"/>
                  </a:cubicBezTo>
                  <a:cubicBezTo>
                    <a:pt x="117" y="52"/>
                    <a:pt x="117" y="52"/>
                    <a:pt x="117" y="52"/>
                  </a:cubicBezTo>
                  <a:cubicBezTo>
                    <a:pt x="117" y="52"/>
                    <a:pt x="34" y="20"/>
                    <a:pt x="11" y="0"/>
                  </a:cubicBezTo>
                  <a:close/>
                </a:path>
              </a:pathLst>
            </a:custGeom>
            <a:solidFill>
              <a:srgbClr val="0F3B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1" name="Freeform 189">
              <a:extLst>
                <a:ext uri="{FF2B5EF4-FFF2-40B4-BE49-F238E27FC236}">
                  <a16:creationId xmlns:a16="http://schemas.microsoft.com/office/drawing/2014/main" id="{560E4F57-0154-449B-ADEA-0F54BD87C0EF}"/>
                </a:ext>
              </a:extLst>
            </p:cNvPr>
            <p:cNvSpPr>
              <a:spLocks/>
            </p:cNvSpPr>
            <p:nvPr/>
          </p:nvSpPr>
          <p:spPr bwMode="auto">
            <a:xfrm>
              <a:off x="8036374" y="3802819"/>
              <a:ext cx="57911" cy="975214"/>
            </a:xfrm>
            <a:custGeom>
              <a:avLst/>
              <a:gdLst>
                <a:gd name="T0" fmla="*/ 29 w 44"/>
                <a:gd name="T1" fmla="*/ 0 h 740"/>
                <a:gd name="T2" fmla="*/ 43 w 44"/>
                <a:gd name="T3" fmla="*/ 253 h 740"/>
                <a:gd name="T4" fmla="*/ 34 w 44"/>
                <a:gd name="T5" fmla="*/ 740 h 740"/>
                <a:gd name="T6" fmla="*/ 6 w 44"/>
                <a:gd name="T7" fmla="*/ 740 h 740"/>
                <a:gd name="T8" fmla="*/ 17 w 44"/>
                <a:gd name="T9" fmla="*/ 261 h 740"/>
                <a:gd name="T10" fmla="*/ 0 w 44"/>
                <a:gd name="T11" fmla="*/ 0 h 740"/>
                <a:gd name="T12" fmla="*/ 29 w 44"/>
                <a:gd name="T13" fmla="*/ 0 h 740"/>
              </a:gdLst>
              <a:ahLst/>
              <a:cxnLst>
                <a:cxn ang="0">
                  <a:pos x="T0" y="T1"/>
                </a:cxn>
                <a:cxn ang="0">
                  <a:pos x="T2" y="T3"/>
                </a:cxn>
                <a:cxn ang="0">
                  <a:pos x="T4" y="T5"/>
                </a:cxn>
                <a:cxn ang="0">
                  <a:pos x="T6" y="T7"/>
                </a:cxn>
                <a:cxn ang="0">
                  <a:pos x="T8" y="T9"/>
                </a:cxn>
                <a:cxn ang="0">
                  <a:pos x="T10" y="T11"/>
                </a:cxn>
                <a:cxn ang="0">
                  <a:pos x="T12" y="T13"/>
                </a:cxn>
              </a:cxnLst>
              <a:rect l="0" t="0" r="r" b="b"/>
              <a:pathLst>
                <a:path w="44" h="740">
                  <a:moveTo>
                    <a:pt x="29" y="0"/>
                  </a:moveTo>
                  <a:cubicBezTo>
                    <a:pt x="29" y="0"/>
                    <a:pt x="44" y="232"/>
                    <a:pt x="43" y="253"/>
                  </a:cubicBezTo>
                  <a:cubicBezTo>
                    <a:pt x="42" y="275"/>
                    <a:pt x="34" y="740"/>
                    <a:pt x="34" y="740"/>
                  </a:cubicBezTo>
                  <a:cubicBezTo>
                    <a:pt x="6" y="740"/>
                    <a:pt x="6" y="740"/>
                    <a:pt x="6" y="740"/>
                  </a:cubicBezTo>
                  <a:cubicBezTo>
                    <a:pt x="6" y="740"/>
                    <a:pt x="18" y="278"/>
                    <a:pt x="17" y="261"/>
                  </a:cubicBezTo>
                  <a:cubicBezTo>
                    <a:pt x="16" y="243"/>
                    <a:pt x="0" y="0"/>
                    <a:pt x="0" y="0"/>
                  </a:cubicBezTo>
                  <a:lnTo>
                    <a:pt x="29"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2" name="Freeform 190">
              <a:extLst>
                <a:ext uri="{FF2B5EF4-FFF2-40B4-BE49-F238E27FC236}">
                  <a16:creationId xmlns:a16="http://schemas.microsoft.com/office/drawing/2014/main" id="{A0349B60-452C-4E8D-A347-2BEEDB0DA7F9}"/>
                </a:ext>
              </a:extLst>
            </p:cNvPr>
            <p:cNvSpPr>
              <a:spLocks/>
            </p:cNvSpPr>
            <p:nvPr/>
          </p:nvSpPr>
          <p:spPr bwMode="auto">
            <a:xfrm>
              <a:off x="7966881" y="3423505"/>
              <a:ext cx="107714" cy="272759"/>
            </a:xfrm>
            <a:custGeom>
              <a:avLst/>
              <a:gdLst>
                <a:gd name="T0" fmla="*/ 36 w 82"/>
                <a:gd name="T1" fmla="*/ 0 h 207"/>
                <a:gd name="T2" fmla="*/ 26 w 82"/>
                <a:gd name="T3" fmla="*/ 87 h 207"/>
                <a:gd name="T4" fmla="*/ 82 w 82"/>
                <a:gd name="T5" fmla="*/ 207 h 207"/>
                <a:gd name="T6" fmla="*/ 36 w 82"/>
                <a:gd name="T7" fmla="*/ 0 h 207"/>
              </a:gdLst>
              <a:ahLst/>
              <a:cxnLst>
                <a:cxn ang="0">
                  <a:pos x="T0" y="T1"/>
                </a:cxn>
                <a:cxn ang="0">
                  <a:pos x="T2" y="T3"/>
                </a:cxn>
                <a:cxn ang="0">
                  <a:pos x="T4" y="T5"/>
                </a:cxn>
                <a:cxn ang="0">
                  <a:pos x="T6" y="T7"/>
                </a:cxn>
              </a:cxnLst>
              <a:rect l="0" t="0" r="r" b="b"/>
              <a:pathLst>
                <a:path w="82" h="207">
                  <a:moveTo>
                    <a:pt x="36" y="0"/>
                  </a:moveTo>
                  <a:cubicBezTo>
                    <a:pt x="36" y="0"/>
                    <a:pt x="4" y="20"/>
                    <a:pt x="26" y="87"/>
                  </a:cubicBezTo>
                  <a:cubicBezTo>
                    <a:pt x="49" y="154"/>
                    <a:pt x="82" y="207"/>
                    <a:pt x="82" y="207"/>
                  </a:cubicBezTo>
                  <a:cubicBezTo>
                    <a:pt x="82" y="207"/>
                    <a:pt x="0" y="29"/>
                    <a:pt x="36" y="0"/>
                  </a:cubicBezTo>
                  <a:close/>
                </a:path>
              </a:pathLst>
            </a:custGeom>
            <a:solidFill>
              <a:srgbClr val="3A2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3" name="Freeform 191">
              <a:extLst>
                <a:ext uri="{FF2B5EF4-FFF2-40B4-BE49-F238E27FC236}">
                  <a16:creationId xmlns:a16="http://schemas.microsoft.com/office/drawing/2014/main" id="{D8EA8484-3621-4329-A648-69725D573206}"/>
                </a:ext>
              </a:extLst>
            </p:cNvPr>
            <p:cNvSpPr>
              <a:spLocks/>
            </p:cNvSpPr>
            <p:nvPr/>
          </p:nvSpPr>
          <p:spPr bwMode="auto">
            <a:xfrm>
              <a:off x="8161461" y="4095267"/>
              <a:ext cx="47487" cy="423326"/>
            </a:xfrm>
            <a:custGeom>
              <a:avLst/>
              <a:gdLst>
                <a:gd name="T0" fmla="*/ 23 w 82"/>
                <a:gd name="T1" fmla="*/ 16 h 731"/>
                <a:gd name="T2" fmla="*/ 0 w 82"/>
                <a:gd name="T3" fmla="*/ 731 h 731"/>
                <a:gd name="T4" fmla="*/ 64 w 82"/>
                <a:gd name="T5" fmla="*/ 731 h 731"/>
                <a:gd name="T6" fmla="*/ 82 w 82"/>
                <a:gd name="T7" fmla="*/ 0 h 731"/>
                <a:gd name="T8" fmla="*/ 23 w 82"/>
                <a:gd name="T9" fmla="*/ 16 h 731"/>
              </a:gdLst>
              <a:ahLst/>
              <a:cxnLst>
                <a:cxn ang="0">
                  <a:pos x="T0" y="T1"/>
                </a:cxn>
                <a:cxn ang="0">
                  <a:pos x="T2" y="T3"/>
                </a:cxn>
                <a:cxn ang="0">
                  <a:pos x="T4" y="T5"/>
                </a:cxn>
                <a:cxn ang="0">
                  <a:pos x="T6" y="T7"/>
                </a:cxn>
                <a:cxn ang="0">
                  <a:pos x="T8" y="T9"/>
                </a:cxn>
              </a:cxnLst>
              <a:rect l="0" t="0" r="r" b="b"/>
              <a:pathLst>
                <a:path w="82" h="731">
                  <a:moveTo>
                    <a:pt x="23" y="16"/>
                  </a:moveTo>
                  <a:lnTo>
                    <a:pt x="0" y="731"/>
                  </a:lnTo>
                  <a:lnTo>
                    <a:pt x="64" y="731"/>
                  </a:lnTo>
                  <a:lnTo>
                    <a:pt x="82" y="0"/>
                  </a:lnTo>
                  <a:lnTo>
                    <a:pt x="23" y="1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4" name="Oval 192">
              <a:extLst>
                <a:ext uri="{FF2B5EF4-FFF2-40B4-BE49-F238E27FC236}">
                  <a16:creationId xmlns:a16="http://schemas.microsoft.com/office/drawing/2014/main" id="{374C0C6A-6E46-4E80-A781-7AB3AED11DEF}"/>
                </a:ext>
              </a:extLst>
            </p:cNvPr>
            <p:cNvSpPr>
              <a:spLocks noChangeArrowheads="1"/>
            </p:cNvSpPr>
            <p:nvPr/>
          </p:nvSpPr>
          <p:spPr bwMode="auto">
            <a:xfrm>
              <a:off x="8044481" y="4771083"/>
              <a:ext cx="37063" cy="13319"/>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5" name="Oval 193">
              <a:extLst>
                <a:ext uri="{FF2B5EF4-FFF2-40B4-BE49-F238E27FC236}">
                  <a16:creationId xmlns:a16="http://schemas.microsoft.com/office/drawing/2014/main" id="{900FD45F-056E-4F75-ACC1-F490770514C4}"/>
                </a:ext>
              </a:extLst>
            </p:cNvPr>
            <p:cNvSpPr>
              <a:spLocks noChangeArrowheads="1"/>
            </p:cNvSpPr>
            <p:nvPr/>
          </p:nvSpPr>
          <p:spPr bwMode="auto">
            <a:xfrm>
              <a:off x="8730721" y="4749077"/>
              <a:ext cx="37063" cy="13319"/>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6" name="Oval 194">
              <a:extLst>
                <a:ext uri="{FF2B5EF4-FFF2-40B4-BE49-F238E27FC236}">
                  <a16:creationId xmlns:a16="http://schemas.microsoft.com/office/drawing/2014/main" id="{C01EC6EB-7078-4EA4-B29C-E3E43C0EEA31}"/>
                </a:ext>
              </a:extLst>
            </p:cNvPr>
            <p:cNvSpPr>
              <a:spLocks noChangeArrowheads="1"/>
            </p:cNvSpPr>
            <p:nvPr/>
          </p:nvSpPr>
          <p:spPr bwMode="auto">
            <a:xfrm>
              <a:off x="8161461" y="4513382"/>
              <a:ext cx="37063" cy="12740"/>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7" name="Freeform 195">
              <a:extLst>
                <a:ext uri="{FF2B5EF4-FFF2-40B4-BE49-F238E27FC236}">
                  <a16:creationId xmlns:a16="http://schemas.microsoft.com/office/drawing/2014/main" id="{9C8C461D-64FC-4B78-A83F-47A8D78BFEF2}"/>
                </a:ext>
              </a:extLst>
            </p:cNvPr>
            <p:cNvSpPr>
              <a:spLocks/>
            </p:cNvSpPr>
            <p:nvPr/>
          </p:nvSpPr>
          <p:spPr bwMode="auto">
            <a:xfrm>
              <a:off x="8715085" y="4046623"/>
              <a:ext cx="52699" cy="708825"/>
            </a:xfrm>
            <a:custGeom>
              <a:avLst/>
              <a:gdLst>
                <a:gd name="T0" fmla="*/ 0 w 91"/>
                <a:gd name="T1" fmla="*/ 0 h 1224"/>
                <a:gd name="T2" fmla="*/ 27 w 91"/>
                <a:gd name="T3" fmla="*/ 1224 h 1224"/>
                <a:gd name="T4" fmla="*/ 91 w 91"/>
                <a:gd name="T5" fmla="*/ 1224 h 1224"/>
                <a:gd name="T6" fmla="*/ 79 w 91"/>
                <a:gd name="T7" fmla="*/ 0 h 1224"/>
                <a:gd name="T8" fmla="*/ 61 w 91"/>
                <a:gd name="T9" fmla="*/ 0 h 1224"/>
                <a:gd name="T10" fmla="*/ 52 w 91"/>
                <a:gd name="T11" fmla="*/ 0 h 1224"/>
                <a:gd name="T12" fmla="*/ 0 w 91"/>
                <a:gd name="T13" fmla="*/ 0 h 1224"/>
              </a:gdLst>
              <a:ahLst/>
              <a:cxnLst>
                <a:cxn ang="0">
                  <a:pos x="T0" y="T1"/>
                </a:cxn>
                <a:cxn ang="0">
                  <a:pos x="T2" y="T3"/>
                </a:cxn>
                <a:cxn ang="0">
                  <a:pos x="T4" y="T5"/>
                </a:cxn>
                <a:cxn ang="0">
                  <a:pos x="T6" y="T7"/>
                </a:cxn>
                <a:cxn ang="0">
                  <a:pos x="T8" y="T9"/>
                </a:cxn>
                <a:cxn ang="0">
                  <a:pos x="T10" y="T11"/>
                </a:cxn>
                <a:cxn ang="0">
                  <a:pos x="T12" y="T13"/>
                </a:cxn>
              </a:cxnLst>
              <a:rect l="0" t="0" r="r" b="b"/>
              <a:pathLst>
                <a:path w="91" h="1224">
                  <a:moveTo>
                    <a:pt x="0" y="0"/>
                  </a:moveTo>
                  <a:lnTo>
                    <a:pt x="27" y="1224"/>
                  </a:lnTo>
                  <a:lnTo>
                    <a:pt x="91" y="1224"/>
                  </a:lnTo>
                  <a:lnTo>
                    <a:pt x="79" y="0"/>
                  </a:lnTo>
                  <a:lnTo>
                    <a:pt x="61" y="0"/>
                  </a:lnTo>
                  <a:lnTo>
                    <a:pt x="52"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8" name="Freeform 196">
              <a:extLst>
                <a:ext uri="{FF2B5EF4-FFF2-40B4-BE49-F238E27FC236}">
                  <a16:creationId xmlns:a16="http://schemas.microsoft.com/office/drawing/2014/main" id="{B76816AD-BBFF-422D-AE7F-45E40C07B0EB}"/>
                </a:ext>
              </a:extLst>
            </p:cNvPr>
            <p:cNvSpPr>
              <a:spLocks/>
            </p:cNvSpPr>
            <p:nvPr/>
          </p:nvSpPr>
          <p:spPr bwMode="auto">
            <a:xfrm>
              <a:off x="8028846" y="3714795"/>
              <a:ext cx="733147" cy="334723"/>
            </a:xfrm>
            <a:custGeom>
              <a:avLst/>
              <a:gdLst>
                <a:gd name="T0" fmla="*/ 23 w 557"/>
                <a:gd name="T1" fmla="*/ 67 h 254"/>
                <a:gd name="T2" fmla="*/ 35 w 557"/>
                <a:gd name="T3" fmla="*/ 67 h 254"/>
                <a:gd name="T4" fmla="*/ 53 w 557"/>
                <a:gd name="T5" fmla="*/ 36 h 254"/>
                <a:gd name="T6" fmla="*/ 285 w 557"/>
                <a:gd name="T7" fmla="*/ 42 h 254"/>
                <a:gd name="T8" fmla="*/ 307 w 557"/>
                <a:gd name="T9" fmla="*/ 49 h 254"/>
                <a:gd name="T10" fmla="*/ 365 w 557"/>
                <a:gd name="T11" fmla="*/ 86 h 254"/>
                <a:gd name="T12" fmla="*/ 494 w 557"/>
                <a:gd name="T13" fmla="*/ 180 h 254"/>
                <a:gd name="T14" fmla="*/ 519 w 557"/>
                <a:gd name="T15" fmla="*/ 231 h 254"/>
                <a:gd name="T16" fmla="*/ 521 w 557"/>
                <a:gd name="T17" fmla="*/ 252 h 254"/>
                <a:gd name="T18" fmla="*/ 546 w 557"/>
                <a:gd name="T19" fmla="*/ 254 h 254"/>
                <a:gd name="T20" fmla="*/ 556 w 557"/>
                <a:gd name="T21" fmla="*/ 252 h 254"/>
                <a:gd name="T22" fmla="*/ 555 w 557"/>
                <a:gd name="T23" fmla="*/ 221 h 254"/>
                <a:gd name="T24" fmla="*/ 502 w 557"/>
                <a:gd name="T25" fmla="*/ 132 h 254"/>
                <a:gd name="T26" fmla="*/ 339 w 557"/>
                <a:gd name="T27" fmla="*/ 14 h 254"/>
                <a:gd name="T28" fmla="*/ 326 w 557"/>
                <a:gd name="T29" fmla="*/ 10 h 254"/>
                <a:gd name="T30" fmla="*/ 56 w 557"/>
                <a:gd name="T31" fmla="*/ 0 h 254"/>
                <a:gd name="T32" fmla="*/ 11 w 557"/>
                <a:gd name="T33" fmla="*/ 26 h 254"/>
                <a:gd name="T34" fmla="*/ 6 w 557"/>
                <a:gd name="T35" fmla="*/ 67 h 254"/>
                <a:gd name="T36" fmla="*/ 23 w 557"/>
                <a:gd name="T37" fmla="*/ 6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7" h="254">
                  <a:moveTo>
                    <a:pt x="23" y="67"/>
                  </a:moveTo>
                  <a:cubicBezTo>
                    <a:pt x="35" y="67"/>
                    <a:pt x="35" y="67"/>
                    <a:pt x="35" y="67"/>
                  </a:cubicBezTo>
                  <a:cubicBezTo>
                    <a:pt x="35" y="67"/>
                    <a:pt x="33" y="37"/>
                    <a:pt x="53" y="36"/>
                  </a:cubicBezTo>
                  <a:cubicBezTo>
                    <a:pt x="71" y="35"/>
                    <a:pt x="238" y="41"/>
                    <a:pt x="285" y="42"/>
                  </a:cubicBezTo>
                  <a:cubicBezTo>
                    <a:pt x="293" y="42"/>
                    <a:pt x="301" y="44"/>
                    <a:pt x="307" y="49"/>
                  </a:cubicBezTo>
                  <a:cubicBezTo>
                    <a:pt x="321" y="58"/>
                    <a:pt x="346" y="74"/>
                    <a:pt x="365" y="86"/>
                  </a:cubicBezTo>
                  <a:cubicBezTo>
                    <a:pt x="393" y="103"/>
                    <a:pt x="483" y="169"/>
                    <a:pt x="494" y="180"/>
                  </a:cubicBezTo>
                  <a:cubicBezTo>
                    <a:pt x="504" y="192"/>
                    <a:pt x="517" y="215"/>
                    <a:pt x="519" y="231"/>
                  </a:cubicBezTo>
                  <a:cubicBezTo>
                    <a:pt x="520" y="246"/>
                    <a:pt x="521" y="252"/>
                    <a:pt x="521" y="252"/>
                  </a:cubicBezTo>
                  <a:cubicBezTo>
                    <a:pt x="546" y="254"/>
                    <a:pt x="546" y="254"/>
                    <a:pt x="546" y="254"/>
                  </a:cubicBezTo>
                  <a:cubicBezTo>
                    <a:pt x="556" y="252"/>
                    <a:pt x="556" y="252"/>
                    <a:pt x="556" y="252"/>
                  </a:cubicBezTo>
                  <a:cubicBezTo>
                    <a:pt x="556" y="252"/>
                    <a:pt x="557" y="243"/>
                    <a:pt x="555" y="221"/>
                  </a:cubicBezTo>
                  <a:cubicBezTo>
                    <a:pt x="552" y="200"/>
                    <a:pt x="520" y="148"/>
                    <a:pt x="502" y="132"/>
                  </a:cubicBezTo>
                  <a:cubicBezTo>
                    <a:pt x="487" y="117"/>
                    <a:pt x="370" y="35"/>
                    <a:pt x="339" y="14"/>
                  </a:cubicBezTo>
                  <a:cubicBezTo>
                    <a:pt x="335" y="11"/>
                    <a:pt x="331" y="10"/>
                    <a:pt x="326" y="10"/>
                  </a:cubicBezTo>
                  <a:cubicBezTo>
                    <a:pt x="56" y="0"/>
                    <a:pt x="56" y="0"/>
                    <a:pt x="56" y="0"/>
                  </a:cubicBezTo>
                  <a:cubicBezTo>
                    <a:pt x="56" y="0"/>
                    <a:pt x="22" y="0"/>
                    <a:pt x="11" y="26"/>
                  </a:cubicBezTo>
                  <a:cubicBezTo>
                    <a:pt x="0" y="49"/>
                    <a:pt x="6" y="67"/>
                    <a:pt x="6" y="67"/>
                  </a:cubicBezTo>
                  <a:lnTo>
                    <a:pt x="23" y="67"/>
                  </a:lnTo>
                  <a:close/>
                </a:path>
              </a:pathLst>
            </a:custGeom>
            <a:solidFill>
              <a:srgbClr val="333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89" name="Freeform 197">
              <a:extLst>
                <a:ext uri="{FF2B5EF4-FFF2-40B4-BE49-F238E27FC236}">
                  <a16:creationId xmlns:a16="http://schemas.microsoft.com/office/drawing/2014/main" id="{E5AC9285-3E7A-4293-9E26-B08C90CF2548}"/>
                </a:ext>
              </a:extLst>
            </p:cNvPr>
            <p:cNvSpPr>
              <a:spLocks/>
            </p:cNvSpPr>
            <p:nvPr/>
          </p:nvSpPr>
          <p:spPr bwMode="auto">
            <a:xfrm>
              <a:off x="9132041" y="3368490"/>
              <a:ext cx="12161" cy="4054"/>
            </a:xfrm>
            <a:custGeom>
              <a:avLst/>
              <a:gdLst>
                <a:gd name="T0" fmla="*/ 21 w 21"/>
                <a:gd name="T1" fmla="*/ 7 h 7"/>
                <a:gd name="T2" fmla="*/ 16 w 21"/>
                <a:gd name="T3" fmla="*/ 0 h 7"/>
                <a:gd name="T4" fmla="*/ 10 w 21"/>
                <a:gd name="T5" fmla="*/ 0 h 7"/>
                <a:gd name="T6" fmla="*/ 0 w 21"/>
                <a:gd name="T7" fmla="*/ 0 h 7"/>
                <a:gd name="T8" fmla="*/ 21 w 21"/>
                <a:gd name="T9" fmla="*/ 7 h 7"/>
              </a:gdLst>
              <a:ahLst/>
              <a:cxnLst>
                <a:cxn ang="0">
                  <a:pos x="T0" y="T1"/>
                </a:cxn>
                <a:cxn ang="0">
                  <a:pos x="T2" y="T3"/>
                </a:cxn>
                <a:cxn ang="0">
                  <a:pos x="T4" y="T5"/>
                </a:cxn>
                <a:cxn ang="0">
                  <a:pos x="T6" y="T7"/>
                </a:cxn>
                <a:cxn ang="0">
                  <a:pos x="T8" y="T9"/>
                </a:cxn>
              </a:cxnLst>
              <a:rect l="0" t="0" r="r" b="b"/>
              <a:pathLst>
                <a:path w="21" h="7">
                  <a:moveTo>
                    <a:pt x="21" y="7"/>
                  </a:moveTo>
                  <a:lnTo>
                    <a:pt x="16" y="0"/>
                  </a:lnTo>
                  <a:lnTo>
                    <a:pt x="10" y="0"/>
                  </a:lnTo>
                  <a:lnTo>
                    <a:pt x="0" y="0"/>
                  </a:lnTo>
                  <a:lnTo>
                    <a:pt x="21" y="7"/>
                  </a:lnTo>
                  <a:close/>
                </a:path>
              </a:pathLst>
            </a:custGeom>
            <a:solidFill>
              <a:srgbClr val="0E3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0" name="Freeform 198">
              <a:extLst>
                <a:ext uri="{FF2B5EF4-FFF2-40B4-BE49-F238E27FC236}">
                  <a16:creationId xmlns:a16="http://schemas.microsoft.com/office/drawing/2014/main" id="{9FD41605-CEEA-410B-899B-DEAE7271FD9D}"/>
                </a:ext>
              </a:extLst>
            </p:cNvPr>
            <p:cNvSpPr>
              <a:spLocks/>
            </p:cNvSpPr>
            <p:nvPr/>
          </p:nvSpPr>
          <p:spPr bwMode="auto">
            <a:xfrm>
              <a:off x="9496877" y="2525313"/>
              <a:ext cx="288394" cy="218323"/>
            </a:xfrm>
            <a:custGeom>
              <a:avLst/>
              <a:gdLst>
                <a:gd name="T0" fmla="*/ 163 w 219"/>
                <a:gd name="T1" fmla="*/ 93 h 166"/>
                <a:gd name="T2" fmla="*/ 123 w 219"/>
                <a:gd name="T3" fmla="*/ 93 h 166"/>
                <a:gd name="T4" fmla="*/ 82 w 219"/>
                <a:gd name="T5" fmla="*/ 127 h 166"/>
                <a:gd name="T6" fmla="*/ 54 w 219"/>
                <a:gd name="T7" fmla="*/ 161 h 166"/>
                <a:gd name="T8" fmla="*/ 33 w 219"/>
                <a:gd name="T9" fmla="*/ 156 h 166"/>
                <a:gd name="T10" fmla="*/ 19 w 219"/>
                <a:gd name="T11" fmla="*/ 144 h 166"/>
                <a:gd name="T12" fmla="*/ 4 w 219"/>
                <a:gd name="T13" fmla="*/ 158 h 166"/>
                <a:gd name="T14" fmla="*/ 0 w 219"/>
                <a:gd name="T15" fmla="*/ 110 h 166"/>
                <a:gd name="T16" fmla="*/ 49 w 219"/>
                <a:gd name="T17" fmla="*/ 22 h 166"/>
                <a:gd name="T18" fmla="*/ 141 w 219"/>
                <a:gd name="T19" fmla="*/ 17 h 166"/>
                <a:gd name="T20" fmla="*/ 195 w 219"/>
                <a:gd name="T21" fmla="*/ 64 h 166"/>
                <a:gd name="T22" fmla="*/ 201 w 219"/>
                <a:gd name="T23" fmla="*/ 131 h 166"/>
                <a:gd name="T24" fmla="*/ 194 w 219"/>
                <a:gd name="T25" fmla="*/ 90 h 166"/>
                <a:gd name="T26" fmla="*/ 163 w 219"/>
                <a:gd name="T27"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166">
                  <a:moveTo>
                    <a:pt x="163" y="93"/>
                  </a:moveTo>
                  <a:cubicBezTo>
                    <a:pt x="163" y="93"/>
                    <a:pt x="138" y="83"/>
                    <a:pt x="123" y="93"/>
                  </a:cubicBezTo>
                  <a:cubicBezTo>
                    <a:pt x="108" y="102"/>
                    <a:pt x="97" y="114"/>
                    <a:pt x="82" y="127"/>
                  </a:cubicBezTo>
                  <a:cubicBezTo>
                    <a:pt x="66" y="141"/>
                    <a:pt x="62" y="155"/>
                    <a:pt x="54" y="161"/>
                  </a:cubicBezTo>
                  <a:cubicBezTo>
                    <a:pt x="46" y="166"/>
                    <a:pt x="36" y="161"/>
                    <a:pt x="33" y="156"/>
                  </a:cubicBezTo>
                  <a:cubicBezTo>
                    <a:pt x="30" y="152"/>
                    <a:pt x="30" y="145"/>
                    <a:pt x="19" y="144"/>
                  </a:cubicBezTo>
                  <a:cubicBezTo>
                    <a:pt x="8" y="143"/>
                    <a:pt x="4" y="158"/>
                    <a:pt x="4" y="158"/>
                  </a:cubicBezTo>
                  <a:cubicBezTo>
                    <a:pt x="4" y="158"/>
                    <a:pt x="0" y="124"/>
                    <a:pt x="0" y="110"/>
                  </a:cubicBezTo>
                  <a:cubicBezTo>
                    <a:pt x="0" y="96"/>
                    <a:pt x="10" y="44"/>
                    <a:pt x="49" y="22"/>
                  </a:cubicBezTo>
                  <a:cubicBezTo>
                    <a:pt x="88" y="0"/>
                    <a:pt x="128" y="11"/>
                    <a:pt x="141" y="17"/>
                  </a:cubicBezTo>
                  <a:cubicBezTo>
                    <a:pt x="155" y="24"/>
                    <a:pt x="183" y="38"/>
                    <a:pt x="195" y="64"/>
                  </a:cubicBezTo>
                  <a:cubicBezTo>
                    <a:pt x="208" y="90"/>
                    <a:pt x="219" y="118"/>
                    <a:pt x="201" y="131"/>
                  </a:cubicBezTo>
                  <a:cubicBezTo>
                    <a:pt x="201" y="131"/>
                    <a:pt x="202" y="99"/>
                    <a:pt x="194" y="90"/>
                  </a:cubicBezTo>
                  <a:cubicBezTo>
                    <a:pt x="185" y="82"/>
                    <a:pt x="169" y="84"/>
                    <a:pt x="163" y="93"/>
                  </a:cubicBezTo>
                  <a:close/>
                </a:path>
              </a:pathLst>
            </a:custGeom>
            <a:solidFill>
              <a:srgbClr val="47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1" name="Freeform 199">
              <a:extLst>
                <a:ext uri="{FF2B5EF4-FFF2-40B4-BE49-F238E27FC236}">
                  <a16:creationId xmlns:a16="http://schemas.microsoft.com/office/drawing/2014/main" id="{B0CE2A7A-FA48-43ED-A9C0-C355FFE2AD9C}"/>
                </a:ext>
              </a:extLst>
            </p:cNvPr>
            <p:cNvSpPr>
              <a:spLocks/>
            </p:cNvSpPr>
            <p:nvPr/>
          </p:nvSpPr>
          <p:spPr bwMode="auto">
            <a:xfrm>
              <a:off x="9514250" y="2784752"/>
              <a:ext cx="23743" cy="52699"/>
            </a:xfrm>
            <a:custGeom>
              <a:avLst/>
              <a:gdLst>
                <a:gd name="T0" fmla="*/ 0 w 18"/>
                <a:gd name="T1" fmla="*/ 0 h 40"/>
                <a:gd name="T2" fmla="*/ 14 w 18"/>
                <a:gd name="T3" fmla="*/ 16 h 40"/>
                <a:gd name="T4" fmla="*/ 18 w 18"/>
                <a:gd name="T5" fmla="*/ 19 h 40"/>
                <a:gd name="T6" fmla="*/ 18 w 18"/>
                <a:gd name="T7" fmla="*/ 30 h 40"/>
                <a:gd name="T8" fmla="*/ 4 w 18"/>
                <a:gd name="T9" fmla="*/ 40 h 40"/>
                <a:gd name="T10" fmla="*/ 4 w 18"/>
                <a:gd name="T11" fmla="*/ 18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cubicBezTo>
                    <a:pt x="0" y="0"/>
                    <a:pt x="10" y="12"/>
                    <a:pt x="14" y="16"/>
                  </a:cubicBezTo>
                  <a:cubicBezTo>
                    <a:pt x="18" y="19"/>
                    <a:pt x="18" y="19"/>
                    <a:pt x="18" y="19"/>
                  </a:cubicBezTo>
                  <a:cubicBezTo>
                    <a:pt x="18" y="30"/>
                    <a:pt x="18" y="30"/>
                    <a:pt x="18" y="30"/>
                  </a:cubicBezTo>
                  <a:cubicBezTo>
                    <a:pt x="18" y="30"/>
                    <a:pt x="10" y="33"/>
                    <a:pt x="4" y="40"/>
                  </a:cubicBezTo>
                  <a:cubicBezTo>
                    <a:pt x="4" y="40"/>
                    <a:pt x="7" y="23"/>
                    <a:pt x="4" y="18"/>
                  </a:cubicBezTo>
                  <a:cubicBezTo>
                    <a:pt x="2" y="13"/>
                    <a:pt x="0" y="0"/>
                    <a:pt x="0" y="0"/>
                  </a:cubicBezTo>
                  <a:close/>
                </a:path>
              </a:pathLst>
            </a:custGeom>
            <a:solidFill>
              <a:srgbClr val="47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2" name="Freeform 200">
              <a:extLst>
                <a:ext uri="{FF2B5EF4-FFF2-40B4-BE49-F238E27FC236}">
                  <a16:creationId xmlns:a16="http://schemas.microsoft.com/office/drawing/2014/main" id="{C18FE3DF-71C3-43E7-85C1-6DB7940B12AF}"/>
                </a:ext>
              </a:extLst>
            </p:cNvPr>
            <p:cNvSpPr>
              <a:spLocks/>
            </p:cNvSpPr>
            <p:nvPr/>
          </p:nvSpPr>
          <p:spPr bwMode="auto">
            <a:xfrm>
              <a:off x="9566949" y="2837451"/>
              <a:ext cx="195158" cy="231642"/>
            </a:xfrm>
            <a:custGeom>
              <a:avLst/>
              <a:gdLst>
                <a:gd name="T0" fmla="*/ 0 w 148"/>
                <a:gd name="T1" fmla="*/ 0 h 176"/>
                <a:gd name="T2" fmla="*/ 79 w 148"/>
                <a:gd name="T3" fmla="*/ 47 h 176"/>
                <a:gd name="T4" fmla="*/ 110 w 148"/>
                <a:gd name="T5" fmla="*/ 42 h 176"/>
                <a:gd name="T6" fmla="*/ 148 w 148"/>
                <a:gd name="T7" fmla="*/ 66 h 176"/>
                <a:gd name="T8" fmla="*/ 113 w 148"/>
                <a:gd name="T9" fmla="*/ 132 h 176"/>
                <a:gd name="T10" fmla="*/ 47 w 148"/>
                <a:gd name="T11" fmla="*/ 176 h 176"/>
                <a:gd name="T12" fmla="*/ 42 w 148"/>
                <a:gd name="T13" fmla="*/ 133 h 176"/>
                <a:gd name="T14" fmla="*/ 0 w 148"/>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76">
                  <a:moveTo>
                    <a:pt x="0" y="0"/>
                  </a:moveTo>
                  <a:cubicBezTo>
                    <a:pt x="0" y="0"/>
                    <a:pt x="41" y="44"/>
                    <a:pt x="79" y="47"/>
                  </a:cubicBezTo>
                  <a:cubicBezTo>
                    <a:pt x="79" y="47"/>
                    <a:pt x="95" y="50"/>
                    <a:pt x="110" y="42"/>
                  </a:cubicBezTo>
                  <a:cubicBezTo>
                    <a:pt x="148" y="66"/>
                    <a:pt x="148" y="66"/>
                    <a:pt x="148" y="66"/>
                  </a:cubicBezTo>
                  <a:cubicBezTo>
                    <a:pt x="113" y="132"/>
                    <a:pt x="113" y="132"/>
                    <a:pt x="113" y="132"/>
                  </a:cubicBezTo>
                  <a:cubicBezTo>
                    <a:pt x="47" y="176"/>
                    <a:pt x="47" y="176"/>
                    <a:pt x="47" y="176"/>
                  </a:cubicBezTo>
                  <a:cubicBezTo>
                    <a:pt x="42" y="133"/>
                    <a:pt x="42" y="133"/>
                    <a:pt x="42" y="133"/>
                  </a:cubicBezTo>
                  <a:cubicBezTo>
                    <a:pt x="42" y="133"/>
                    <a:pt x="58" y="65"/>
                    <a:pt x="0" y="0"/>
                  </a:cubicBezTo>
                  <a:close/>
                </a:path>
              </a:pathLst>
            </a:custGeom>
            <a:solidFill>
              <a:srgbClr val="D4A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3" name="Freeform 201">
              <a:extLst>
                <a:ext uri="{FF2B5EF4-FFF2-40B4-BE49-F238E27FC236}">
                  <a16:creationId xmlns:a16="http://schemas.microsoft.com/office/drawing/2014/main" id="{49D7790B-10AC-4927-9B3F-FBB46A50CD8A}"/>
                </a:ext>
              </a:extLst>
            </p:cNvPr>
            <p:cNvSpPr>
              <a:spLocks/>
            </p:cNvSpPr>
            <p:nvPr/>
          </p:nvSpPr>
          <p:spPr bwMode="auto">
            <a:xfrm>
              <a:off x="9578531" y="3025660"/>
              <a:ext cx="46328" cy="54436"/>
            </a:xfrm>
            <a:custGeom>
              <a:avLst/>
              <a:gdLst>
                <a:gd name="T0" fmla="*/ 9 w 35"/>
                <a:gd name="T1" fmla="*/ 31 h 41"/>
                <a:gd name="T2" fmla="*/ 10 w 35"/>
                <a:gd name="T3" fmla="*/ 32 h 41"/>
                <a:gd name="T4" fmla="*/ 27 w 35"/>
                <a:gd name="T5" fmla="*/ 3 h 41"/>
                <a:gd name="T6" fmla="*/ 25 w 35"/>
                <a:gd name="T7" fmla="*/ 2 h 41"/>
                <a:gd name="T8" fmla="*/ 25 w 35"/>
                <a:gd name="T9" fmla="*/ 4 h 41"/>
                <a:gd name="T10" fmla="*/ 25 w 35"/>
                <a:gd name="T11" fmla="*/ 4 h 41"/>
                <a:gd name="T12" fmla="*/ 27 w 35"/>
                <a:gd name="T13" fmla="*/ 4 h 41"/>
                <a:gd name="T14" fmla="*/ 30 w 35"/>
                <a:gd name="T15" fmla="*/ 5 h 41"/>
                <a:gd name="T16" fmla="*/ 31 w 35"/>
                <a:gd name="T17" fmla="*/ 5 h 41"/>
                <a:gd name="T18" fmla="*/ 31 w 35"/>
                <a:gd name="T19" fmla="*/ 5 h 41"/>
                <a:gd name="T20" fmla="*/ 31 w 35"/>
                <a:gd name="T21" fmla="*/ 5 h 41"/>
                <a:gd name="T22" fmla="*/ 31 w 35"/>
                <a:gd name="T23" fmla="*/ 5 h 41"/>
                <a:gd name="T24" fmla="*/ 31 w 35"/>
                <a:gd name="T25" fmla="*/ 5 h 41"/>
                <a:gd name="T26" fmla="*/ 31 w 35"/>
                <a:gd name="T27" fmla="*/ 5 h 41"/>
                <a:gd name="T28" fmla="*/ 31 w 35"/>
                <a:gd name="T29" fmla="*/ 5 h 41"/>
                <a:gd name="T30" fmla="*/ 31 w 35"/>
                <a:gd name="T31" fmla="*/ 5 h 41"/>
                <a:gd name="T32" fmla="*/ 31 w 35"/>
                <a:gd name="T33" fmla="*/ 5 h 41"/>
                <a:gd name="T34" fmla="*/ 29 w 35"/>
                <a:gd name="T35" fmla="*/ 7 h 41"/>
                <a:gd name="T36" fmla="*/ 17 w 35"/>
                <a:gd name="T37" fmla="*/ 21 h 41"/>
                <a:gd name="T38" fmla="*/ 10 w 35"/>
                <a:gd name="T39" fmla="*/ 27 h 41"/>
                <a:gd name="T40" fmla="*/ 7 w 35"/>
                <a:gd name="T41" fmla="*/ 29 h 41"/>
                <a:gd name="T42" fmla="*/ 9 w 35"/>
                <a:gd name="T43" fmla="*/ 31 h 41"/>
                <a:gd name="T44" fmla="*/ 10 w 35"/>
                <a:gd name="T45" fmla="*/ 32 h 41"/>
                <a:gd name="T46" fmla="*/ 9 w 35"/>
                <a:gd name="T47" fmla="*/ 31 h 41"/>
                <a:gd name="T48" fmla="*/ 10 w 35"/>
                <a:gd name="T49" fmla="*/ 32 h 41"/>
                <a:gd name="T50" fmla="*/ 22 w 35"/>
                <a:gd name="T51" fmla="*/ 21 h 41"/>
                <a:gd name="T52" fmla="*/ 30 w 35"/>
                <a:gd name="T53" fmla="*/ 13 h 41"/>
                <a:gd name="T54" fmla="*/ 33 w 35"/>
                <a:gd name="T55" fmla="*/ 9 h 41"/>
                <a:gd name="T56" fmla="*/ 34 w 35"/>
                <a:gd name="T57" fmla="*/ 8 h 41"/>
                <a:gd name="T58" fmla="*/ 34 w 35"/>
                <a:gd name="T59" fmla="*/ 6 h 41"/>
                <a:gd name="T60" fmla="*/ 34 w 35"/>
                <a:gd name="T61" fmla="*/ 6 h 41"/>
                <a:gd name="T62" fmla="*/ 35 w 35"/>
                <a:gd name="T63" fmla="*/ 5 h 41"/>
                <a:gd name="T64" fmla="*/ 33 w 35"/>
                <a:gd name="T65" fmla="*/ 2 h 41"/>
                <a:gd name="T66" fmla="*/ 30 w 35"/>
                <a:gd name="T67" fmla="*/ 1 h 41"/>
                <a:gd name="T68" fmla="*/ 27 w 35"/>
                <a:gd name="T69" fmla="*/ 0 h 41"/>
                <a:gd name="T70" fmla="*/ 25 w 35"/>
                <a:gd name="T71" fmla="*/ 0 h 41"/>
                <a:gd name="T72" fmla="*/ 24 w 35"/>
                <a:gd name="T73" fmla="*/ 1 h 41"/>
                <a:gd name="T74" fmla="*/ 0 w 35"/>
                <a:gd name="T75" fmla="*/ 41 h 41"/>
                <a:gd name="T76" fmla="*/ 10 w 35"/>
                <a:gd name="T77" fmla="*/ 32 h 41"/>
                <a:gd name="T78" fmla="*/ 9 w 35"/>
                <a:gd name="T79"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41">
                  <a:moveTo>
                    <a:pt x="9" y="31"/>
                  </a:moveTo>
                  <a:cubicBezTo>
                    <a:pt x="10" y="32"/>
                    <a:pt x="10" y="32"/>
                    <a:pt x="10" y="32"/>
                  </a:cubicBezTo>
                  <a:cubicBezTo>
                    <a:pt x="27" y="3"/>
                    <a:pt x="27" y="3"/>
                    <a:pt x="27" y="3"/>
                  </a:cubicBezTo>
                  <a:cubicBezTo>
                    <a:pt x="25" y="2"/>
                    <a:pt x="25" y="2"/>
                    <a:pt x="25" y="2"/>
                  </a:cubicBezTo>
                  <a:cubicBezTo>
                    <a:pt x="25" y="4"/>
                    <a:pt x="25" y="4"/>
                    <a:pt x="25" y="4"/>
                  </a:cubicBezTo>
                  <a:cubicBezTo>
                    <a:pt x="25" y="4"/>
                    <a:pt x="25" y="4"/>
                    <a:pt x="25" y="4"/>
                  </a:cubicBezTo>
                  <a:cubicBezTo>
                    <a:pt x="26" y="4"/>
                    <a:pt x="26" y="4"/>
                    <a:pt x="27" y="4"/>
                  </a:cubicBezTo>
                  <a:cubicBezTo>
                    <a:pt x="28" y="4"/>
                    <a:pt x="29" y="4"/>
                    <a:pt x="30" y="5"/>
                  </a:cubicBezTo>
                  <a:cubicBezTo>
                    <a:pt x="30" y="5"/>
                    <a:pt x="30" y="5"/>
                    <a:pt x="31" y="5"/>
                  </a:cubicBezTo>
                  <a:cubicBezTo>
                    <a:pt x="31" y="5"/>
                    <a:pt x="31" y="5"/>
                    <a:pt x="31" y="5"/>
                  </a:cubicBezTo>
                  <a:cubicBezTo>
                    <a:pt x="31" y="5"/>
                    <a:pt x="31" y="5"/>
                    <a:pt x="31" y="5"/>
                  </a:cubicBezTo>
                  <a:cubicBezTo>
                    <a:pt x="31" y="5"/>
                    <a:pt x="31" y="5"/>
                    <a:pt x="31" y="5"/>
                  </a:cubicBezTo>
                  <a:cubicBezTo>
                    <a:pt x="31" y="5"/>
                    <a:pt x="31" y="5"/>
                    <a:pt x="31" y="5"/>
                  </a:cubicBezTo>
                  <a:cubicBezTo>
                    <a:pt x="31" y="5"/>
                    <a:pt x="31" y="5"/>
                    <a:pt x="31" y="5"/>
                  </a:cubicBezTo>
                  <a:cubicBezTo>
                    <a:pt x="31" y="5"/>
                    <a:pt x="31" y="5"/>
                    <a:pt x="31" y="5"/>
                  </a:cubicBezTo>
                  <a:cubicBezTo>
                    <a:pt x="31" y="5"/>
                    <a:pt x="31" y="5"/>
                    <a:pt x="31" y="5"/>
                  </a:cubicBezTo>
                  <a:cubicBezTo>
                    <a:pt x="31" y="5"/>
                    <a:pt x="31" y="5"/>
                    <a:pt x="31" y="5"/>
                  </a:cubicBezTo>
                  <a:cubicBezTo>
                    <a:pt x="31" y="5"/>
                    <a:pt x="30" y="6"/>
                    <a:pt x="29" y="7"/>
                  </a:cubicBezTo>
                  <a:cubicBezTo>
                    <a:pt x="27" y="10"/>
                    <a:pt x="21" y="16"/>
                    <a:pt x="17" y="21"/>
                  </a:cubicBezTo>
                  <a:cubicBezTo>
                    <a:pt x="14" y="23"/>
                    <a:pt x="12" y="25"/>
                    <a:pt x="10" y="27"/>
                  </a:cubicBezTo>
                  <a:cubicBezTo>
                    <a:pt x="8" y="28"/>
                    <a:pt x="7" y="29"/>
                    <a:pt x="7" y="29"/>
                  </a:cubicBezTo>
                  <a:cubicBezTo>
                    <a:pt x="9" y="31"/>
                    <a:pt x="9" y="31"/>
                    <a:pt x="9" y="31"/>
                  </a:cubicBezTo>
                  <a:cubicBezTo>
                    <a:pt x="10" y="32"/>
                    <a:pt x="10" y="32"/>
                    <a:pt x="10" y="32"/>
                  </a:cubicBezTo>
                  <a:cubicBezTo>
                    <a:pt x="9" y="31"/>
                    <a:pt x="9" y="31"/>
                    <a:pt x="9" y="31"/>
                  </a:cubicBezTo>
                  <a:cubicBezTo>
                    <a:pt x="10" y="32"/>
                    <a:pt x="10" y="32"/>
                    <a:pt x="10" y="32"/>
                  </a:cubicBezTo>
                  <a:cubicBezTo>
                    <a:pt x="10" y="32"/>
                    <a:pt x="16" y="27"/>
                    <a:pt x="22" y="21"/>
                  </a:cubicBezTo>
                  <a:cubicBezTo>
                    <a:pt x="25" y="18"/>
                    <a:pt x="28" y="15"/>
                    <a:pt x="30" y="13"/>
                  </a:cubicBezTo>
                  <a:cubicBezTo>
                    <a:pt x="31" y="11"/>
                    <a:pt x="32" y="10"/>
                    <a:pt x="33" y="9"/>
                  </a:cubicBezTo>
                  <a:cubicBezTo>
                    <a:pt x="33" y="9"/>
                    <a:pt x="34" y="8"/>
                    <a:pt x="34" y="8"/>
                  </a:cubicBezTo>
                  <a:cubicBezTo>
                    <a:pt x="34" y="7"/>
                    <a:pt x="34" y="7"/>
                    <a:pt x="34" y="6"/>
                  </a:cubicBezTo>
                  <a:cubicBezTo>
                    <a:pt x="34" y="6"/>
                    <a:pt x="34" y="6"/>
                    <a:pt x="34" y="6"/>
                  </a:cubicBezTo>
                  <a:cubicBezTo>
                    <a:pt x="35" y="5"/>
                    <a:pt x="35" y="5"/>
                    <a:pt x="35" y="5"/>
                  </a:cubicBezTo>
                  <a:cubicBezTo>
                    <a:pt x="35" y="4"/>
                    <a:pt x="34" y="3"/>
                    <a:pt x="33" y="2"/>
                  </a:cubicBezTo>
                  <a:cubicBezTo>
                    <a:pt x="32" y="1"/>
                    <a:pt x="31" y="1"/>
                    <a:pt x="30" y="1"/>
                  </a:cubicBezTo>
                  <a:cubicBezTo>
                    <a:pt x="29" y="0"/>
                    <a:pt x="28" y="0"/>
                    <a:pt x="27" y="0"/>
                  </a:cubicBezTo>
                  <a:cubicBezTo>
                    <a:pt x="26" y="0"/>
                    <a:pt x="25" y="0"/>
                    <a:pt x="25" y="0"/>
                  </a:cubicBezTo>
                  <a:cubicBezTo>
                    <a:pt x="24" y="1"/>
                    <a:pt x="24" y="1"/>
                    <a:pt x="24" y="1"/>
                  </a:cubicBezTo>
                  <a:cubicBezTo>
                    <a:pt x="0" y="41"/>
                    <a:pt x="0" y="41"/>
                    <a:pt x="0" y="41"/>
                  </a:cubicBezTo>
                  <a:cubicBezTo>
                    <a:pt x="10" y="32"/>
                    <a:pt x="10" y="32"/>
                    <a:pt x="10" y="32"/>
                  </a:cubicBezTo>
                  <a:lnTo>
                    <a:pt x="9" y="31"/>
                  </a:lnTo>
                  <a:close/>
                </a:path>
              </a:pathLst>
            </a:custGeom>
            <a:solidFill>
              <a:srgbClr val="079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4" name="Freeform 202">
              <a:extLst>
                <a:ext uri="{FF2B5EF4-FFF2-40B4-BE49-F238E27FC236}">
                  <a16:creationId xmlns:a16="http://schemas.microsoft.com/office/drawing/2014/main" id="{D68981CC-A0AC-40BA-9393-4F36EB1AE837}"/>
                </a:ext>
              </a:extLst>
            </p:cNvPr>
            <p:cNvSpPr>
              <a:spLocks/>
            </p:cNvSpPr>
            <p:nvPr/>
          </p:nvSpPr>
          <p:spPr bwMode="auto">
            <a:xfrm>
              <a:off x="9626018" y="3025660"/>
              <a:ext cx="61964" cy="77600"/>
            </a:xfrm>
            <a:custGeom>
              <a:avLst/>
              <a:gdLst>
                <a:gd name="T0" fmla="*/ 35 w 47"/>
                <a:gd name="T1" fmla="*/ 45 h 59"/>
                <a:gd name="T2" fmla="*/ 37 w 47"/>
                <a:gd name="T3" fmla="*/ 44 h 59"/>
                <a:gd name="T4" fmla="*/ 8 w 47"/>
                <a:gd name="T5" fmla="*/ 1 h 59"/>
                <a:gd name="T6" fmla="*/ 7 w 47"/>
                <a:gd name="T7" fmla="*/ 0 h 59"/>
                <a:gd name="T8" fmla="*/ 5 w 47"/>
                <a:gd name="T9" fmla="*/ 0 h 59"/>
                <a:gd name="T10" fmla="*/ 2 w 47"/>
                <a:gd name="T11" fmla="*/ 1 h 59"/>
                <a:gd name="T12" fmla="*/ 0 w 47"/>
                <a:gd name="T13" fmla="*/ 5 h 59"/>
                <a:gd name="T14" fmla="*/ 1 w 47"/>
                <a:gd name="T15" fmla="*/ 10 h 59"/>
                <a:gd name="T16" fmla="*/ 8 w 47"/>
                <a:gd name="T17" fmla="*/ 19 h 59"/>
                <a:gd name="T18" fmla="*/ 34 w 47"/>
                <a:gd name="T19" fmla="*/ 46 h 59"/>
                <a:gd name="T20" fmla="*/ 47 w 47"/>
                <a:gd name="T21" fmla="*/ 59 h 59"/>
                <a:gd name="T22" fmla="*/ 37 w 47"/>
                <a:gd name="T23" fmla="*/ 44 h 59"/>
                <a:gd name="T24" fmla="*/ 35 w 47"/>
                <a:gd name="T25" fmla="*/ 45 h 59"/>
                <a:gd name="T26" fmla="*/ 37 w 47"/>
                <a:gd name="T27" fmla="*/ 43 h 59"/>
                <a:gd name="T28" fmla="*/ 32 w 47"/>
                <a:gd name="T29" fmla="*/ 39 h 59"/>
                <a:gd name="T30" fmla="*/ 16 w 47"/>
                <a:gd name="T31" fmla="*/ 23 h 59"/>
                <a:gd name="T32" fmla="*/ 9 w 47"/>
                <a:gd name="T33" fmla="*/ 14 h 59"/>
                <a:gd name="T34" fmla="*/ 5 w 47"/>
                <a:gd name="T35" fmla="*/ 8 h 59"/>
                <a:gd name="T36" fmla="*/ 4 w 47"/>
                <a:gd name="T37" fmla="*/ 5 h 59"/>
                <a:gd name="T38" fmla="*/ 4 w 47"/>
                <a:gd name="T39" fmla="*/ 4 h 59"/>
                <a:gd name="T40" fmla="*/ 5 w 47"/>
                <a:gd name="T41" fmla="*/ 4 h 59"/>
                <a:gd name="T42" fmla="*/ 6 w 47"/>
                <a:gd name="T43" fmla="*/ 4 h 59"/>
                <a:gd name="T44" fmla="*/ 6 w 47"/>
                <a:gd name="T45" fmla="*/ 4 h 59"/>
                <a:gd name="T46" fmla="*/ 6 w 47"/>
                <a:gd name="T47" fmla="*/ 4 h 59"/>
                <a:gd name="T48" fmla="*/ 6 w 47"/>
                <a:gd name="T49" fmla="*/ 4 h 59"/>
                <a:gd name="T50" fmla="*/ 7 w 47"/>
                <a:gd name="T51" fmla="*/ 2 h 59"/>
                <a:gd name="T52" fmla="*/ 5 w 47"/>
                <a:gd name="T53" fmla="*/ 3 h 59"/>
                <a:gd name="T54" fmla="*/ 34 w 47"/>
                <a:gd name="T55" fmla="*/ 46 h 59"/>
                <a:gd name="T56" fmla="*/ 35 w 47"/>
                <a:gd name="T57" fmla="*/ 45 h 59"/>
                <a:gd name="T58" fmla="*/ 37 w 47"/>
                <a:gd name="T59" fmla="*/ 43 h 59"/>
                <a:gd name="T60" fmla="*/ 35 w 47"/>
                <a:gd name="T61" fmla="*/ 4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59">
                  <a:moveTo>
                    <a:pt x="35" y="45"/>
                  </a:moveTo>
                  <a:cubicBezTo>
                    <a:pt x="37" y="44"/>
                    <a:pt x="37" y="44"/>
                    <a:pt x="37" y="44"/>
                  </a:cubicBezTo>
                  <a:cubicBezTo>
                    <a:pt x="8" y="1"/>
                    <a:pt x="8" y="1"/>
                    <a:pt x="8" y="1"/>
                  </a:cubicBezTo>
                  <a:cubicBezTo>
                    <a:pt x="7" y="0"/>
                    <a:pt x="7" y="0"/>
                    <a:pt x="7" y="0"/>
                  </a:cubicBezTo>
                  <a:cubicBezTo>
                    <a:pt x="7" y="0"/>
                    <a:pt x="6" y="0"/>
                    <a:pt x="5" y="0"/>
                  </a:cubicBezTo>
                  <a:cubicBezTo>
                    <a:pt x="4" y="0"/>
                    <a:pt x="3" y="0"/>
                    <a:pt x="2" y="1"/>
                  </a:cubicBezTo>
                  <a:cubicBezTo>
                    <a:pt x="0" y="2"/>
                    <a:pt x="0" y="3"/>
                    <a:pt x="0" y="5"/>
                  </a:cubicBezTo>
                  <a:cubicBezTo>
                    <a:pt x="0" y="6"/>
                    <a:pt x="0" y="8"/>
                    <a:pt x="1" y="10"/>
                  </a:cubicBezTo>
                  <a:cubicBezTo>
                    <a:pt x="2" y="12"/>
                    <a:pt x="5" y="16"/>
                    <a:pt x="8" y="19"/>
                  </a:cubicBezTo>
                  <a:cubicBezTo>
                    <a:pt x="18" y="31"/>
                    <a:pt x="34" y="46"/>
                    <a:pt x="34" y="46"/>
                  </a:cubicBezTo>
                  <a:cubicBezTo>
                    <a:pt x="47" y="59"/>
                    <a:pt x="47" y="59"/>
                    <a:pt x="47" y="59"/>
                  </a:cubicBezTo>
                  <a:cubicBezTo>
                    <a:pt x="37" y="44"/>
                    <a:pt x="37" y="44"/>
                    <a:pt x="37" y="44"/>
                  </a:cubicBezTo>
                  <a:cubicBezTo>
                    <a:pt x="35" y="45"/>
                    <a:pt x="35" y="45"/>
                    <a:pt x="35" y="45"/>
                  </a:cubicBezTo>
                  <a:cubicBezTo>
                    <a:pt x="37" y="43"/>
                    <a:pt x="37" y="43"/>
                    <a:pt x="37" y="43"/>
                  </a:cubicBezTo>
                  <a:cubicBezTo>
                    <a:pt x="37" y="43"/>
                    <a:pt x="35" y="42"/>
                    <a:pt x="32" y="39"/>
                  </a:cubicBezTo>
                  <a:cubicBezTo>
                    <a:pt x="28" y="35"/>
                    <a:pt x="22" y="29"/>
                    <a:pt x="16" y="23"/>
                  </a:cubicBezTo>
                  <a:cubicBezTo>
                    <a:pt x="14" y="20"/>
                    <a:pt x="11" y="17"/>
                    <a:pt x="9" y="14"/>
                  </a:cubicBezTo>
                  <a:cubicBezTo>
                    <a:pt x="7" y="12"/>
                    <a:pt x="5" y="9"/>
                    <a:pt x="5" y="8"/>
                  </a:cubicBezTo>
                  <a:cubicBezTo>
                    <a:pt x="4" y="6"/>
                    <a:pt x="4" y="5"/>
                    <a:pt x="4" y="5"/>
                  </a:cubicBezTo>
                  <a:cubicBezTo>
                    <a:pt x="4" y="4"/>
                    <a:pt x="4" y="4"/>
                    <a:pt x="4" y="4"/>
                  </a:cubicBezTo>
                  <a:cubicBezTo>
                    <a:pt x="4" y="4"/>
                    <a:pt x="4" y="4"/>
                    <a:pt x="5" y="4"/>
                  </a:cubicBezTo>
                  <a:cubicBezTo>
                    <a:pt x="5" y="4"/>
                    <a:pt x="5" y="4"/>
                    <a:pt x="6" y="4"/>
                  </a:cubicBezTo>
                  <a:cubicBezTo>
                    <a:pt x="6" y="4"/>
                    <a:pt x="6" y="4"/>
                    <a:pt x="6" y="4"/>
                  </a:cubicBezTo>
                  <a:cubicBezTo>
                    <a:pt x="6" y="4"/>
                    <a:pt x="6" y="4"/>
                    <a:pt x="6" y="4"/>
                  </a:cubicBezTo>
                  <a:cubicBezTo>
                    <a:pt x="6" y="4"/>
                    <a:pt x="6" y="4"/>
                    <a:pt x="6" y="4"/>
                  </a:cubicBezTo>
                  <a:cubicBezTo>
                    <a:pt x="7" y="2"/>
                    <a:pt x="7" y="2"/>
                    <a:pt x="7" y="2"/>
                  </a:cubicBezTo>
                  <a:cubicBezTo>
                    <a:pt x="5" y="3"/>
                    <a:pt x="5" y="3"/>
                    <a:pt x="5" y="3"/>
                  </a:cubicBezTo>
                  <a:cubicBezTo>
                    <a:pt x="34" y="46"/>
                    <a:pt x="34" y="46"/>
                    <a:pt x="34" y="46"/>
                  </a:cubicBezTo>
                  <a:cubicBezTo>
                    <a:pt x="35" y="45"/>
                    <a:pt x="35" y="45"/>
                    <a:pt x="35" y="45"/>
                  </a:cubicBezTo>
                  <a:cubicBezTo>
                    <a:pt x="37" y="43"/>
                    <a:pt x="37" y="43"/>
                    <a:pt x="37" y="43"/>
                  </a:cubicBezTo>
                  <a:lnTo>
                    <a:pt x="35" y="45"/>
                  </a:lnTo>
                  <a:close/>
                </a:path>
              </a:pathLst>
            </a:custGeom>
            <a:solidFill>
              <a:srgbClr val="079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5" name="Freeform 203">
              <a:extLst>
                <a:ext uri="{FF2B5EF4-FFF2-40B4-BE49-F238E27FC236}">
                  <a16:creationId xmlns:a16="http://schemas.microsoft.com/office/drawing/2014/main" id="{B6549D70-B26E-4103-8AF7-CA6D3A95FFB9}"/>
                </a:ext>
              </a:extLst>
            </p:cNvPr>
            <p:cNvSpPr>
              <a:spLocks/>
            </p:cNvSpPr>
            <p:nvPr/>
          </p:nvSpPr>
          <p:spPr bwMode="auto">
            <a:xfrm>
              <a:off x="9820018" y="3395708"/>
              <a:ext cx="24902" cy="15057"/>
            </a:xfrm>
            <a:custGeom>
              <a:avLst/>
              <a:gdLst>
                <a:gd name="T0" fmla="*/ 16 w 43"/>
                <a:gd name="T1" fmla="*/ 26 h 26"/>
                <a:gd name="T2" fmla="*/ 0 w 43"/>
                <a:gd name="T3" fmla="*/ 0 h 26"/>
                <a:gd name="T4" fmla="*/ 43 w 43"/>
                <a:gd name="T5" fmla="*/ 0 h 26"/>
                <a:gd name="T6" fmla="*/ 16 w 43"/>
                <a:gd name="T7" fmla="*/ 26 h 26"/>
              </a:gdLst>
              <a:ahLst/>
              <a:cxnLst>
                <a:cxn ang="0">
                  <a:pos x="T0" y="T1"/>
                </a:cxn>
                <a:cxn ang="0">
                  <a:pos x="T2" y="T3"/>
                </a:cxn>
                <a:cxn ang="0">
                  <a:pos x="T4" y="T5"/>
                </a:cxn>
                <a:cxn ang="0">
                  <a:pos x="T6" y="T7"/>
                </a:cxn>
              </a:cxnLst>
              <a:rect l="0" t="0" r="r" b="b"/>
              <a:pathLst>
                <a:path w="43" h="26">
                  <a:moveTo>
                    <a:pt x="16" y="26"/>
                  </a:moveTo>
                  <a:lnTo>
                    <a:pt x="0" y="0"/>
                  </a:lnTo>
                  <a:lnTo>
                    <a:pt x="43" y="0"/>
                  </a:lnTo>
                  <a:lnTo>
                    <a:pt x="16" y="2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6" name="Freeform 204">
              <a:extLst>
                <a:ext uri="{FF2B5EF4-FFF2-40B4-BE49-F238E27FC236}">
                  <a16:creationId xmlns:a16="http://schemas.microsoft.com/office/drawing/2014/main" id="{B1013485-574E-4604-8EF9-94809AB6703A}"/>
                </a:ext>
              </a:extLst>
            </p:cNvPr>
            <p:cNvSpPr>
              <a:spLocks/>
            </p:cNvSpPr>
            <p:nvPr/>
          </p:nvSpPr>
          <p:spPr bwMode="auto">
            <a:xfrm>
              <a:off x="9531624" y="3302472"/>
              <a:ext cx="335302" cy="152884"/>
            </a:xfrm>
            <a:custGeom>
              <a:avLst/>
              <a:gdLst>
                <a:gd name="T0" fmla="*/ 250 w 255"/>
                <a:gd name="T1" fmla="*/ 75 h 116"/>
                <a:gd name="T2" fmla="*/ 216 w 255"/>
                <a:gd name="T3" fmla="*/ 75 h 116"/>
                <a:gd name="T4" fmla="*/ 195 w 255"/>
                <a:gd name="T5" fmla="*/ 78 h 116"/>
                <a:gd name="T6" fmla="*/ 170 w 255"/>
                <a:gd name="T7" fmla="*/ 88 h 116"/>
                <a:gd name="T8" fmla="*/ 132 w 255"/>
                <a:gd name="T9" fmla="*/ 96 h 116"/>
                <a:gd name="T10" fmla="*/ 103 w 255"/>
                <a:gd name="T11" fmla="*/ 105 h 116"/>
                <a:gd name="T12" fmla="*/ 62 w 255"/>
                <a:gd name="T13" fmla="*/ 115 h 116"/>
                <a:gd name="T14" fmla="*/ 51 w 255"/>
                <a:gd name="T15" fmla="*/ 109 h 116"/>
                <a:gd name="T16" fmla="*/ 60 w 255"/>
                <a:gd name="T17" fmla="*/ 99 h 116"/>
                <a:gd name="T18" fmla="*/ 89 w 255"/>
                <a:gd name="T19" fmla="*/ 90 h 116"/>
                <a:gd name="T20" fmla="*/ 108 w 255"/>
                <a:gd name="T21" fmla="*/ 81 h 116"/>
                <a:gd name="T22" fmla="*/ 116 w 255"/>
                <a:gd name="T23" fmla="*/ 74 h 116"/>
                <a:gd name="T24" fmla="*/ 89 w 255"/>
                <a:gd name="T25" fmla="*/ 79 h 116"/>
                <a:gd name="T26" fmla="*/ 52 w 255"/>
                <a:gd name="T27" fmla="*/ 85 h 116"/>
                <a:gd name="T28" fmla="*/ 24 w 255"/>
                <a:gd name="T29" fmla="*/ 84 h 116"/>
                <a:gd name="T30" fmla="*/ 28 w 255"/>
                <a:gd name="T31" fmla="*/ 71 h 116"/>
                <a:gd name="T32" fmla="*/ 52 w 255"/>
                <a:gd name="T33" fmla="*/ 65 h 116"/>
                <a:gd name="T34" fmla="*/ 85 w 255"/>
                <a:gd name="T35" fmla="*/ 56 h 116"/>
                <a:gd name="T36" fmla="*/ 108 w 255"/>
                <a:gd name="T37" fmla="*/ 51 h 116"/>
                <a:gd name="T38" fmla="*/ 64 w 255"/>
                <a:gd name="T39" fmla="*/ 58 h 116"/>
                <a:gd name="T40" fmla="*/ 31 w 255"/>
                <a:gd name="T41" fmla="*/ 63 h 116"/>
                <a:gd name="T42" fmla="*/ 10 w 255"/>
                <a:gd name="T43" fmla="*/ 66 h 116"/>
                <a:gd name="T44" fmla="*/ 10 w 255"/>
                <a:gd name="T45" fmla="*/ 51 h 116"/>
                <a:gd name="T46" fmla="*/ 24 w 255"/>
                <a:gd name="T47" fmla="*/ 44 h 116"/>
                <a:gd name="T48" fmla="*/ 25 w 255"/>
                <a:gd name="T49" fmla="*/ 34 h 116"/>
                <a:gd name="T50" fmla="*/ 76 w 255"/>
                <a:gd name="T51" fmla="*/ 11 h 116"/>
                <a:gd name="T52" fmla="*/ 116 w 255"/>
                <a:gd name="T53" fmla="*/ 1 h 116"/>
                <a:gd name="T54" fmla="*/ 150 w 255"/>
                <a:gd name="T55" fmla="*/ 4 h 116"/>
                <a:gd name="T56" fmla="*/ 205 w 255"/>
                <a:gd name="T57" fmla="*/ 11 h 116"/>
                <a:gd name="T58" fmla="*/ 223 w 255"/>
                <a:gd name="T59" fmla="*/ 8 h 116"/>
                <a:gd name="T60" fmla="*/ 235 w 255"/>
                <a:gd name="T61" fmla="*/ 10 h 116"/>
                <a:gd name="T62" fmla="*/ 255 w 255"/>
                <a:gd name="T63" fmla="*/ 40 h 116"/>
                <a:gd name="T64" fmla="*/ 250 w 255"/>
                <a:gd name="T65" fmla="*/ 7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5" h="116">
                  <a:moveTo>
                    <a:pt x="250" y="75"/>
                  </a:moveTo>
                  <a:cubicBezTo>
                    <a:pt x="250" y="75"/>
                    <a:pt x="227" y="73"/>
                    <a:pt x="216" y="75"/>
                  </a:cubicBezTo>
                  <a:cubicBezTo>
                    <a:pt x="206" y="76"/>
                    <a:pt x="195" y="78"/>
                    <a:pt x="195" y="78"/>
                  </a:cubicBezTo>
                  <a:cubicBezTo>
                    <a:pt x="195" y="78"/>
                    <a:pt x="179" y="86"/>
                    <a:pt x="170" y="88"/>
                  </a:cubicBezTo>
                  <a:cubicBezTo>
                    <a:pt x="162" y="90"/>
                    <a:pt x="141" y="94"/>
                    <a:pt x="132" y="96"/>
                  </a:cubicBezTo>
                  <a:cubicBezTo>
                    <a:pt x="122" y="98"/>
                    <a:pt x="112" y="103"/>
                    <a:pt x="103" y="105"/>
                  </a:cubicBezTo>
                  <a:cubicBezTo>
                    <a:pt x="94" y="108"/>
                    <a:pt x="68" y="114"/>
                    <a:pt x="62" y="115"/>
                  </a:cubicBezTo>
                  <a:cubicBezTo>
                    <a:pt x="57" y="116"/>
                    <a:pt x="51" y="113"/>
                    <a:pt x="51" y="109"/>
                  </a:cubicBezTo>
                  <a:cubicBezTo>
                    <a:pt x="51" y="105"/>
                    <a:pt x="54" y="101"/>
                    <a:pt x="60" y="99"/>
                  </a:cubicBezTo>
                  <a:cubicBezTo>
                    <a:pt x="65" y="97"/>
                    <a:pt x="84" y="92"/>
                    <a:pt x="89" y="90"/>
                  </a:cubicBezTo>
                  <a:cubicBezTo>
                    <a:pt x="93" y="88"/>
                    <a:pt x="103" y="84"/>
                    <a:pt x="108" y="81"/>
                  </a:cubicBezTo>
                  <a:cubicBezTo>
                    <a:pt x="113" y="78"/>
                    <a:pt x="116" y="74"/>
                    <a:pt x="116" y="74"/>
                  </a:cubicBezTo>
                  <a:cubicBezTo>
                    <a:pt x="116" y="74"/>
                    <a:pt x="98" y="76"/>
                    <a:pt x="89" y="79"/>
                  </a:cubicBezTo>
                  <a:cubicBezTo>
                    <a:pt x="79" y="81"/>
                    <a:pt x="65" y="83"/>
                    <a:pt x="52" y="85"/>
                  </a:cubicBezTo>
                  <a:cubicBezTo>
                    <a:pt x="40" y="87"/>
                    <a:pt x="27" y="90"/>
                    <a:pt x="24" y="84"/>
                  </a:cubicBezTo>
                  <a:cubicBezTo>
                    <a:pt x="22" y="78"/>
                    <a:pt x="25" y="73"/>
                    <a:pt x="28" y="71"/>
                  </a:cubicBezTo>
                  <a:cubicBezTo>
                    <a:pt x="31" y="69"/>
                    <a:pt x="45" y="66"/>
                    <a:pt x="52" y="65"/>
                  </a:cubicBezTo>
                  <a:cubicBezTo>
                    <a:pt x="58" y="64"/>
                    <a:pt x="79" y="57"/>
                    <a:pt x="85" y="56"/>
                  </a:cubicBezTo>
                  <a:cubicBezTo>
                    <a:pt x="92" y="54"/>
                    <a:pt x="108" y="51"/>
                    <a:pt x="108" y="51"/>
                  </a:cubicBezTo>
                  <a:cubicBezTo>
                    <a:pt x="108" y="51"/>
                    <a:pt x="69" y="57"/>
                    <a:pt x="64" y="58"/>
                  </a:cubicBezTo>
                  <a:cubicBezTo>
                    <a:pt x="60" y="59"/>
                    <a:pt x="41" y="62"/>
                    <a:pt x="31" y="63"/>
                  </a:cubicBezTo>
                  <a:cubicBezTo>
                    <a:pt x="21" y="65"/>
                    <a:pt x="12" y="66"/>
                    <a:pt x="10" y="66"/>
                  </a:cubicBezTo>
                  <a:cubicBezTo>
                    <a:pt x="8" y="65"/>
                    <a:pt x="0" y="56"/>
                    <a:pt x="10" y="51"/>
                  </a:cubicBezTo>
                  <a:cubicBezTo>
                    <a:pt x="20" y="45"/>
                    <a:pt x="24" y="44"/>
                    <a:pt x="24" y="44"/>
                  </a:cubicBezTo>
                  <a:cubicBezTo>
                    <a:pt x="24" y="44"/>
                    <a:pt x="21" y="37"/>
                    <a:pt x="25" y="34"/>
                  </a:cubicBezTo>
                  <a:cubicBezTo>
                    <a:pt x="29" y="30"/>
                    <a:pt x="70" y="13"/>
                    <a:pt x="76" y="11"/>
                  </a:cubicBezTo>
                  <a:cubicBezTo>
                    <a:pt x="82" y="10"/>
                    <a:pt x="108" y="3"/>
                    <a:pt x="116" y="1"/>
                  </a:cubicBezTo>
                  <a:cubicBezTo>
                    <a:pt x="124" y="0"/>
                    <a:pt x="141" y="1"/>
                    <a:pt x="150" y="4"/>
                  </a:cubicBezTo>
                  <a:cubicBezTo>
                    <a:pt x="159" y="6"/>
                    <a:pt x="200" y="11"/>
                    <a:pt x="205" y="11"/>
                  </a:cubicBezTo>
                  <a:cubicBezTo>
                    <a:pt x="209" y="11"/>
                    <a:pt x="223" y="8"/>
                    <a:pt x="223" y="8"/>
                  </a:cubicBezTo>
                  <a:cubicBezTo>
                    <a:pt x="235" y="10"/>
                    <a:pt x="235" y="10"/>
                    <a:pt x="235" y="10"/>
                  </a:cubicBezTo>
                  <a:cubicBezTo>
                    <a:pt x="255" y="40"/>
                    <a:pt x="255" y="40"/>
                    <a:pt x="255" y="40"/>
                  </a:cubicBezTo>
                  <a:lnTo>
                    <a:pt x="250" y="75"/>
                  </a:lnTo>
                  <a:close/>
                </a:path>
              </a:pathLst>
            </a:custGeom>
            <a:solidFill>
              <a:srgbClr val="E7B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7" name="Freeform 205">
              <a:extLst>
                <a:ext uri="{FF2B5EF4-FFF2-40B4-BE49-F238E27FC236}">
                  <a16:creationId xmlns:a16="http://schemas.microsoft.com/office/drawing/2014/main" id="{C381BD0A-6662-4FF7-96D8-239B45937D12}"/>
                </a:ext>
              </a:extLst>
            </p:cNvPr>
            <p:cNvSpPr>
              <a:spLocks/>
            </p:cNvSpPr>
            <p:nvPr/>
          </p:nvSpPr>
          <p:spPr bwMode="auto">
            <a:xfrm>
              <a:off x="9822334" y="3310580"/>
              <a:ext cx="101343" cy="111767"/>
            </a:xfrm>
            <a:custGeom>
              <a:avLst/>
              <a:gdLst>
                <a:gd name="T0" fmla="*/ 38 w 77"/>
                <a:gd name="T1" fmla="*/ 2 h 85"/>
                <a:gd name="T2" fmla="*/ 12 w 77"/>
                <a:gd name="T3" fmla="*/ 0 h 85"/>
                <a:gd name="T4" fmla="*/ 0 w 77"/>
                <a:gd name="T5" fmla="*/ 1 h 85"/>
                <a:gd name="T6" fmla="*/ 21 w 77"/>
                <a:gd name="T7" fmla="*/ 33 h 85"/>
                <a:gd name="T8" fmla="*/ 8 w 77"/>
                <a:gd name="T9" fmla="*/ 73 h 85"/>
                <a:gd name="T10" fmla="*/ 5 w 77"/>
                <a:gd name="T11" fmla="*/ 76 h 85"/>
                <a:gd name="T12" fmla="*/ 24 w 77"/>
                <a:gd name="T13" fmla="*/ 79 h 85"/>
                <a:gd name="T14" fmla="*/ 52 w 77"/>
                <a:gd name="T15" fmla="*/ 85 h 85"/>
                <a:gd name="T16" fmla="*/ 77 w 77"/>
                <a:gd name="T17" fmla="*/ 73 h 85"/>
                <a:gd name="T18" fmla="*/ 61 w 77"/>
                <a:gd name="T19" fmla="*/ 35 h 85"/>
                <a:gd name="T20" fmla="*/ 38 w 77"/>
                <a:gd name="T21" fmla="*/ 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38" y="2"/>
                  </a:moveTo>
                  <a:cubicBezTo>
                    <a:pt x="12" y="0"/>
                    <a:pt x="12" y="0"/>
                    <a:pt x="12" y="0"/>
                  </a:cubicBezTo>
                  <a:cubicBezTo>
                    <a:pt x="0" y="1"/>
                    <a:pt x="0" y="1"/>
                    <a:pt x="0" y="1"/>
                  </a:cubicBezTo>
                  <a:cubicBezTo>
                    <a:pt x="0" y="1"/>
                    <a:pt x="20" y="13"/>
                    <a:pt x="21" y="33"/>
                  </a:cubicBezTo>
                  <a:cubicBezTo>
                    <a:pt x="21" y="54"/>
                    <a:pt x="8" y="73"/>
                    <a:pt x="8" y="73"/>
                  </a:cubicBezTo>
                  <a:cubicBezTo>
                    <a:pt x="5" y="76"/>
                    <a:pt x="5" y="76"/>
                    <a:pt x="5" y="76"/>
                  </a:cubicBezTo>
                  <a:cubicBezTo>
                    <a:pt x="24" y="79"/>
                    <a:pt x="24" y="79"/>
                    <a:pt x="24" y="79"/>
                  </a:cubicBezTo>
                  <a:cubicBezTo>
                    <a:pt x="52" y="85"/>
                    <a:pt x="52" y="85"/>
                    <a:pt x="52" y="85"/>
                  </a:cubicBezTo>
                  <a:cubicBezTo>
                    <a:pt x="77" y="73"/>
                    <a:pt x="77" y="73"/>
                    <a:pt x="77" y="73"/>
                  </a:cubicBezTo>
                  <a:cubicBezTo>
                    <a:pt x="61" y="35"/>
                    <a:pt x="61" y="35"/>
                    <a:pt x="61" y="35"/>
                  </a:cubicBezTo>
                  <a:lnTo>
                    <a:pt x="38" y="2"/>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8" name="Freeform 206">
              <a:extLst>
                <a:ext uri="{FF2B5EF4-FFF2-40B4-BE49-F238E27FC236}">
                  <a16:creationId xmlns:a16="http://schemas.microsoft.com/office/drawing/2014/main" id="{60C49F5E-46E4-46B7-9882-0A67506339C6}"/>
                </a:ext>
              </a:extLst>
            </p:cNvPr>
            <p:cNvSpPr>
              <a:spLocks/>
            </p:cNvSpPr>
            <p:nvPr/>
          </p:nvSpPr>
          <p:spPr bwMode="auto">
            <a:xfrm>
              <a:off x="9837970" y="2906943"/>
              <a:ext cx="271600" cy="526986"/>
            </a:xfrm>
            <a:custGeom>
              <a:avLst/>
              <a:gdLst>
                <a:gd name="T0" fmla="*/ 0 w 206"/>
                <a:gd name="T1" fmla="*/ 306 h 400"/>
                <a:gd name="T2" fmla="*/ 28 w 206"/>
                <a:gd name="T3" fmla="*/ 329 h 400"/>
                <a:gd name="T4" fmla="*/ 46 w 206"/>
                <a:gd name="T5" fmla="*/ 378 h 400"/>
                <a:gd name="T6" fmla="*/ 42 w 206"/>
                <a:gd name="T7" fmla="*/ 385 h 400"/>
                <a:gd name="T8" fmla="*/ 12 w 206"/>
                <a:gd name="T9" fmla="*/ 385 h 400"/>
                <a:gd name="T10" fmla="*/ 38 w 206"/>
                <a:gd name="T11" fmla="*/ 398 h 400"/>
                <a:gd name="T12" fmla="*/ 92 w 206"/>
                <a:gd name="T13" fmla="*/ 378 h 400"/>
                <a:gd name="T14" fmla="*/ 108 w 206"/>
                <a:gd name="T15" fmla="*/ 382 h 400"/>
                <a:gd name="T16" fmla="*/ 180 w 206"/>
                <a:gd name="T17" fmla="*/ 383 h 400"/>
                <a:gd name="T18" fmla="*/ 200 w 206"/>
                <a:gd name="T19" fmla="*/ 369 h 400"/>
                <a:gd name="T20" fmla="*/ 206 w 206"/>
                <a:gd name="T21" fmla="*/ 347 h 400"/>
                <a:gd name="T22" fmla="*/ 199 w 206"/>
                <a:gd name="T23" fmla="*/ 309 h 400"/>
                <a:gd name="T24" fmla="*/ 187 w 206"/>
                <a:gd name="T25" fmla="*/ 290 h 400"/>
                <a:gd name="T26" fmla="*/ 179 w 206"/>
                <a:gd name="T27" fmla="*/ 283 h 400"/>
                <a:gd name="T28" fmla="*/ 99 w 206"/>
                <a:gd name="T29" fmla="*/ 141 h 400"/>
                <a:gd name="T30" fmla="*/ 97 w 206"/>
                <a:gd name="T31" fmla="*/ 129 h 400"/>
                <a:gd name="T32" fmla="*/ 85 w 206"/>
                <a:gd name="T33" fmla="*/ 115 h 400"/>
                <a:gd name="T34" fmla="*/ 81 w 206"/>
                <a:gd name="T35" fmla="*/ 97 h 400"/>
                <a:gd name="T36" fmla="*/ 73 w 206"/>
                <a:gd name="T37" fmla="*/ 85 h 400"/>
                <a:gd name="T38" fmla="*/ 65 w 206"/>
                <a:gd name="T39" fmla="*/ 74 h 400"/>
                <a:gd name="T40" fmla="*/ 60 w 206"/>
                <a:gd name="T41" fmla="*/ 46 h 400"/>
                <a:gd name="T42" fmla="*/ 50 w 206"/>
                <a:gd name="T43" fmla="*/ 16 h 400"/>
                <a:gd name="T44" fmla="*/ 40 w 206"/>
                <a:gd name="T45" fmla="*/ 2 h 400"/>
                <a:gd name="T46" fmla="*/ 30 w 206"/>
                <a:gd name="T47" fmla="*/ 0 h 400"/>
                <a:gd name="T48" fmla="*/ 28 w 206"/>
                <a:gd name="T49" fmla="*/ 131 h 400"/>
                <a:gd name="T50" fmla="*/ 17 w 206"/>
                <a:gd name="T51" fmla="*/ 217 h 400"/>
                <a:gd name="T52" fmla="*/ 11 w 206"/>
                <a:gd name="T53" fmla="*/ 238 h 400"/>
                <a:gd name="T54" fmla="*/ 33 w 206"/>
                <a:gd name="T55" fmla="*/ 261 h 400"/>
                <a:gd name="T56" fmla="*/ 54 w 206"/>
                <a:gd name="T57" fmla="*/ 303 h 400"/>
                <a:gd name="T58" fmla="*/ 0 w 206"/>
                <a:gd name="T59" fmla="*/ 30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6" h="400">
                  <a:moveTo>
                    <a:pt x="0" y="306"/>
                  </a:moveTo>
                  <a:cubicBezTo>
                    <a:pt x="0" y="306"/>
                    <a:pt x="19" y="306"/>
                    <a:pt x="28" y="329"/>
                  </a:cubicBezTo>
                  <a:cubicBezTo>
                    <a:pt x="38" y="351"/>
                    <a:pt x="46" y="374"/>
                    <a:pt x="46" y="378"/>
                  </a:cubicBezTo>
                  <a:cubicBezTo>
                    <a:pt x="46" y="381"/>
                    <a:pt x="42" y="385"/>
                    <a:pt x="42" y="385"/>
                  </a:cubicBezTo>
                  <a:cubicBezTo>
                    <a:pt x="12" y="385"/>
                    <a:pt x="12" y="385"/>
                    <a:pt x="12" y="385"/>
                  </a:cubicBezTo>
                  <a:cubicBezTo>
                    <a:pt x="12" y="385"/>
                    <a:pt x="26" y="396"/>
                    <a:pt x="38" y="398"/>
                  </a:cubicBezTo>
                  <a:cubicBezTo>
                    <a:pt x="50" y="400"/>
                    <a:pt x="92" y="378"/>
                    <a:pt x="92" y="378"/>
                  </a:cubicBezTo>
                  <a:cubicBezTo>
                    <a:pt x="92" y="378"/>
                    <a:pt x="99" y="381"/>
                    <a:pt x="108" y="382"/>
                  </a:cubicBezTo>
                  <a:cubicBezTo>
                    <a:pt x="115" y="382"/>
                    <a:pt x="157" y="383"/>
                    <a:pt x="180" y="383"/>
                  </a:cubicBezTo>
                  <a:cubicBezTo>
                    <a:pt x="189" y="384"/>
                    <a:pt x="197" y="378"/>
                    <a:pt x="200" y="369"/>
                  </a:cubicBezTo>
                  <a:cubicBezTo>
                    <a:pt x="203" y="362"/>
                    <a:pt x="206" y="352"/>
                    <a:pt x="206" y="347"/>
                  </a:cubicBezTo>
                  <a:cubicBezTo>
                    <a:pt x="206" y="337"/>
                    <a:pt x="199" y="309"/>
                    <a:pt x="199" y="309"/>
                  </a:cubicBezTo>
                  <a:cubicBezTo>
                    <a:pt x="199" y="309"/>
                    <a:pt x="193" y="294"/>
                    <a:pt x="187" y="290"/>
                  </a:cubicBezTo>
                  <a:cubicBezTo>
                    <a:pt x="180" y="285"/>
                    <a:pt x="179" y="283"/>
                    <a:pt x="179" y="283"/>
                  </a:cubicBezTo>
                  <a:cubicBezTo>
                    <a:pt x="99" y="141"/>
                    <a:pt x="99" y="141"/>
                    <a:pt x="99" y="141"/>
                  </a:cubicBezTo>
                  <a:cubicBezTo>
                    <a:pt x="99" y="141"/>
                    <a:pt x="101" y="131"/>
                    <a:pt x="97" y="129"/>
                  </a:cubicBezTo>
                  <a:cubicBezTo>
                    <a:pt x="92" y="126"/>
                    <a:pt x="86" y="119"/>
                    <a:pt x="85" y="115"/>
                  </a:cubicBezTo>
                  <a:cubicBezTo>
                    <a:pt x="84" y="111"/>
                    <a:pt x="83" y="99"/>
                    <a:pt x="81" y="97"/>
                  </a:cubicBezTo>
                  <a:cubicBezTo>
                    <a:pt x="78" y="95"/>
                    <a:pt x="76" y="94"/>
                    <a:pt x="73" y="85"/>
                  </a:cubicBezTo>
                  <a:cubicBezTo>
                    <a:pt x="70" y="77"/>
                    <a:pt x="67" y="76"/>
                    <a:pt x="65" y="74"/>
                  </a:cubicBezTo>
                  <a:cubicBezTo>
                    <a:pt x="63" y="72"/>
                    <a:pt x="64" y="52"/>
                    <a:pt x="60" y="46"/>
                  </a:cubicBezTo>
                  <a:cubicBezTo>
                    <a:pt x="56" y="40"/>
                    <a:pt x="51" y="23"/>
                    <a:pt x="50" y="16"/>
                  </a:cubicBezTo>
                  <a:cubicBezTo>
                    <a:pt x="48" y="9"/>
                    <a:pt x="44" y="4"/>
                    <a:pt x="40" y="2"/>
                  </a:cubicBezTo>
                  <a:cubicBezTo>
                    <a:pt x="36" y="0"/>
                    <a:pt x="30" y="0"/>
                    <a:pt x="30" y="0"/>
                  </a:cubicBezTo>
                  <a:cubicBezTo>
                    <a:pt x="30" y="0"/>
                    <a:pt x="29" y="110"/>
                    <a:pt x="28" y="131"/>
                  </a:cubicBezTo>
                  <a:cubicBezTo>
                    <a:pt x="27" y="151"/>
                    <a:pt x="22" y="202"/>
                    <a:pt x="17" y="217"/>
                  </a:cubicBezTo>
                  <a:cubicBezTo>
                    <a:pt x="13" y="232"/>
                    <a:pt x="11" y="238"/>
                    <a:pt x="11" y="238"/>
                  </a:cubicBezTo>
                  <a:cubicBezTo>
                    <a:pt x="11" y="238"/>
                    <a:pt x="29" y="251"/>
                    <a:pt x="33" y="261"/>
                  </a:cubicBezTo>
                  <a:cubicBezTo>
                    <a:pt x="37" y="271"/>
                    <a:pt x="54" y="303"/>
                    <a:pt x="54" y="303"/>
                  </a:cubicBezTo>
                  <a:lnTo>
                    <a:pt x="0" y="306"/>
                  </a:lnTo>
                  <a:close/>
                </a:path>
              </a:pathLst>
            </a:custGeom>
            <a:solidFill>
              <a:srgbClr val="0091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99" name="Freeform 207">
              <a:extLst>
                <a:ext uri="{FF2B5EF4-FFF2-40B4-BE49-F238E27FC236}">
                  <a16:creationId xmlns:a16="http://schemas.microsoft.com/office/drawing/2014/main" id="{4692E907-F23E-40D1-94F8-E8BE020145B2}"/>
                </a:ext>
              </a:extLst>
            </p:cNvPr>
            <p:cNvSpPr>
              <a:spLocks/>
            </p:cNvSpPr>
            <p:nvPr/>
          </p:nvSpPr>
          <p:spPr bwMode="auto">
            <a:xfrm>
              <a:off x="10382329" y="2741319"/>
              <a:ext cx="334144" cy="409428"/>
            </a:xfrm>
            <a:custGeom>
              <a:avLst/>
              <a:gdLst>
                <a:gd name="T0" fmla="*/ 170 w 254"/>
                <a:gd name="T1" fmla="*/ 294 h 311"/>
                <a:gd name="T2" fmla="*/ 149 w 254"/>
                <a:gd name="T3" fmla="*/ 258 h 311"/>
                <a:gd name="T4" fmla="*/ 128 w 254"/>
                <a:gd name="T5" fmla="*/ 239 h 311"/>
                <a:gd name="T6" fmla="*/ 103 w 254"/>
                <a:gd name="T7" fmla="*/ 239 h 311"/>
                <a:gd name="T8" fmla="*/ 75 w 254"/>
                <a:gd name="T9" fmla="*/ 249 h 311"/>
                <a:gd name="T10" fmla="*/ 55 w 254"/>
                <a:gd name="T11" fmla="*/ 256 h 311"/>
                <a:gd name="T12" fmla="*/ 42 w 254"/>
                <a:gd name="T13" fmla="*/ 240 h 311"/>
                <a:gd name="T14" fmla="*/ 37 w 254"/>
                <a:gd name="T15" fmla="*/ 227 h 311"/>
                <a:gd name="T16" fmla="*/ 27 w 254"/>
                <a:gd name="T17" fmla="*/ 216 h 311"/>
                <a:gd name="T18" fmla="*/ 37 w 254"/>
                <a:gd name="T19" fmla="*/ 204 h 311"/>
                <a:gd name="T20" fmla="*/ 29 w 254"/>
                <a:gd name="T21" fmla="*/ 196 h 311"/>
                <a:gd name="T22" fmla="*/ 15 w 254"/>
                <a:gd name="T23" fmla="*/ 191 h 311"/>
                <a:gd name="T24" fmla="*/ 13 w 254"/>
                <a:gd name="T25" fmla="*/ 174 h 311"/>
                <a:gd name="T26" fmla="*/ 18 w 254"/>
                <a:gd name="T27" fmla="*/ 167 h 311"/>
                <a:gd name="T28" fmla="*/ 18 w 254"/>
                <a:gd name="T29" fmla="*/ 161 h 311"/>
                <a:gd name="T30" fmla="*/ 3 w 254"/>
                <a:gd name="T31" fmla="*/ 155 h 311"/>
                <a:gd name="T32" fmla="*/ 10 w 254"/>
                <a:gd name="T33" fmla="*/ 134 h 311"/>
                <a:gd name="T34" fmla="*/ 19 w 254"/>
                <a:gd name="T35" fmla="*/ 122 h 311"/>
                <a:gd name="T36" fmla="*/ 13 w 254"/>
                <a:gd name="T37" fmla="*/ 103 h 311"/>
                <a:gd name="T38" fmla="*/ 12 w 254"/>
                <a:gd name="T39" fmla="*/ 66 h 311"/>
                <a:gd name="T40" fmla="*/ 26 w 254"/>
                <a:gd name="T41" fmla="*/ 35 h 311"/>
                <a:gd name="T42" fmla="*/ 29 w 254"/>
                <a:gd name="T43" fmla="*/ 30 h 311"/>
                <a:gd name="T44" fmla="*/ 62 w 254"/>
                <a:gd name="T45" fmla="*/ 1 h 311"/>
                <a:gd name="T46" fmla="*/ 193 w 254"/>
                <a:gd name="T47" fmla="*/ 0 h 311"/>
                <a:gd name="T48" fmla="*/ 245 w 254"/>
                <a:gd name="T49" fmla="*/ 84 h 311"/>
                <a:gd name="T50" fmla="*/ 231 w 254"/>
                <a:gd name="T51" fmla="*/ 138 h 311"/>
                <a:gd name="T52" fmla="*/ 232 w 254"/>
                <a:gd name="T53" fmla="*/ 149 h 311"/>
                <a:gd name="T54" fmla="*/ 254 w 254"/>
                <a:gd name="T55" fmla="*/ 219 h 311"/>
                <a:gd name="T56" fmla="*/ 241 w 254"/>
                <a:gd name="T57" fmla="*/ 234 h 311"/>
                <a:gd name="T58" fmla="*/ 227 w 254"/>
                <a:gd name="T59" fmla="*/ 304 h 311"/>
                <a:gd name="T60" fmla="*/ 180 w 254"/>
                <a:gd name="T61" fmla="*/ 311 h 311"/>
                <a:gd name="T62" fmla="*/ 170 w 254"/>
                <a:gd name="T63" fmla="*/ 29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4" h="311">
                  <a:moveTo>
                    <a:pt x="170" y="294"/>
                  </a:moveTo>
                  <a:cubicBezTo>
                    <a:pt x="170" y="294"/>
                    <a:pt x="154" y="265"/>
                    <a:pt x="149" y="258"/>
                  </a:cubicBezTo>
                  <a:cubicBezTo>
                    <a:pt x="144" y="252"/>
                    <a:pt x="132" y="240"/>
                    <a:pt x="128" y="239"/>
                  </a:cubicBezTo>
                  <a:cubicBezTo>
                    <a:pt x="123" y="238"/>
                    <a:pt x="114" y="234"/>
                    <a:pt x="103" y="239"/>
                  </a:cubicBezTo>
                  <a:cubicBezTo>
                    <a:pt x="91" y="244"/>
                    <a:pt x="78" y="245"/>
                    <a:pt x="75" y="249"/>
                  </a:cubicBezTo>
                  <a:cubicBezTo>
                    <a:pt x="71" y="254"/>
                    <a:pt x="62" y="259"/>
                    <a:pt x="55" y="256"/>
                  </a:cubicBezTo>
                  <a:cubicBezTo>
                    <a:pt x="48" y="253"/>
                    <a:pt x="41" y="244"/>
                    <a:pt x="42" y="240"/>
                  </a:cubicBezTo>
                  <a:cubicBezTo>
                    <a:pt x="43" y="237"/>
                    <a:pt x="44" y="229"/>
                    <a:pt x="37" y="227"/>
                  </a:cubicBezTo>
                  <a:cubicBezTo>
                    <a:pt x="30" y="224"/>
                    <a:pt x="27" y="221"/>
                    <a:pt x="27" y="216"/>
                  </a:cubicBezTo>
                  <a:cubicBezTo>
                    <a:pt x="27" y="211"/>
                    <a:pt x="36" y="205"/>
                    <a:pt x="37" y="204"/>
                  </a:cubicBezTo>
                  <a:cubicBezTo>
                    <a:pt x="38" y="203"/>
                    <a:pt x="33" y="196"/>
                    <a:pt x="29" y="196"/>
                  </a:cubicBezTo>
                  <a:cubicBezTo>
                    <a:pt x="25" y="195"/>
                    <a:pt x="18" y="195"/>
                    <a:pt x="15" y="191"/>
                  </a:cubicBezTo>
                  <a:cubicBezTo>
                    <a:pt x="13" y="188"/>
                    <a:pt x="11" y="177"/>
                    <a:pt x="13" y="174"/>
                  </a:cubicBezTo>
                  <a:cubicBezTo>
                    <a:pt x="15" y="171"/>
                    <a:pt x="18" y="167"/>
                    <a:pt x="18" y="167"/>
                  </a:cubicBezTo>
                  <a:cubicBezTo>
                    <a:pt x="18" y="161"/>
                    <a:pt x="18" y="161"/>
                    <a:pt x="18" y="161"/>
                  </a:cubicBezTo>
                  <a:cubicBezTo>
                    <a:pt x="18" y="161"/>
                    <a:pt x="5" y="163"/>
                    <a:pt x="3" y="155"/>
                  </a:cubicBezTo>
                  <a:cubicBezTo>
                    <a:pt x="0" y="146"/>
                    <a:pt x="6" y="139"/>
                    <a:pt x="10" y="134"/>
                  </a:cubicBezTo>
                  <a:cubicBezTo>
                    <a:pt x="14" y="129"/>
                    <a:pt x="19" y="122"/>
                    <a:pt x="19" y="122"/>
                  </a:cubicBezTo>
                  <a:cubicBezTo>
                    <a:pt x="19" y="122"/>
                    <a:pt x="15" y="109"/>
                    <a:pt x="13" y="103"/>
                  </a:cubicBezTo>
                  <a:cubicBezTo>
                    <a:pt x="11" y="97"/>
                    <a:pt x="9" y="76"/>
                    <a:pt x="12" y="66"/>
                  </a:cubicBezTo>
                  <a:cubicBezTo>
                    <a:pt x="13" y="59"/>
                    <a:pt x="21" y="43"/>
                    <a:pt x="26" y="35"/>
                  </a:cubicBezTo>
                  <a:cubicBezTo>
                    <a:pt x="28" y="33"/>
                    <a:pt x="29" y="31"/>
                    <a:pt x="29" y="30"/>
                  </a:cubicBezTo>
                  <a:cubicBezTo>
                    <a:pt x="32" y="26"/>
                    <a:pt x="62" y="1"/>
                    <a:pt x="62" y="1"/>
                  </a:cubicBezTo>
                  <a:cubicBezTo>
                    <a:pt x="193" y="0"/>
                    <a:pt x="193" y="0"/>
                    <a:pt x="193" y="0"/>
                  </a:cubicBezTo>
                  <a:cubicBezTo>
                    <a:pt x="193" y="0"/>
                    <a:pt x="244" y="83"/>
                    <a:pt x="245" y="84"/>
                  </a:cubicBezTo>
                  <a:cubicBezTo>
                    <a:pt x="245" y="85"/>
                    <a:pt x="231" y="138"/>
                    <a:pt x="231" y="138"/>
                  </a:cubicBezTo>
                  <a:cubicBezTo>
                    <a:pt x="232" y="149"/>
                    <a:pt x="232" y="149"/>
                    <a:pt x="232" y="149"/>
                  </a:cubicBezTo>
                  <a:cubicBezTo>
                    <a:pt x="254" y="219"/>
                    <a:pt x="254" y="219"/>
                    <a:pt x="254" y="219"/>
                  </a:cubicBezTo>
                  <a:cubicBezTo>
                    <a:pt x="241" y="234"/>
                    <a:pt x="241" y="234"/>
                    <a:pt x="241" y="234"/>
                  </a:cubicBezTo>
                  <a:cubicBezTo>
                    <a:pt x="227" y="304"/>
                    <a:pt x="227" y="304"/>
                    <a:pt x="227" y="304"/>
                  </a:cubicBezTo>
                  <a:cubicBezTo>
                    <a:pt x="180" y="311"/>
                    <a:pt x="180" y="311"/>
                    <a:pt x="180" y="311"/>
                  </a:cubicBezTo>
                  <a:lnTo>
                    <a:pt x="170" y="294"/>
                  </a:lnTo>
                  <a:close/>
                </a:path>
              </a:pathLst>
            </a:custGeom>
            <a:solidFill>
              <a:srgbClr val="8444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0" name="Freeform 208">
              <a:extLst>
                <a:ext uri="{FF2B5EF4-FFF2-40B4-BE49-F238E27FC236}">
                  <a16:creationId xmlns:a16="http://schemas.microsoft.com/office/drawing/2014/main" id="{ECB71582-147E-4B63-9E3D-0C1C363B43AE}"/>
                </a:ext>
              </a:extLst>
            </p:cNvPr>
            <p:cNvSpPr>
              <a:spLocks/>
            </p:cNvSpPr>
            <p:nvPr/>
          </p:nvSpPr>
          <p:spPr bwMode="auto">
            <a:xfrm>
              <a:off x="10418813" y="2667194"/>
              <a:ext cx="346305" cy="343989"/>
            </a:xfrm>
            <a:custGeom>
              <a:avLst/>
              <a:gdLst>
                <a:gd name="T0" fmla="*/ 73 w 263"/>
                <a:gd name="T1" fmla="*/ 18 h 261"/>
                <a:gd name="T2" fmla="*/ 71 w 263"/>
                <a:gd name="T3" fmla="*/ 19 h 261"/>
                <a:gd name="T4" fmla="*/ 29 w 263"/>
                <a:gd name="T5" fmla="*/ 46 h 261"/>
                <a:gd name="T6" fmla="*/ 1 w 263"/>
                <a:gd name="T7" fmla="*/ 86 h 261"/>
                <a:gd name="T8" fmla="*/ 11 w 263"/>
                <a:gd name="T9" fmla="*/ 139 h 261"/>
                <a:gd name="T10" fmla="*/ 38 w 263"/>
                <a:gd name="T11" fmla="*/ 164 h 261"/>
                <a:gd name="T12" fmla="*/ 49 w 263"/>
                <a:gd name="T13" fmla="*/ 200 h 261"/>
                <a:gd name="T14" fmla="*/ 65 w 263"/>
                <a:gd name="T15" fmla="*/ 180 h 261"/>
                <a:gd name="T16" fmla="*/ 106 w 263"/>
                <a:gd name="T17" fmla="*/ 175 h 261"/>
                <a:gd name="T18" fmla="*/ 129 w 263"/>
                <a:gd name="T19" fmla="*/ 210 h 261"/>
                <a:gd name="T20" fmla="*/ 187 w 263"/>
                <a:gd name="T21" fmla="*/ 254 h 261"/>
                <a:gd name="T22" fmla="*/ 203 w 263"/>
                <a:gd name="T23" fmla="*/ 259 h 261"/>
                <a:gd name="T24" fmla="*/ 221 w 263"/>
                <a:gd name="T25" fmla="*/ 257 h 261"/>
                <a:gd name="T26" fmla="*/ 219 w 263"/>
                <a:gd name="T27" fmla="*/ 224 h 261"/>
                <a:gd name="T28" fmla="*/ 230 w 263"/>
                <a:gd name="T29" fmla="*/ 196 h 261"/>
                <a:gd name="T30" fmla="*/ 230 w 263"/>
                <a:gd name="T31" fmla="*/ 176 h 261"/>
                <a:gd name="T32" fmla="*/ 259 w 263"/>
                <a:gd name="T33" fmla="*/ 137 h 261"/>
                <a:gd name="T34" fmla="*/ 235 w 263"/>
                <a:gd name="T35" fmla="*/ 61 h 261"/>
                <a:gd name="T36" fmla="*/ 144 w 263"/>
                <a:gd name="T37" fmla="*/ 5 h 261"/>
                <a:gd name="T38" fmla="*/ 73 w 263"/>
                <a:gd name="T39" fmla="*/ 1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3" h="261">
                  <a:moveTo>
                    <a:pt x="73" y="18"/>
                  </a:moveTo>
                  <a:cubicBezTo>
                    <a:pt x="73" y="18"/>
                    <a:pt x="72" y="18"/>
                    <a:pt x="71" y="19"/>
                  </a:cubicBezTo>
                  <a:cubicBezTo>
                    <a:pt x="65" y="22"/>
                    <a:pt x="40" y="37"/>
                    <a:pt x="29" y="46"/>
                  </a:cubicBezTo>
                  <a:cubicBezTo>
                    <a:pt x="17" y="57"/>
                    <a:pt x="3" y="70"/>
                    <a:pt x="1" y="86"/>
                  </a:cubicBezTo>
                  <a:cubicBezTo>
                    <a:pt x="0" y="103"/>
                    <a:pt x="5" y="130"/>
                    <a:pt x="11" y="139"/>
                  </a:cubicBezTo>
                  <a:cubicBezTo>
                    <a:pt x="17" y="147"/>
                    <a:pt x="35" y="156"/>
                    <a:pt x="38" y="164"/>
                  </a:cubicBezTo>
                  <a:cubicBezTo>
                    <a:pt x="41" y="172"/>
                    <a:pt x="46" y="195"/>
                    <a:pt x="49" y="200"/>
                  </a:cubicBezTo>
                  <a:cubicBezTo>
                    <a:pt x="53" y="206"/>
                    <a:pt x="61" y="183"/>
                    <a:pt x="65" y="180"/>
                  </a:cubicBezTo>
                  <a:cubicBezTo>
                    <a:pt x="68" y="178"/>
                    <a:pt x="98" y="170"/>
                    <a:pt x="106" y="175"/>
                  </a:cubicBezTo>
                  <a:cubicBezTo>
                    <a:pt x="113" y="180"/>
                    <a:pt x="122" y="201"/>
                    <a:pt x="129" y="210"/>
                  </a:cubicBezTo>
                  <a:cubicBezTo>
                    <a:pt x="137" y="219"/>
                    <a:pt x="178" y="250"/>
                    <a:pt x="187" y="254"/>
                  </a:cubicBezTo>
                  <a:cubicBezTo>
                    <a:pt x="187" y="254"/>
                    <a:pt x="193" y="258"/>
                    <a:pt x="203" y="259"/>
                  </a:cubicBezTo>
                  <a:cubicBezTo>
                    <a:pt x="213" y="261"/>
                    <a:pt x="221" y="257"/>
                    <a:pt x="221" y="257"/>
                  </a:cubicBezTo>
                  <a:cubicBezTo>
                    <a:pt x="221" y="257"/>
                    <a:pt x="218" y="228"/>
                    <a:pt x="219" y="224"/>
                  </a:cubicBezTo>
                  <a:cubicBezTo>
                    <a:pt x="221" y="219"/>
                    <a:pt x="229" y="205"/>
                    <a:pt x="230" y="196"/>
                  </a:cubicBezTo>
                  <a:cubicBezTo>
                    <a:pt x="231" y="186"/>
                    <a:pt x="230" y="176"/>
                    <a:pt x="230" y="176"/>
                  </a:cubicBezTo>
                  <a:cubicBezTo>
                    <a:pt x="230" y="176"/>
                    <a:pt x="256" y="157"/>
                    <a:pt x="259" y="137"/>
                  </a:cubicBezTo>
                  <a:cubicBezTo>
                    <a:pt x="263" y="117"/>
                    <a:pt x="250" y="75"/>
                    <a:pt x="235" y="61"/>
                  </a:cubicBezTo>
                  <a:cubicBezTo>
                    <a:pt x="221" y="47"/>
                    <a:pt x="190" y="11"/>
                    <a:pt x="144" y="5"/>
                  </a:cubicBezTo>
                  <a:cubicBezTo>
                    <a:pt x="98" y="0"/>
                    <a:pt x="73" y="18"/>
                    <a:pt x="73"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1" name="Freeform 209">
              <a:extLst>
                <a:ext uri="{FF2B5EF4-FFF2-40B4-BE49-F238E27FC236}">
                  <a16:creationId xmlns:a16="http://schemas.microsoft.com/office/drawing/2014/main" id="{07188D16-2985-43CD-A3BF-CDD88E1BE127}"/>
                </a:ext>
              </a:extLst>
            </p:cNvPr>
            <p:cNvSpPr>
              <a:spLocks/>
            </p:cNvSpPr>
            <p:nvPr/>
          </p:nvSpPr>
          <p:spPr bwMode="auto">
            <a:xfrm>
              <a:off x="10604706" y="2833397"/>
              <a:ext cx="118717" cy="80496"/>
            </a:xfrm>
            <a:custGeom>
              <a:avLst/>
              <a:gdLst>
                <a:gd name="T0" fmla="*/ 0 w 90"/>
                <a:gd name="T1" fmla="*/ 0 h 61"/>
                <a:gd name="T2" fmla="*/ 38 w 90"/>
                <a:gd name="T3" fmla="*/ 35 h 61"/>
                <a:gd name="T4" fmla="*/ 89 w 90"/>
                <a:gd name="T5" fmla="*/ 50 h 61"/>
                <a:gd name="T6" fmla="*/ 90 w 90"/>
                <a:gd name="T7" fmla="*/ 61 h 61"/>
                <a:gd name="T8" fmla="*/ 0 w 90"/>
                <a:gd name="T9" fmla="*/ 0 h 61"/>
              </a:gdLst>
              <a:ahLst/>
              <a:cxnLst>
                <a:cxn ang="0">
                  <a:pos x="T0" y="T1"/>
                </a:cxn>
                <a:cxn ang="0">
                  <a:pos x="T2" y="T3"/>
                </a:cxn>
                <a:cxn ang="0">
                  <a:pos x="T4" y="T5"/>
                </a:cxn>
                <a:cxn ang="0">
                  <a:pos x="T6" y="T7"/>
                </a:cxn>
                <a:cxn ang="0">
                  <a:pos x="T8" y="T9"/>
                </a:cxn>
              </a:cxnLst>
              <a:rect l="0" t="0" r="r" b="b"/>
              <a:pathLst>
                <a:path w="90" h="61">
                  <a:moveTo>
                    <a:pt x="0" y="0"/>
                  </a:moveTo>
                  <a:cubicBezTo>
                    <a:pt x="0" y="0"/>
                    <a:pt x="9" y="21"/>
                    <a:pt x="38" y="35"/>
                  </a:cubicBezTo>
                  <a:cubicBezTo>
                    <a:pt x="67" y="49"/>
                    <a:pt x="89" y="50"/>
                    <a:pt x="89" y="50"/>
                  </a:cubicBezTo>
                  <a:cubicBezTo>
                    <a:pt x="90" y="61"/>
                    <a:pt x="90" y="61"/>
                    <a:pt x="90" y="61"/>
                  </a:cubicBezTo>
                  <a:cubicBezTo>
                    <a:pt x="90" y="61"/>
                    <a:pt x="16" y="55"/>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2" name="Freeform 210">
              <a:extLst>
                <a:ext uri="{FF2B5EF4-FFF2-40B4-BE49-F238E27FC236}">
                  <a16:creationId xmlns:a16="http://schemas.microsoft.com/office/drawing/2014/main" id="{50AAA7A4-E0A0-4843-AD52-369F65C9A14A}"/>
                </a:ext>
              </a:extLst>
            </p:cNvPr>
            <p:cNvSpPr>
              <a:spLocks/>
            </p:cNvSpPr>
            <p:nvPr/>
          </p:nvSpPr>
          <p:spPr bwMode="auto">
            <a:xfrm>
              <a:off x="10320365" y="3132794"/>
              <a:ext cx="631804" cy="484711"/>
            </a:xfrm>
            <a:custGeom>
              <a:avLst/>
              <a:gdLst>
                <a:gd name="T0" fmla="*/ 3 w 480"/>
                <a:gd name="T1" fmla="*/ 163 h 368"/>
                <a:gd name="T2" fmla="*/ 12 w 480"/>
                <a:gd name="T3" fmla="*/ 130 h 368"/>
                <a:gd name="T4" fmla="*/ 42 w 480"/>
                <a:gd name="T5" fmla="*/ 96 h 368"/>
                <a:gd name="T6" fmla="*/ 54 w 480"/>
                <a:gd name="T7" fmla="*/ 100 h 368"/>
                <a:gd name="T8" fmla="*/ 103 w 480"/>
                <a:gd name="T9" fmla="*/ 142 h 368"/>
                <a:gd name="T10" fmla="*/ 108 w 480"/>
                <a:gd name="T11" fmla="*/ 148 h 368"/>
                <a:gd name="T12" fmla="*/ 129 w 480"/>
                <a:gd name="T13" fmla="*/ 159 h 368"/>
                <a:gd name="T14" fmla="*/ 153 w 480"/>
                <a:gd name="T15" fmla="*/ 184 h 368"/>
                <a:gd name="T16" fmla="*/ 194 w 480"/>
                <a:gd name="T17" fmla="*/ 184 h 368"/>
                <a:gd name="T18" fmla="*/ 218 w 480"/>
                <a:gd name="T19" fmla="*/ 209 h 368"/>
                <a:gd name="T20" fmla="*/ 249 w 480"/>
                <a:gd name="T21" fmla="*/ 217 h 368"/>
                <a:gd name="T22" fmla="*/ 251 w 480"/>
                <a:gd name="T23" fmla="*/ 199 h 368"/>
                <a:gd name="T24" fmla="*/ 267 w 480"/>
                <a:gd name="T25" fmla="*/ 188 h 368"/>
                <a:gd name="T26" fmla="*/ 267 w 480"/>
                <a:gd name="T27" fmla="*/ 168 h 368"/>
                <a:gd name="T28" fmla="*/ 289 w 480"/>
                <a:gd name="T29" fmla="*/ 145 h 368"/>
                <a:gd name="T30" fmla="*/ 291 w 480"/>
                <a:gd name="T31" fmla="*/ 108 h 368"/>
                <a:gd name="T32" fmla="*/ 321 w 480"/>
                <a:gd name="T33" fmla="*/ 36 h 368"/>
                <a:gd name="T34" fmla="*/ 383 w 480"/>
                <a:gd name="T35" fmla="*/ 2 h 368"/>
                <a:gd name="T36" fmla="*/ 460 w 480"/>
                <a:gd name="T37" fmla="*/ 54 h 368"/>
                <a:gd name="T38" fmla="*/ 452 w 480"/>
                <a:gd name="T39" fmla="*/ 163 h 368"/>
                <a:gd name="T40" fmla="*/ 346 w 480"/>
                <a:gd name="T41" fmla="*/ 304 h 368"/>
                <a:gd name="T42" fmla="*/ 305 w 480"/>
                <a:gd name="T43" fmla="*/ 340 h 368"/>
                <a:gd name="T44" fmla="*/ 293 w 480"/>
                <a:gd name="T45" fmla="*/ 357 h 368"/>
                <a:gd name="T46" fmla="*/ 251 w 480"/>
                <a:gd name="T47" fmla="*/ 365 h 368"/>
                <a:gd name="T48" fmla="*/ 151 w 480"/>
                <a:gd name="T49" fmla="*/ 304 h 368"/>
                <a:gd name="T50" fmla="*/ 113 w 480"/>
                <a:gd name="T51" fmla="*/ 269 h 368"/>
                <a:gd name="T52" fmla="*/ 60 w 480"/>
                <a:gd name="T53" fmla="*/ 227 h 368"/>
                <a:gd name="T54" fmla="*/ 3 w 480"/>
                <a:gd name="T55" fmla="*/ 163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0" h="368">
                  <a:moveTo>
                    <a:pt x="3" y="163"/>
                  </a:moveTo>
                  <a:cubicBezTo>
                    <a:pt x="3" y="163"/>
                    <a:pt x="0" y="145"/>
                    <a:pt x="12" y="130"/>
                  </a:cubicBezTo>
                  <a:cubicBezTo>
                    <a:pt x="23" y="115"/>
                    <a:pt x="42" y="96"/>
                    <a:pt x="42" y="96"/>
                  </a:cubicBezTo>
                  <a:cubicBezTo>
                    <a:pt x="42" y="96"/>
                    <a:pt x="49" y="94"/>
                    <a:pt x="54" y="100"/>
                  </a:cubicBezTo>
                  <a:cubicBezTo>
                    <a:pt x="59" y="106"/>
                    <a:pt x="103" y="142"/>
                    <a:pt x="103" y="142"/>
                  </a:cubicBezTo>
                  <a:cubicBezTo>
                    <a:pt x="108" y="148"/>
                    <a:pt x="108" y="148"/>
                    <a:pt x="108" y="148"/>
                  </a:cubicBezTo>
                  <a:cubicBezTo>
                    <a:pt x="108" y="148"/>
                    <a:pt x="123" y="155"/>
                    <a:pt x="129" y="159"/>
                  </a:cubicBezTo>
                  <a:cubicBezTo>
                    <a:pt x="135" y="164"/>
                    <a:pt x="145" y="181"/>
                    <a:pt x="153" y="184"/>
                  </a:cubicBezTo>
                  <a:cubicBezTo>
                    <a:pt x="161" y="187"/>
                    <a:pt x="180" y="178"/>
                    <a:pt x="194" y="184"/>
                  </a:cubicBezTo>
                  <a:cubicBezTo>
                    <a:pt x="207" y="191"/>
                    <a:pt x="213" y="204"/>
                    <a:pt x="218" y="209"/>
                  </a:cubicBezTo>
                  <a:cubicBezTo>
                    <a:pt x="224" y="213"/>
                    <a:pt x="249" y="217"/>
                    <a:pt x="249" y="217"/>
                  </a:cubicBezTo>
                  <a:cubicBezTo>
                    <a:pt x="249" y="217"/>
                    <a:pt x="245" y="204"/>
                    <a:pt x="251" y="199"/>
                  </a:cubicBezTo>
                  <a:cubicBezTo>
                    <a:pt x="257" y="194"/>
                    <a:pt x="267" y="192"/>
                    <a:pt x="267" y="188"/>
                  </a:cubicBezTo>
                  <a:cubicBezTo>
                    <a:pt x="267" y="183"/>
                    <a:pt x="263" y="174"/>
                    <a:pt x="267" y="168"/>
                  </a:cubicBezTo>
                  <a:cubicBezTo>
                    <a:pt x="271" y="163"/>
                    <a:pt x="285" y="150"/>
                    <a:pt x="289" y="145"/>
                  </a:cubicBezTo>
                  <a:cubicBezTo>
                    <a:pt x="292" y="140"/>
                    <a:pt x="290" y="117"/>
                    <a:pt x="291" y="108"/>
                  </a:cubicBezTo>
                  <a:cubicBezTo>
                    <a:pt x="293" y="100"/>
                    <a:pt x="307" y="56"/>
                    <a:pt x="321" y="36"/>
                  </a:cubicBezTo>
                  <a:cubicBezTo>
                    <a:pt x="335" y="16"/>
                    <a:pt x="372" y="3"/>
                    <a:pt x="383" y="2"/>
                  </a:cubicBezTo>
                  <a:cubicBezTo>
                    <a:pt x="395" y="1"/>
                    <a:pt x="439" y="0"/>
                    <a:pt x="460" y="54"/>
                  </a:cubicBezTo>
                  <a:cubicBezTo>
                    <a:pt x="480" y="109"/>
                    <a:pt x="456" y="154"/>
                    <a:pt x="452" y="163"/>
                  </a:cubicBezTo>
                  <a:cubicBezTo>
                    <a:pt x="448" y="172"/>
                    <a:pt x="357" y="291"/>
                    <a:pt x="346" y="304"/>
                  </a:cubicBezTo>
                  <a:cubicBezTo>
                    <a:pt x="335" y="317"/>
                    <a:pt x="306" y="336"/>
                    <a:pt x="305" y="340"/>
                  </a:cubicBezTo>
                  <a:cubicBezTo>
                    <a:pt x="303" y="344"/>
                    <a:pt x="303" y="352"/>
                    <a:pt x="293" y="357"/>
                  </a:cubicBezTo>
                  <a:cubicBezTo>
                    <a:pt x="282" y="363"/>
                    <a:pt x="259" y="368"/>
                    <a:pt x="251" y="365"/>
                  </a:cubicBezTo>
                  <a:cubicBezTo>
                    <a:pt x="243" y="363"/>
                    <a:pt x="165" y="311"/>
                    <a:pt x="151" y="304"/>
                  </a:cubicBezTo>
                  <a:cubicBezTo>
                    <a:pt x="137" y="297"/>
                    <a:pt x="121" y="279"/>
                    <a:pt x="113" y="269"/>
                  </a:cubicBezTo>
                  <a:cubicBezTo>
                    <a:pt x="106" y="259"/>
                    <a:pt x="71" y="232"/>
                    <a:pt x="60" y="227"/>
                  </a:cubicBezTo>
                  <a:cubicBezTo>
                    <a:pt x="50" y="222"/>
                    <a:pt x="3" y="174"/>
                    <a:pt x="3" y="163"/>
                  </a:cubicBezTo>
                  <a:close/>
                </a:path>
              </a:pathLst>
            </a:custGeom>
            <a:solidFill>
              <a:srgbClr val="00A3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3" name="Freeform 211">
              <a:extLst>
                <a:ext uri="{FF2B5EF4-FFF2-40B4-BE49-F238E27FC236}">
                  <a16:creationId xmlns:a16="http://schemas.microsoft.com/office/drawing/2014/main" id="{79818E6F-4D86-4510-ADD5-23E09BDB66B5}"/>
                </a:ext>
              </a:extLst>
            </p:cNvPr>
            <p:cNvSpPr>
              <a:spLocks/>
            </p:cNvSpPr>
            <p:nvPr/>
          </p:nvSpPr>
          <p:spPr bwMode="auto">
            <a:xfrm>
              <a:off x="10417655" y="3393392"/>
              <a:ext cx="211953" cy="104239"/>
            </a:xfrm>
            <a:custGeom>
              <a:avLst/>
              <a:gdLst>
                <a:gd name="T0" fmla="*/ 4 w 161"/>
                <a:gd name="T1" fmla="*/ 0 h 79"/>
                <a:gd name="T2" fmla="*/ 73 w 161"/>
                <a:gd name="T3" fmla="*/ 44 h 79"/>
                <a:gd name="T4" fmla="*/ 135 w 161"/>
                <a:gd name="T5" fmla="*/ 73 h 79"/>
                <a:gd name="T6" fmla="*/ 161 w 161"/>
                <a:gd name="T7" fmla="*/ 79 h 79"/>
                <a:gd name="T8" fmla="*/ 56 w 161"/>
                <a:gd name="T9" fmla="*/ 40 h 79"/>
                <a:gd name="T10" fmla="*/ 0 w 161"/>
                <a:gd name="T11" fmla="*/ 6 h 79"/>
                <a:gd name="T12" fmla="*/ 4 w 161"/>
                <a:gd name="T13" fmla="*/ 0 h 79"/>
              </a:gdLst>
              <a:ahLst/>
              <a:cxnLst>
                <a:cxn ang="0">
                  <a:pos x="T0" y="T1"/>
                </a:cxn>
                <a:cxn ang="0">
                  <a:pos x="T2" y="T3"/>
                </a:cxn>
                <a:cxn ang="0">
                  <a:pos x="T4" y="T5"/>
                </a:cxn>
                <a:cxn ang="0">
                  <a:pos x="T6" y="T7"/>
                </a:cxn>
                <a:cxn ang="0">
                  <a:pos x="T8" y="T9"/>
                </a:cxn>
                <a:cxn ang="0">
                  <a:pos x="T10" y="T11"/>
                </a:cxn>
                <a:cxn ang="0">
                  <a:pos x="T12" y="T13"/>
                </a:cxn>
              </a:cxnLst>
              <a:rect l="0" t="0" r="r" b="b"/>
              <a:pathLst>
                <a:path w="161" h="79">
                  <a:moveTo>
                    <a:pt x="4" y="0"/>
                  </a:moveTo>
                  <a:cubicBezTo>
                    <a:pt x="4" y="0"/>
                    <a:pt x="58" y="34"/>
                    <a:pt x="73" y="44"/>
                  </a:cubicBezTo>
                  <a:cubicBezTo>
                    <a:pt x="88" y="53"/>
                    <a:pt x="117" y="68"/>
                    <a:pt x="135" y="73"/>
                  </a:cubicBezTo>
                  <a:cubicBezTo>
                    <a:pt x="153" y="77"/>
                    <a:pt x="161" y="79"/>
                    <a:pt x="161" y="79"/>
                  </a:cubicBezTo>
                  <a:cubicBezTo>
                    <a:pt x="161" y="79"/>
                    <a:pt x="107" y="72"/>
                    <a:pt x="56" y="40"/>
                  </a:cubicBezTo>
                  <a:cubicBezTo>
                    <a:pt x="5" y="9"/>
                    <a:pt x="0" y="6"/>
                    <a:pt x="0" y="6"/>
                  </a:cubicBezTo>
                  <a:lnTo>
                    <a:pt x="4" y="0"/>
                  </a:ln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4" name="Freeform 212">
              <a:extLst>
                <a:ext uri="{FF2B5EF4-FFF2-40B4-BE49-F238E27FC236}">
                  <a16:creationId xmlns:a16="http://schemas.microsoft.com/office/drawing/2014/main" id="{62C2D276-B7F3-4505-AD13-5D2032E9FDC3}"/>
                </a:ext>
              </a:extLst>
            </p:cNvPr>
            <p:cNvSpPr>
              <a:spLocks/>
            </p:cNvSpPr>
            <p:nvPr/>
          </p:nvSpPr>
          <p:spPr bwMode="auto">
            <a:xfrm>
              <a:off x="10565326" y="3376019"/>
              <a:ext cx="40537" cy="87445"/>
            </a:xfrm>
            <a:custGeom>
              <a:avLst/>
              <a:gdLst>
                <a:gd name="T0" fmla="*/ 17 w 31"/>
                <a:gd name="T1" fmla="*/ 6 h 66"/>
                <a:gd name="T2" fmla="*/ 5 w 31"/>
                <a:gd name="T3" fmla="*/ 11 h 66"/>
                <a:gd name="T4" fmla="*/ 3 w 31"/>
                <a:gd name="T5" fmla="*/ 66 h 66"/>
                <a:gd name="T6" fmla="*/ 13 w 31"/>
                <a:gd name="T7" fmla="*/ 22 h 66"/>
                <a:gd name="T8" fmla="*/ 31 w 31"/>
                <a:gd name="T9" fmla="*/ 23 h 66"/>
                <a:gd name="T10" fmla="*/ 17 w 31"/>
                <a:gd name="T11" fmla="*/ 6 h 66"/>
              </a:gdLst>
              <a:ahLst/>
              <a:cxnLst>
                <a:cxn ang="0">
                  <a:pos x="T0" y="T1"/>
                </a:cxn>
                <a:cxn ang="0">
                  <a:pos x="T2" y="T3"/>
                </a:cxn>
                <a:cxn ang="0">
                  <a:pos x="T4" y="T5"/>
                </a:cxn>
                <a:cxn ang="0">
                  <a:pos x="T6" y="T7"/>
                </a:cxn>
                <a:cxn ang="0">
                  <a:pos x="T8" y="T9"/>
                </a:cxn>
                <a:cxn ang="0">
                  <a:pos x="T10" y="T11"/>
                </a:cxn>
              </a:cxnLst>
              <a:rect l="0" t="0" r="r" b="b"/>
              <a:pathLst>
                <a:path w="31" h="66">
                  <a:moveTo>
                    <a:pt x="17" y="6"/>
                  </a:moveTo>
                  <a:cubicBezTo>
                    <a:pt x="17" y="6"/>
                    <a:pt x="10" y="0"/>
                    <a:pt x="5" y="11"/>
                  </a:cubicBezTo>
                  <a:cubicBezTo>
                    <a:pt x="0" y="22"/>
                    <a:pt x="3" y="66"/>
                    <a:pt x="3" y="66"/>
                  </a:cubicBezTo>
                  <a:cubicBezTo>
                    <a:pt x="3" y="66"/>
                    <a:pt x="6" y="23"/>
                    <a:pt x="13" y="22"/>
                  </a:cubicBezTo>
                  <a:cubicBezTo>
                    <a:pt x="20" y="20"/>
                    <a:pt x="31" y="23"/>
                    <a:pt x="31" y="23"/>
                  </a:cubicBezTo>
                  <a:lnTo>
                    <a:pt x="17" y="6"/>
                  </a:ln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5" name="Freeform 213">
              <a:extLst>
                <a:ext uri="{FF2B5EF4-FFF2-40B4-BE49-F238E27FC236}">
                  <a16:creationId xmlns:a16="http://schemas.microsoft.com/office/drawing/2014/main" id="{13CC86D7-DE09-4345-A912-7B08E77EC410}"/>
                </a:ext>
              </a:extLst>
            </p:cNvPr>
            <p:cNvSpPr>
              <a:spLocks/>
            </p:cNvSpPr>
            <p:nvPr/>
          </p:nvSpPr>
          <p:spPr bwMode="auto">
            <a:xfrm>
              <a:off x="10708944" y="3214448"/>
              <a:ext cx="78758" cy="72388"/>
            </a:xfrm>
            <a:custGeom>
              <a:avLst/>
              <a:gdLst>
                <a:gd name="T0" fmla="*/ 13 w 60"/>
                <a:gd name="T1" fmla="*/ 39 h 55"/>
                <a:gd name="T2" fmla="*/ 47 w 60"/>
                <a:gd name="T3" fmla="*/ 12 h 55"/>
                <a:gd name="T4" fmla="*/ 60 w 60"/>
                <a:gd name="T5" fmla="*/ 0 h 55"/>
                <a:gd name="T6" fmla="*/ 29 w 60"/>
                <a:gd name="T7" fmla="*/ 33 h 55"/>
                <a:gd name="T8" fmla="*/ 12 w 60"/>
                <a:gd name="T9" fmla="*/ 51 h 55"/>
                <a:gd name="T10" fmla="*/ 13 w 60"/>
                <a:gd name="T11" fmla="*/ 39 h 55"/>
              </a:gdLst>
              <a:ahLst/>
              <a:cxnLst>
                <a:cxn ang="0">
                  <a:pos x="T0" y="T1"/>
                </a:cxn>
                <a:cxn ang="0">
                  <a:pos x="T2" y="T3"/>
                </a:cxn>
                <a:cxn ang="0">
                  <a:pos x="T4" y="T5"/>
                </a:cxn>
                <a:cxn ang="0">
                  <a:pos x="T6" y="T7"/>
                </a:cxn>
                <a:cxn ang="0">
                  <a:pos x="T8" y="T9"/>
                </a:cxn>
                <a:cxn ang="0">
                  <a:pos x="T10" y="T11"/>
                </a:cxn>
              </a:cxnLst>
              <a:rect l="0" t="0" r="r" b="b"/>
              <a:pathLst>
                <a:path w="60" h="55">
                  <a:moveTo>
                    <a:pt x="13" y="39"/>
                  </a:moveTo>
                  <a:cubicBezTo>
                    <a:pt x="20" y="31"/>
                    <a:pt x="41" y="18"/>
                    <a:pt x="47" y="12"/>
                  </a:cubicBezTo>
                  <a:cubicBezTo>
                    <a:pt x="53" y="6"/>
                    <a:pt x="60" y="0"/>
                    <a:pt x="60" y="0"/>
                  </a:cubicBezTo>
                  <a:cubicBezTo>
                    <a:pt x="60" y="0"/>
                    <a:pt x="34" y="30"/>
                    <a:pt x="29" y="33"/>
                  </a:cubicBezTo>
                  <a:cubicBezTo>
                    <a:pt x="24" y="35"/>
                    <a:pt x="14" y="46"/>
                    <a:pt x="12" y="51"/>
                  </a:cubicBezTo>
                  <a:cubicBezTo>
                    <a:pt x="10" y="55"/>
                    <a:pt x="0" y="54"/>
                    <a:pt x="13" y="39"/>
                  </a:cubicBez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6" name="Freeform 214">
              <a:extLst>
                <a:ext uri="{FF2B5EF4-FFF2-40B4-BE49-F238E27FC236}">
                  <a16:creationId xmlns:a16="http://schemas.microsoft.com/office/drawing/2014/main" id="{9F4B2AEA-E309-4A0C-8F5D-CF21792BAE28}"/>
                </a:ext>
              </a:extLst>
            </p:cNvPr>
            <p:cNvSpPr>
              <a:spLocks/>
            </p:cNvSpPr>
            <p:nvPr/>
          </p:nvSpPr>
          <p:spPr bwMode="auto">
            <a:xfrm>
              <a:off x="10666670" y="3399762"/>
              <a:ext cx="63122" cy="78179"/>
            </a:xfrm>
            <a:custGeom>
              <a:avLst/>
              <a:gdLst>
                <a:gd name="T0" fmla="*/ 0 w 48"/>
                <a:gd name="T1" fmla="*/ 0 h 59"/>
                <a:gd name="T2" fmla="*/ 34 w 48"/>
                <a:gd name="T3" fmla="*/ 38 h 59"/>
                <a:gd name="T4" fmla="*/ 45 w 48"/>
                <a:gd name="T5" fmla="*/ 55 h 59"/>
                <a:gd name="T6" fmla="*/ 23 w 48"/>
                <a:gd name="T7" fmla="*/ 42 h 59"/>
                <a:gd name="T8" fmla="*/ 0 w 48"/>
                <a:gd name="T9" fmla="*/ 0 h 59"/>
              </a:gdLst>
              <a:ahLst/>
              <a:cxnLst>
                <a:cxn ang="0">
                  <a:pos x="T0" y="T1"/>
                </a:cxn>
                <a:cxn ang="0">
                  <a:pos x="T2" y="T3"/>
                </a:cxn>
                <a:cxn ang="0">
                  <a:pos x="T4" y="T5"/>
                </a:cxn>
                <a:cxn ang="0">
                  <a:pos x="T6" y="T7"/>
                </a:cxn>
                <a:cxn ang="0">
                  <a:pos x="T8" y="T9"/>
                </a:cxn>
              </a:cxnLst>
              <a:rect l="0" t="0" r="r" b="b"/>
              <a:pathLst>
                <a:path w="48" h="59">
                  <a:moveTo>
                    <a:pt x="0" y="0"/>
                  </a:moveTo>
                  <a:cubicBezTo>
                    <a:pt x="0" y="0"/>
                    <a:pt x="27" y="32"/>
                    <a:pt x="34" y="38"/>
                  </a:cubicBezTo>
                  <a:cubicBezTo>
                    <a:pt x="41" y="44"/>
                    <a:pt x="48" y="50"/>
                    <a:pt x="45" y="55"/>
                  </a:cubicBezTo>
                  <a:cubicBezTo>
                    <a:pt x="41" y="59"/>
                    <a:pt x="29" y="53"/>
                    <a:pt x="23" y="42"/>
                  </a:cubicBezTo>
                  <a:cubicBezTo>
                    <a:pt x="16" y="31"/>
                    <a:pt x="0" y="0"/>
                    <a:pt x="0" y="0"/>
                  </a:cubicBez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7" name="Freeform 215">
              <a:extLst>
                <a:ext uri="{FF2B5EF4-FFF2-40B4-BE49-F238E27FC236}">
                  <a16:creationId xmlns:a16="http://schemas.microsoft.com/office/drawing/2014/main" id="{A52C4DCC-53A4-4651-8C23-7D98E487591F}"/>
                </a:ext>
              </a:extLst>
            </p:cNvPr>
            <p:cNvSpPr>
              <a:spLocks/>
            </p:cNvSpPr>
            <p:nvPr/>
          </p:nvSpPr>
          <p:spPr bwMode="auto">
            <a:xfrm>
              <a:off x="10633661" y="3417135"/>
              <a:ext cx="14478" cy="158096"/>
            </a:xfrm>
            <a:custGeom>
              <a:avLst/>
              <a:gdLst>
                <a:gd name="T0" fmla="*/ 11 w 11"/>
                <a:gd name="T1" fmla="*/ 13 h 120"/>
                <a:gd name="T2" fmla="*/ 11 w 11"/>
                <a:gd name="T3" fmla="*/ 1 h 120"/>
                <a:gd name="T4" fmla="*/ 1 w 11"/>
                <a:gd name="T5" fmla="*/ 90 h 120"/>
                <a:gd name="T6" fmla="*/ 6 w 11"/>
                <a:gd name="T7" fmla="*/ 120 h 120"/>
                <a:gd name="T8" fmla="*/ 8 w 11"/>
                <a:gd name="T9" fmla="*/ 82 h 120"/>
                <a:gd name="T10" fmla="*/ 11 w 11"/>
                <a:gd name="T11" fmla="*/ 13 h 120"/>
              </a:gdLst>
              <a:ahLst/>
              <a:cxnLst>
                <a:cxn ang="0">
                  <a:pos x="T0" y="T1"/>
                </a:cxn>
                <a:cxn ang="0">
                  <a:pos x="T2" y="T3"/>
                </a:cxn>
                <a:cxn ang="0">
                  <a:pos x="T4" y="T5"/>
                </a:cxn>
                <a:cxn ang="0">
                  <a:pos x="T6" y="T7"/>
                </a:cxn>
                <a:cxn ang="0">
                  <a:pos x="T8" y="T9"/>
                </a:cxn>
                <a:cxn ang="0">
                  <a:pos x="T10" y="T11"/>
                </a:cxn>
              </a:cxnLst>
              <a:rect l="0" t="0" r="r" b="b"/>
              <a:pathLst>
                <a:path w="11" h="120">
                  <a:moveTo>
                    <a:pt x="11" y="13"/>
                  </a:moveTo>
                  <a:cubicBezTo>
                    <a:pt x="11" y="13"/>
                    <a:pt x="11" y="0"/>
                    <a:pt x="11" y="1"/>
                  </a:cubicBezTo>
                  <a:cubicBezTo>
                    <a:pt x="9" y="12"/>
                    <a:pt x="1" y="80"/>
                    <a:pt x="1" y="90"/>
                  </a:cubicBezTo>
                  <a:cubicBezTo>
                    <a:pt x="0" y="102"/>
                    <a:pt x="4" y="120"/>
                    <a:pt x="6" y="120"/>
                  </a:cubicBezTo>
                  <a:cubicBezTo>
                    <a:pt x="8" y="120"/>
                    <a:pt x="8" y="94"/>
                    <a:pt x="8" y="82"/>
                  </a:cubicBezTo>
                  <a:cubicBezTo>
                    <a:pt x="8" y="69"/>
                    <a:pt x="11" y="13"/>
                    <a:pt x="11" y="13"/>
                  </a:cubicBez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8" name="Freeform 216">
              <a:extLst>
                <a:ext uri="{FF2B5EF4-FFF2-40B4-BE49-F238E27FC236}">
                  <a16:creationId xmlns:a16="http://schemas.microsoft.com/office/drawing/2014/main" id="{D79095B0-85E2-4B1B-97AA-8D96164257DF}"/>
                </a:ext>
              </a:extLst>
            </p:cNvPr>
            <p:cNvSpPr>
              <a:spLocks/>
            </p:cNvSpPr>
            <p:nvPr/>
          </p:nvSpPr>
          <p:spPr bwMode="auto">
            <a:xfrm>
              <a:off x="10648138" y="3418293"/>
              <a:ext cx="55594" cy="143618"/>
            </a:xfrm>
            <a:custGeom>
              <a:avLst/>
              <a:gdLst>
                <a:gd name="T0" fmla="*/ 0 w 42"/>
                <a:gd name="T1" fmla="*/ 0 h 109"/>
                <a:gd name="T2" fmla="*/ 24 w 42"/>
                <a:gd name="T3" fmla="*/ 76 h 109"/>
                <a:gd name="T4" fmla="*/ 32 w 42"/>
                <a:gd name="T5" fmla="*/ 109 h 109"/>
                <a:gd name="T6" fmla="*/ 37 w 42"/>
                <a:gd name="T7" fmla="*/ 92 h 109"/>
                <a:gd name="T8" fmla="*/ 23 w 42"/>
                <a:gd name="T9" fmla="*/ 40 h 109"/>
                <a:gd name="T10" fmla="*/ 0 w 42"/>
                <a:gd name="T11" fmla="*/ 0 h 109"/>
              </a:gdLst>
              <a:ahLst/>
              <a:cxnLst>
                <a:cxn ang="0">
                  <a:pos x="T0" y="T1"/>
                </a:cxn>
                <a:cxn ang="0">
                  <a:pos x="T2" y="T3"/>
                </a:cxn>
                <a:cxn ang="0">
                  <a:pos x="T4" y="T5"/>
                </a:cxn>
                <a:cxn ang="0">
                  <a:pos x="T6" y="T7"/>
                </a:cxn>
                <a:cxn ang="0">
                  <a:pos x="T8" y="T9"/>
                </a:cxn>
                <a:cxn ang="0">
                  <a:pos x="T10" y="T11"/>
                </a:cxn>
              </a:cxnLst>
              <a:rect l="0" t="0" r="r" b="b"/>
              <a:pathLst>
                <a:path w="42" h="109">
                  <a:moveTo>
                    <a:pt x="0" y="0"/>
                  </a:moveTo>
                  <a:cubicBezTo>
                    <a:pt x="0" y="0"/>
                    <a:pt x="22" y="61"/>
                    <a:pt x="24" y="76"/>
                  </a:cubicBezTo>
                  <a:cubicBezTo>
                    <a:pt x="26" y="91"/>
                    <a:pt x="28" y="108"/>
                    <a:pt x="32" y="109"/>
                  </a:cubicBezTo>
                  <a:cubicBezTo>
                    <a:pt x="37" y="109"/>
                    <a:pt x="42" y="102"/>
                    <a:pt x="37" y="92"/>
                  </a:cubicBezTo>
                  <a:cubicBezTo>
                    <a:pt x="31" y="81"/>
                    <a:pt x="27" y="49"/>
                    <a:pt x="23" y="40"/>
                  </a:cubicBezTo>
                  <a:cubicBezTo>
                    <a:pt x="18" y="30"/>
                    <a:pt x="0" y="0"/>
                    <a:pt x="0" y="0"/>
                  </a:cubicBez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09" name="Freeform 217">
              <a:extLst>
                <a:ext uri="{FF2B5EF4-FFF2-40B4-BE49-F238E27FC236}">
                  <a16:creationId xmlns:a16="http://schemas.microsoft.com/office/drawing/2014/main" id="{8779CEC7-5372-48D8-97F1-3176D08003D0}"/>
                </a:ext>
              </a:extLst>
            </p:cNvPr>
            <p:cNvSpPr>
              <a:spLocks/>
            </p:cNvSpPr>
            <p:nvPr/>
          </p:nvSpPr>
          <p:spPr bwMode="auto">
            <a:xfrm>
              <a:off x="10071350" y="3129899"/>
              <a:ext cx="308084" cy="205582"/>
            </a:xfrm>
            <a:custGeom>
              <a:avLst/>
              <a:gdLst>
                <a:gd name="T0" fmla="*/ 234 w 234"/>
                <a:gd name="T1" fmla="*/ 105 h 156"/>
                <a:gd name="T2" fmla="*/ 232 w 234"/>
                <a:gd name="T3" fmla="*/ 98 h 156"/>
                <a:gd name="T4" fmla="*/ 208 w 234"/>
                <a:gd name="T5" fmla="*/ 71 h 156"/>
                <a:gd name="T6" fmla="*/ 163 w 234"/>
                <a:gd name="T7" fmla="*/ 35 h 156"/>
                <a:gd name="T8" fmla="*/ 116 w 234"/>
                <a:gd name="T9" fmla="*/ 12 h 156"/>
                <a:gd name="T10" fmla="*/ 94 w 234"/>
                <a:gd name="T11" fmla="*/ 0 h 156"/>
                <a:gd name="T12" fmla="*/ 92 w 234"/>
                <a:gd name="T13" fmla="*/ 14 h 156"/>
                <a:gd name="T14" fmla="*/ 112 w 234"/>
                <a:gd name="T15" fmla="*/ 39 h 156"/>
                <a:gd name="T16" fmla="*/ 140 w 234"/>
                <a:gd name="T17" fmla="*/ 53 h 156"/>
                <a:gd name="T18" fmla="*/ 143 w 234"/>
                <a:gd name="T19" fmla="*/ 55 h 156"/>
                <a:gd name="T20" fmla="*/ 111 w 234"/>
                <a:gd name="T21" fmla="*/ 55 h 156"/>
                <a:gd name="T22" fmla="*/ 65 w 234"/>
                <a:gd name="T23" fmla="*/ 47 h 156"/>
                <a:gd name="T24" fmla="*/ 34 w 234"/>
                <a:gd name="T25" fmla="*/ 36 h 156"/>
                <a:gd name="T26" fmla="*/ 18 w 234"/>
                <a:gd name="T27" fmla="*/ 35 h 156"/>
                <a:gd name="T28" fmla="*/ 24 w 234"/>
                <a:gd name="T29" fmla="*/ 53 h 156"/>
                <a:gd name="T30" fmla="*/ 69 w 234"/>
                <a:gd name="T31" fmla="*/ 71 h 156"/>
                <a:gd name="T32" fmla="*/ 94 w 234"/>
                <a:gd name="T33" fmla="*/ 77 h 156"/>
                <a:gd name="T34" fmla="*/ 44 w 234"/>
                <a:gd name="T35" fmla="*/ 71 h 156"/>
                <a:gd name="T36" fmla="*/ 9 w 234"/>
                <a:gd name="T37" fmla="*/ 62 h 156"/>
                <a:gd name="T38" fmla="*/ 0 w 234"/>
                <a:gd name="T39" fmla="*/ 69 h 156"/>
                <a:gd name="T40" fmla="*/ 14 w 234"/>
                <a:gd name="T41" fmla="*/ 82 h 156"/>
                <a:gd name="T42" fmla="*/ 25 w 234"/>
                <a:gd name="T43" fmla="*/ 87 h 156"/>
                <a:gd name="T44" fmla="*/ 6 w 234"/>
                <a:gd name="T45" fmla="*/ 91 h 156"/>
                <a:gd name="T46" fmla="*/ 15 w 234"/>
                <a:gd name="T47" fmla="*/ 101 h 156"/>
                <a:gd name="T48" fmla="*/ 40 w 234"/>
                <a:gd name="T49" fmla="*/ 108 h 156"/>
                <a:gd name="T50" fmla="*/ 59 w 234"/>
                <a:gd name="T51" fmla="*/ 120 h 156"/>
                <a:gd name="T52" fmla="*/ 90 w 234"/>
                <a:gd name="T53" fmla="*/ 134 h 156"/>
                <a:gd name="T54" fmla="*/ 152 w 234"/>
                <a:gd name="T55" fmla="*/ 142 h 156"/>
                <a:gd name="T56" fmla="*/ 178 w 234"/>
                <a:gd name="T57" fmla="*/ 142 h 156"/>
                <a:gd name="T58" fmla="*/ 196 w 234"/>
                <a:gd name="T59" fmla="*/ 156 h 156"/>
                <a:gd name="T60" fmla="*/ 234 w 234"/>
                <a:gd name="T61" fmla="*/ 10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4" h="156">
                  <a:moveTo>
                    <a:pt x="234" y="105"/>
                  </a:moveTo>
                  <a:cubicBezTo>
                    <a:pt x="232" y="98"/>
                    <a:pt x="232" y="98"/>
                    <a:pt x="232" y="98"/>
                  </a:cubicBezTo>
                  <a:cubicBezTo>
                    <a:pt x="232" y="98"/>
                    <a:pt x="215" y="80"/>
                    <a:pt x="208" y="71"/>
                  </a:cubicBezTo>
                  <a:cubicBezTo>
                    <a:pt x="200" y="63"/>
                    <a:pt x="175" y="39"/>
                    <a:pt x="163" y="35"/>
                  </a:cubicBezTo>
                  <a:cubicBezTo>
                    <a:pt x="152" y="31"/>
                    <a:pt x="125" y="18"/>
                    <a:pt x="116" y="12"/>
                  </a:cubicBezTo>
                  <a:cubicBezTo>
                    <a:pt x="108" y="6"/>
                    <a:pt x="96" y="0"/>
                    <a:pt x="94" y="0"/>
                  </a:cubicBezTo>
                  <a:cubicBezTo>
                    <a:pt x="92" y="1"/>
                    <a:pt x="90" y="9"/>
                    <a:pt x="92" y="14"/>
                  </a:cubicBezTo>
                  <a:cubicBezTo>
                    <a:pt x="94" y="18"/>
                    <a:pt x="105" y="35"/>
                    <a:pt x="112" y="39"/>
                  </a:cubicBezTo>
                  <a:cubicBezTo>
                    <a:pt x="120" y="44"/>
                    <a:pt x="140" y="52"/>
                    <a:pt x="140" y="53"/>
                  </a:cubicBezTo>
                  <a:cubicBezTo>
                    <a:pt x="141" y="53"/>
                    <a:pt x="143" y="55"/>
                    <a:pt x="143" y="55"/>
                  </a:cubicBezTo>
                  <a:cubicBezTo>
                    <a:pt x="143" y="55"/>
                    <a:pt x="118" y="55"/>
                    <a:pt x="111" y="55"/>
                  </a:cubicBezTo>
                  <a:cubicBezTo>
                    <a:pt x="105" y="55"/>
                    <a:pt x="74" y="50"/>
                    <a:pt x="65" y="47"/>
                  </a:cubicBezTo>
                  <a:cubicBezTo>
                    <a:pt x="57" y="44"/>
                    <a:pt x="40" y="38"/>
                    <a:pt x="34" y="36"/>
                  </a:cubicBezTo>
                  <a:cubicBezTo>
                    <a:pt x="29" y="34"/>
                    <a:pt x="22" y="32"/>
                    <a:pt x="18" y="35"/>
                  </a:cubicBezTo>
                  <a:cubicBezTo>
                    <a:pt x="14" y="38"/>
                    <a:pt x="13" y="47"/>
                    <a:pt x="24" y="53"/>
                  </a:cubicBezTo>
                  <a:cubicBezTo>
                    <a:pt x="34" y="59"/>
                    <a:pt x="63" y="70"/>
                    <a:pt x="69" y="71"/>
                  </a:cubicBezTo>
                  <a:cubicBezTo>
                    <a:pt x="75" y="72"/>
                    <a:pt x="94" y="77"/>
                    <a:pt x="94" y="77"/>
                  </a:cubicBezTo>
                  <a:cubicBezTo>
                    <a:pt x="94" y="77"/>
                    <a:pt x="53" y="73"/>
                    <a:pt x="44" y="71"/>
                  </a:cubicBezTo>
                  <a:cubicBezTo>
                    <a:pt x="35" y="68"/>
                    <a:pt x="11" y="62"/>
                    <a:pt x="9" y="62"/>
                  </a:cubicBezTo>
                  <a:cubicBezTo>
                    <a:pt x="6" y="62"/>
                    <a:pt x="0" y="64"/>
                    <a:pt x="0" y="69"/>
                  </a:cubicBezTo>
                  <a:cubicBezTo>
                    <a:pt x="0" y="73"/>
                    <a:pt x="6" y="79"/>
                    <a:pt x="14" y="82"/>
                  </a:cubicBezTo>
                  <a:cubicBezTo>
                    <a:pt x="21" y="85"/>
                    <a:pt x="25" y="87"/>
                    <a:pt x="25" y="87"/>
                  </a:cubicBezTo>
                  <a:cubicBezTo>
                    <a:pt x="25" y="87"/>
                    <a:pt x="8" y="86"/>
                    <a:pt x="6" y="91"/>
                  </a:cubicBezTo>
                  <a:cubicBezTo>
                    <a:pt x="3" y="95"/>
                    <a:pt x="6" y="99"/>
                    <a:pt x="15" y="101"/>
                  </a:cubicBezTo>
                  <a:cubicBezTo>
                    <a:pt x="23" y="103"/>
                    <a:pt x="40" y="108"/>
                    <a:pt x="40" y="108"/>
                  </a:cubicBezTo>
                  <a:cubicBezTo>
                    <a:pt x="40" y="108"/>
                    <a:pt x="54" y="118"/>
                    <a:pt x="59" y="120"/>
                  </a:cubicBezTo>
                  <a:cubicBezTo>
                    <a:pt x="64" y="123"/>
                    <a:pt x="77" y="129"/>
                    <a:pt x="90" y="134"/>
                  </a:cubicBezTo>
                  <a:cubicBezTo>
                    <a:pt x="104" y="138"/>
                    <a:pt x="142" y="143"/>
                    <a:pt x="152" y="142"/>
                  </a:cubicBezTo>
                  <a:cubicBezTo>
                    <a:pt x="161" y="142"/>
                    <a:pt x="177" y="142"/>
                    <a:pt x="178" y="142"/>
                  </a:cubicBezTo>
                  <a:cubicBezTo>
                    <a:pt x="178" y="143"/>
                    <a:pt x="196" y="156"/>
                    <a:pt x="196" y="156"/>
                  </a:cubicBezTo>
                  <a:lnTo>
                    <a:pt x="234" y="105"/>
                  </a:lnTo>
                  <a:close/>
                </a:path>
              </a:pathLst>
            </a:custGeom>
            <a:solidFill>
              <a:srgbClr val="8444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0" name="Freeform 218">
              <a:extLst>
                <a:ext uri="{FF2B5EF4-FFF2-40B4-BE49-F238E27FC236}">
                  <a16:creationId xmlns:a16="http://schemas.microsoft.com/office/drawing/2014/main" id="{A7705557-158E-4058-9409-617B870F9868}"/>
                </a:ext>
              </a:extLst>
            </p:cNvPr>
            <p:cNvSpPr>
              <a:spLocks/>
            </p:cNvSpPr>
            <p:nvPr/>
          </p:nvSpPr>
          <p:spPr bwMode="auto">
            <a:xfrm>
              <a:off x="10679989" y="4026933"/>
              <a:ext cx="45749" cy="740676"/>
            </a:xfrm>
            <a:custGeom>
              <a:avLst/>
              <a:gdLst>
                <a:gd name="T0" fmla="*/ 34 w 79"/>
                <a:gd name="T1" fmla="*/ 0 h 1279"/>
                <a:gd name="T2" fmla="*/ 16 w 79"/>
                <a:gd name="T3" fmla="*/ 16 h 1279"/>
                <a:gd name="T4" fmla="*/ 0 w 79"/>
                <a:gd name="T5" fmla="*/ 1279 h 1279"/>
                <a:gd name="T6" fmla="*/ 63 w 79"/>
                <a:gd name="T7" fmla="*/ 1279 h 1279"/>
                <a:gd name="T8" fmla="*/ 79 w 79"/>
                <a:gd name="T9" fmla="*/ 21 h 1279"/>
                <a:gd name="T10" fmla="*/ 34 w 79"/>
                <a:gd name="T11" fmla="*/ 0 h 1279"/>
              </a:gdLst>
              <a:ahLst/>
              <a:cxnLst>
                <a:cxn ang="0">
                  <a:pos x="T0" y="T1"/>
                </a:cxn>
                <a:cxn ang="0">
                  <a:pos x="T2" y="T3"/>
                </a:cxn>
                <a:cxn ang="0">
                  <a:pos x="T4" y="T5"/>
                </a:cxn>
                <a:cxn ang="0">
                  <a:pos x="T6" y="T7"/>
                </a:cxn>
                <a:cxn ang="0">
                  <a:pos x="T8" y="T9"/>
                </a:cxn>
                <a:cxn ang="0">
                  <a:pos x="T10" y="T11"/>
                </a:cxn>
              </a:cxnLst>
              <a:rect l="0" t="0" r="r" b="b"/>
              <a:pathLst>
                <a:path w="79" h="1279">
                  <a:moveTo>
                    <a:pt x="34" y="0"/>
                  </a:moveTo>
                  <a:lnTo>
                    <a:pt x="16" y="16"/>
                  </a:lnTo>
                  <a:lnTo>
                    <a:pt x="0" y="1279"/>
                  </a:lnTo>
                  <a:lnTo>
                    <a:pt x="63" y="1279"/>
                  </a:lnTo>
                  <a:lnTo>
                    <a:pt x="79" y="21"/>
                  </a:lnTo>
                  <a:lnTo>
                    <a:pt x="34"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1" name="Freeform 219">
              <a:extLst>
                <a:ext uri="{FF2B5EF4-FFF2-40B4-BE49-F238E27FC236}">
                  <a16:creationId xmlns:a16="http://schemas.microsoft.com/office/drawing/2014/main" id="{C0C4E5E7-A85C-44B3-9F2B-7274A397B3FB}"/>
                </a:ext>
              </a:extLst>
            </p:cNvPr>
            <p:cNvSpPr>
              <a:spLocks/>
            </p:cNvSpPr>
            <p:nvPr/>
          </p:nvSpPr>
          <p:spPr bwMode="auto">
            <a:xfrm>
              <a:off x="10716473" y="4017667"/>
              <a:ext cx="574472" cy="63122"/>
            </a:xfrm>
            <a:custGeom>
              <a:avLst/>
              <a:gdLst>
                <a:gd name="T0" fmla="*/ 0 w 992"/>
                <a:gd name="T1" fmla="*/ 109 h 109"/>
                <a:gd name="T2" fmla="*/ 992 w 992"/>
                <a:gd name="T3" fmla="*/ 59 h 109"/>
                <a:gd name="T4" fmla="*/ 992 w 992"/>
                <a:gd name="T5" fmla="*/ 0 h 109"/>
                <a:gd name="T6" fmla="*/ 9 w 992"/>
                <a:gd name="T7" fmla="*/ 43 h 109"/>
                <a:gd name="T8" fmla="*/ 0 w 992"/>
                <a:gd name="T9" fmla="*/ 109 h 109"/>
              </a:gdLst>
              <a:ahLst/>
              <a:cxnLst>
                <a:cxn ang="0">
                  <a:pos x="T0" y="T1"/>
                </a:cxn>
                <a:cxn ang="0">
                  <a:pos x="T2" y="T3"/>
                </a:cxn>
                <a:cxn ang="0">
                  <a:pos x="T4" y="T5"/>
                </a:cxn>
                <a:cxn ang="0">
                  <a:pos x="T6" y="T7"/>
                </a:cxn>
                <a:cxn ang="0">
                  <a:pos x="T8" y="T9"/>
                </a:cxn>
              </a:cxnLst>
              <a:rect l="0" t="0" r="r" b="b"/>
              <a:pathLst>
                <a:path w="992" h="109">
                  <a:moveTo>
                    <a:pt x="0" y="109"/>
                  </a:moveTo>
                  <a:lnTo>
                    <a:pt x="992" y="59"/>
                  </a:lnTo>
                  <a:lnTo>
                    <a:pt x="992" y="0"/>
                  </a:lnTo>
                  <a:lnTo>
                    <a:pt x="9" y="43"/>
                  </a:lnTo>
                  <a:lnTo>
                    <a:pt x="0" y="10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2" name="Freeform 220">
              <a:extLst>
                <a:ext uri="{FF2B5EF4-FFF2-40B4-BE49-F238E27FC236}">
                  <a16:creationId xmlns:a16="http://schemas.microsoft.com/office/drawing/2014/main" id="{79338A2B-FD56-47B8-97AE-A14895B8E067}"/>
                </a:ext>
              </a:extLst>
            </p:cNvPr>
            <p:cNvSpPr>
              <a:spLocks/>
            </p:cNvSpPr>
            <p:nvPr/>
          </p:nvSpPr>
          <p:spPr bwMode="auto">
            <a:xfrm>
              <a:off x="11286891" y="3724061"/>
              <a:ext cx="68334" cy="960157"/>
            </a:xfrm>
            <a:custGeom>
              <a:avLst/>
              <a:gdLst>
                <a:gd name="T0" fmla="*/ 13 w 52"/>
                <a:gd name="T1" fmla="*/ 0 h 729"/>
                <a:gd name="T2" fmla="*/ 8 w 52"/>
                <a:gd name="T3" fmla="*/ 14 h 729"/>
                <a:gd name="T4" fmla="*/ 3 w 52"/>
                <a:gd name="T5" fmla="*/ 72 h 729"/>
                <a:gd name="T6" fmla="*/ 0 w 52"/>
                <a:gd name="T7" fmla="*/ 185 h 729"/>
                <a:gd name="T8" fmla="*/ 0 w 52"/>
                <a:gd name="T9" fmla="*/ 259 h 729"/>
                <a:gd name="T10" fmla="*/ 25 w 52"/>
                <a:gd name="T11" fmla="*/ 729 h 729"/>
                <a:gd name="T12" fmla="*/ 52 w 52"/>
                <a:gd name="T13" fmla="*/ 729 h 729"/>
                <a:gd name="T14" fmla="*/ 23 w 52"/>
                <a:gd name="T15" fmla="*/ 243 h 729"/>
                <a:gd name="T16" fmla="*/ 28 w 52"/>
                <a:gd name="T17" fmla="*/ 7 h 729"/>
                <a:gd name="T18" fmla="*/ 13 w 52"/>
                <a:gd name="T19" fmla="*/ 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729">
                  <a:moveTo>
                    <a:pt x="13" y="0"/>
                  </a:moveTo>
                  <a:cubicBezTo>
                    <a:pt x="8" y="14"/>
                    <a:pt x="8" y="14"/>
                    <a:pt x="8" y="14"/>
                  </a:cubicBezTo>
                  <a:cubicBezTo>
                    <a:pt x="3" y="72"/>
                    <a:pt x="3" y="72"/>
                    <a:pt x="3" y="72"/>
                  </a:cubicBezTo>
                  <a:cubicBezTo>
                    <a:pt x="0" y="185"/>
                    <a:pt x="0" y="185"/>
                    <a:pt x="0" y="185"/>
                  </a:cubicBezTo>
                  <a:cubicBezTo>
                    <a:pt x="0" y="259"/>
                    <a:pt x="0" y="259"/>
                    <a:pt x="0" y="259"/>
                  </a:cubicBezTo>
                  <a:cubicBezTo>
                    <a:pt x="25" y="729"/>
                    <a:pt x="25" y="729"/>
                    <a:pt x="25" y="729"/>
                  </a:cubicBezTo>
                  <a:cubicBezTo>
                    <a:pt x="52" y="729"/>
                    <a:pt x="52" y="729"/>
                    <a:pt x="52" y="729"/>
                  </a:cubicBezTo>
                  <a:cubicBezTo>
                    <a:pt x="52" y="729"/>
                    <a:pt x="23" y="257"/>
                    <a:pt x="23" y="243"/>
                  </a:cubicBezTo>
                  <a:cubicBezTo>
                    <a:pt x="22" y="230"/>
                    <a:pt x="28" y="7"/>
                    <a:pt x="28" y="7"/>
                  </a:cubicBezTo>
                  <a:lnTo>
                    <a:pt x="1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3" name="Freeform 221">
              <a:extLst>
                <a:ext uri="{FF2B5EF4-FFF2-40B4-BE49-F238E27FC236}">
                  <a16:creationId xmlns:a16="http://schemas.microsoft.com/office/drawing/2014/main" id="{0E39F43A-6067-4AE0-A42F-0088C878C64D}"/>
                </a:ext>
              </a:extLst>
            </p:cNvPr>
            <p:cNvSpPr>
              <a:spLocks/>
            </p:cNvSpPr>
            <p:nvPr/>
          </p:nvSpPr>
          <p:spPr bwMode="auto">
            <a:xfrm>
              <a:off x="10963172" y="4061100"/>
              <a:ext cx="44591" cy="385105"/>
            </a:xfrm>
            <a:custGeom>
              <a:avLst/>
              <a:gdLst>
                <a:gd name="T0" fmla="*/ 0 w 77"/>
                <a:gd name="T1" fmla="*/ 5 h 665"/>
                <a:gd name="T2" fmla="*/ 25 w 77"/>
                <a:gd name="T3" fmla="*/ 665 h 665"/>
                <a:gd name="T4" fmla="*/ 77 w 77"/>
                <a:gd name="T5" fmla="*/ 665 h 665"/>
                <a:gd name="T6" fmla="*/ 52 w 77"/>
                <a:gd name="T7" fmla="*/ 0 h 665"/>
                <a:gd name="T8" fmla="*/ 0 w 77"/>
                <a:gd name="T9" fmla="*/ 5 h 665"/>
              </a:gdLst>
              <a:ahLst/>
              <a:cxnLst>
                <a:cxn ang="0">
                  <a:pos x="T0" y="T1"/>
                </a:cxn>
                <a:cxn ang="0">
                  <a:pos x="T2" y="T3"/>
                </a:cxn>
                <a:cxn ang="0">
                  <a:pos x="T4" y="T5"/>
                </a:cxn>
                <a:cxn ang="0">
                  <a:pos x="T6" y="T7"/>
                </a:cxn>
                <a:cxn ang="0">
                  <a:pos x="T8" y="T9"/>
                </a:cxn>
              </a:cxnLst>
              <a:rect l="0" t="0" r="r" b="b"/>
              <a:pathLst>
                <a:path w="77" h="665">
                  <a:moveTo>
                    <a:pt x="0" y="5"/>
                  </a:moveTo>
                  <a:lnTo>
                    <a:pt x="25" y="665"/>
                  </a:lnTo>
                  <a:lnTo>
                    <a:pt x="77" y="665"/>
                  </a:lnTo>
                  <a:lnTo>
                    <a:pt x="52" y="0"/>
                  </a:lnTo>
                  <a:lnTo>
                    <a:pt x="0" y="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4" name="Freeform 222">
              <a:extLst>
                <a:ext uri="{FF2B5EF4-FFF2-40B4-BE49-F238E27FC236}">
                  <a16:creationId xmlns:a16="http://schemas.microsoft.com/office/drawing/2014/main" id="{C826D4AB-C13D-45B1-80F2-5BCFF629C1E0}"/>
                </a:ext>
              </a:extLst>
            </p:cNvPr>
            <p:cNvSpPr>
              <a:spLocks/>
            </p:cNvSpPr>
            <p:nvPr/>
          </p:nvSpPr>
          <p:spPr bwMode="auto">
            <a:xfrm>
              <a:off x="10560114" y="4615883"/>
              <a:ext cx="15636" cy="57911"/>
            </a:xfrm>
            <a:custGeom>
              <a:avLst/>
              <a:gdLst>
                <a:gd name="T0" fmla="*/ 2 w 27"/>
                <a:gd name="T1" fmla="*/ 61 h 100"/>
                <a:gd name="T2" fmla="*/ 27 w 27"/>
                <a:gd name="T3" fmla="*/ 100 h 100"/>
                <a:gd name="T4" fmla="*/ 22 w 27"/>
                <a:gd name="T5" fmla="*/ 0 h 100"/>
                <a:gd name="T6" fmla="*/ 0 w 27"/>
                <a:gd name="T7" fmla="*/ 7 h 100"/>
                <a:gd name="T8" fmla="*/ 2 w 27"/>
                <a:gd name="T9" fmla="*/ 61 h 100"/>
              </a:gdLst>
              <a:ahLst/>
              <a:cxnLst>
                <a:cxn ang="0">
                  <a:pos x="T0" y="T1"/>
                </a:cxn>
                <a:cxn ang="0">
                  <a:pos x="T2" y="T3"/>
                </a:cxn>
                <a:cxn ang="0">
                  <a:pos x="T4" y="T5"/>
                </a:cxn>
                <a:cxn ang="0">
                  <a:pos x="T6" y="T7"/>
                </a:cxn>
                <a:cxn ang="0">
                  <a:pos x="T8" y="T9"/>
                </a:cxn>
              </a:cxnLst>
              <a:rect l="0" t="0" r="r" b="b"/>
              <a:pathLst>
                <a:path w="27" h="100">
                  <a:moveTo>
                    <a:pt x="2" y="61"/>
                  </a:moveTo>
                  <a:lnTo>
                    <a:pt x="27" y="100"/>
                  </a:lnTo>
                  <a:lnTo>
                    <a:pt x="22" y="0"/>
                  </a:lnTo>
                  <a:lnTo>
                    <a:pt x="0" y="7"/>
                  </a:lnTo>
                  <a:lnTo>
                    <a:pt x="2" y="61"/>
                  </a:lnTo>
                  <a:close/>
                </a:path>
              </a:pathLst>
            </a:custGeom>
            <a:solidFill>
              <a:srgbClr val="1F11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5" name="Freeform 223">
              <a:extLst>
                <a:ext uri="{FF2B5EF4-FFF2-40B4-BE49-F238E27FC236}">
                  <a16:creationId xmlns:a16="http://schemas.microsoft.com/office/drawing/2014/main" id="{0076F21C-540A-4DE7-AC6D-C7E9BDC98FF4}"/>
                </a:ext>
              </a:extLst>
            </p:cNvPr>
            <p:cNvSpPr>
              <a:spLocks/>
            </p:cNvSpPr>
            <p:nvPr/>
          </p:nvSpPr>
          <p:spPr bwMode="auto">
            <a:xfrm>
              <a:off x="10575750" y="2959642"/>
              <a:ext cx="187051" cy="266388"/>
            </a:xfrm>
            <a:custGeom>
              <a:avLst/>
              <a:gdLst>
                <a:gd name="T0" fmla="*/ 109 w 142"/>
                <a:gd name="T1" fmla="*/ 5 h 202"/>
                <a:gd name="T2" fmla="*/ 115 w 142"/>
                <a:gd name="T3" fmla="*/ 2 h 202"/>
                <a:gd name="T4" fmla="*/ 124 w 142"/>
                <a:gd name="T5" fmla="*/ 6 h 202"/>
                <a:gd name="T6" fmla="*/ 141 w 142"/>
                <a:gd name="T7" fmla="*/ 36 h 202"/>
                <a:gd name="T8" fmla="*/ 139 w 142"/>
                <a:gd name="T9" fmla="*/ 47 h 202"/>
                <a:gd name="T10" fmla="*/ 114 w 142"/>
                <a:gd name="T11" fmla="*/ 86 h 202"/>
                <a:gd name="T12" fmla="*/ 73 w 142"/>
                <a:gd name="T13" fmla="*/ 149 h 202"/>
                <a:gd name="T14" fmla="*/ 29 w 142"/>
                <a:gd name="T15" fmla="*/ 202 h 202"/>
                <a:gd name="T16" fmla="*/ 20 w 142"/>
                <a:gd name="T17" fmla="*/ 150 h 202"/>
                <a:gd name="T18" fmla="*/ 17 w 142"/>
                <a:gd name="T19" fmla="*/ 132 h 202"/>
                <a:gd name="T20" fmla="*/ 13 w 142"/>
                <a:gd name="T21" fmla="*/ 134 h 202"/>
                <a:gd name="T22" fmla="*/ 0 w 142"/>
                <a:gd name="T23" fmla="*/ 187 h 202"/>
                <a:gd name="T24" fmla="*/ 5 w 142"/>
                <a:gd name="T25" fmla="*/ 137 h 202"/>
                <a:gd name="T26" fmla="*/ 8 w 142"/>
                <a:gd name="T27" fmla="*/ 102 h 202"/>
                <a:gd name="T28" fmla="*/ 19 w 142"/>
                <a:gd name="T29" fmla="*/ 121 h 202"/>
                <a:gd name="T30" fmla="*/ 31 w 142"/>
                <a:gd name="T31" fmla="*/ 113 h 202"/>
                <a:gd name="T32" fmla="*/ 89 w 142"/>
                <a:gd name="T33" fmla="*/ 52 h 202"/>
                <a:gd name="T34" fmla="*/ 106 w 142"/>
                <a:gd name="T35" fmla="*/ 33 h 202"/>
                <a:gd name="T36" fmla="*/ 109 w 142"/>
                <a:gd name="T37" fmla="*/ 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202">
                  <a:moveTo>
                    <a:pt x="109" y="5"/>
                  </a:moveTo>
                  <a:cubicBezTo>
                    <a:pt x="115" y="2"/>
                    <a:pt x="115" y="2"/>
                    <a:pt x="115" y="2"/>
                  </a:cubicBezTo>
                  <a:cubicBezTo>
                    <a:pt x="115" y="2"/>
                    <a:pt x="121" y="0"/>
                    <a:pt x="124" y="6"/>
                  </a:cubicBezTo>
                  <a:cubicBezTo>
                    <a:pt x="127" y="12"/>
                    <a:pt x="140" y="34"/>
                    <a:pt x="141" y="36"/>
                  </a:cubicBezTo>
                  <a:cubicBezTo>
                    <a:pt x="142" y="39"/>
                    <a:pt x="141" y="43"/>
                    <a:pt x="139" y="47"/>
                  </a:cubicBezTo>
                  <a:cubicBezTo>
                    <a:pt x="137" y="50"/>
                    <a:pt x="119" y="79"/>
                    <a:pt x="114" y="86"/>
                  </a:cubicBezTo>
                  <a:cubicBezTo>
                    <a:pt x="108" y="94"/>
                    <a:pt x="79" y="137"/>
                    <a:pt x="73" y="149"/>
                  </a:cubicBezTo>
                  <a:cubicBezTo>
                    <a:pt x="67" y="161"/>
                    <a:pt x="29" y="202"/>
                    <a:pt x="29" y="202"/>
                  </a:cubicBezTo>
                  <a:cubicBezTo>
                    <a:pt x="29" y="202"/>
                    <a:pt x="22" y="161"/>
                    <a:pt x="20" y="150"/>
                  </a:cubicBezTo>
                  <a:cubicBezTo>
                    <a:pt x="18" y="138"/>
                    <a:pt x="17" y="132"/>
                    <a:pt x="17" y="132"/>
                  </a:cubicBezTo>
                  <a:cubicBezTo>
                    <a:pt x="17" y="132"/>
                    <a:pt x="13" y="129"/>
                    <a:pt x="13" y="134"/>
                  </a:cubicBezTo>
                  <a:cubicBezTo>
                    <a:pt x="12" y="138"/>
                    <a:pt x="0" y="187"/>
                    <a:pt x="0" y="187"/>
                  </a:cubicBezTo>
                  <a:cubicBezTo>
                    <a:pt x="0" y="187"/>
                    <a:pt x="5" y="145"/>
                    <a:pt x="5" y="137"/>
                  </a:cubicBezTo>
                  <a:cubicBezTo>
                    <a:pt x="5" y="129"/>
                    <a:pt x="8" y="102"/>
                    <a:pt x="8" y="102"/>
                  </a:cubicBezTo>
                  <a:cubicBezTo>
                    <a:pt x="19" y="121"/>
                    <a:pt x="19" y="121"/>
                    <a:pt x="19" y="121"/>
                  </a:cubicBezTo>
                  <a:cubicBezTo>
                    <a:pt x="19" y="121"/>
                    <a:pt x="24" y="120"/>
                    <a:pt x="31" y="113"/>
                  </a:cubicBezTo>
                  <a:cubicBezTo>
                    <a:pt x="38" y="106"/>
                    <a:pt x="82" y="58"/>
                    <a:pt x="89" y="52"/>
                  </a:cubicBezTo>
                  <a:cubicBezTo>
                    <a:pt x="95" y="46"/>
                    <a:pt x="106" y="33"/>
                    <a:pt x="106" y="33"/>
                  </a:cubicBezTo>
                  <a:lnTo>
                    <a:pt x="109" y="5"/>
                  </a:lnTo>
                  <a:close/>
                </a:path>
              </a:pathLst>
            </a:custGeom>
            <a:solidFill>
              <a:srgbClr val="00A3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6" name="Freeform 224">
              <a:extLst>
                <a:ext uri="{FF2B5EF4-FFF2-40B4-BE49-F238E27FC236}">
                  <a16:creationId xmlns:a16="http://schemas.microsoft.com/office/drawing/2014/main" id="{1D81B8B6-28E9-456D-BFC7-91066628C17C}"/>
                </a:ext>
              </a:extLst>
            </p:cNvPr>
            <p:cNvSpPr>
              <a:spLocks/>
            </p:cNvSpPr>
            <p:nvPr/>
          </p:nvSpPr>
          <p:spPr bwMode="auto">
            <a:xfrm>
              <a:off x="10707207" y="2959642"/>
              <a:ext cx="28955" cy="50382"/>
            </a:xfrm>
            <a:custGeom>
              <a:avLst/>
              <a:gdLst>
                <a:gd name="T0" fmla="*/ 1 w 22"/>
                <a:gd name="T1" fmla="*/ 0 h 38"/>
                <a:gd name="T2" fmla="*/ 15 w 22"/>
                <a:gd name="T3" fmla="*/ 2 h 38"/>
                <a:gd name="T4" fmla="*/ 13 w 22"/>
                <a:gd name="T5" fmla="*/ 24 h 38"/>
                <a:gd name="T6" fmla="*/ 1 w 22"/>
                <a:gd name="T7" fmla="*/ 38 h 38"/>
                <a:gd name="T8" fmla="*/ 0 w 22"/>
                <a:gd name="T9" fmla="*/ 11 h 38"/>
                <a:gd name="T10" fmla="*/ 1 w 22"/>
                <a:gd name="T11" fmla="*/ 0 h 38"/>
              </a:gdLst>
              <a:ahLst/>
              <a:cxnLst>
                <a:cxn ang="0">
                  <a:pos x="T0" y="T1"/>
                </a:cxn>
                <a:cxn ang="0">
                  <a:pos x="T2" y="T3"/>
                </a:cxn>
                <a:cxn ang="0">
                  <a:pos x="T4" y="T5"/>
                </a:cxn>
                <a:cxn ang="0">
                  <a:pos x="T6" y="T7"/>
                </a:cxn>
                <a:cxn ang="0">
                  <a:pos x="T8" y="T9"/>
                </a:cxn>
                <a:cxn ang="0">
                  <a:pos x="T10" y="T11"/>
                </a:cxn>
              </a:cxnLst>
              <a:rect l="0" t="0" r="r" b="b"/>
              <a:pathLst>
                <a:path w="22" h="38">
                  <a:moveTo>
                    <a:pt x="1" y="0"/>
                  </a:moveTo>
                  <a:cubicBezTo>
                    <a:pt x="1" y="0"/>
                    <a:pt x="11" y="0"/>
                    <a:pt x="15" y="2"/>
                  </a:cubicBezTo>
                  <a:cubicBezTo>
                    <a:pt x="19" y="4"/>
                    <a:pt x="22" y="13"/>
                    <a:pt x="13" y="24"/>
                  </a:cubicBezTo>
                  <a:cubicBezTo>
                    <a:pt x="4" y="35"/>
                    <a:pt x="1" y="38"/>
                    <a:pt x="1" y="38"/>
                  </a:cubicBezTo>
                  <a:cubicBezTo>
                    <a:pt x="0" y="11"/>
                    <a:pt x="0" y="11"/>
                    <a:pt x="0" y="11"/>
                  </a:cubicBezTo>
                  <a:lnTo>
                    <a:pt x="1" y="0"/>
                  </a:lnTo>
                  <a:close/>
                </a:path>
              </a:pathLst>
            </a:custGeom>
            <a:solidFill>
              <a:srgbClr val="009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7" name="Oval 225">
              <a:extLst>
                <a:ext uri="{FF2B5EF4-FFF2-40B4-BE49-F238E27FC236}">
                  <a16:creationId xmlns:a16="http://schemas.microsoft.com/office/drawing/2014/main" id="{ACD66071-EBF5-4382-9A19-53D59E757A98}"/>
                </a:ext>
              </a:extLst>
            </p:cNvPr>
            <p:cNvSpPr>
              <a:spLocks noChangeArrowheads="1"/>
            </p:cNvSpPr>
            <p:nvPr/>
          </p:nvSpPr>
          <p:spPr bwMode="auto">
            <a:xfrm>
              <a:off x="10679989" y="4754289"/>
              <a:ext cx="36484" cy="20848"/>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8" name="Oval 226">
              <a:extLst>
                <a:ext uri="{FF2B5EF4-FFF2-40B4-BE49-F238E27FC236}">
                  <a16:creationId xmlns:a16="http://schemas.microsoft.com/office/drawing/2014/main" id="{4066AE4F-F78E-45D9-9834-E9FBBA82EAED}"/>
                </a:ext>
              </a:extLst>
            </p:cNvPr>
            <p:cNvSpPr>
              <a:spLocks noChangeArrowheads="1"/>
            </p:cNvSpPr>
            <p:nvPr/>
          </p:nvSpPr>
          <p:spPr bwMode="auto">
            <a:xfrm>
              <a:off x="11319900" y="4673794"/>
              <a:ext cx="35325" cy="22585"/>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19" name="Oval 227">
              <a:extLst>
                <a:ext uri="{FF2B5EF4-FFF2-40B4-BE49-F238E27FC236}">
                  <a16:creationId xmlns:a16="http://schemas.microsoft.com/office/drawing/2014/main" id="{AFD3B8CE-59FC-4A98-AA82-4799AE905AF1}"/>
                </a:ext>
              </a:extLst>
            </p:cNvPr>
            <p:cNvSpPr>
              <a:spLocks noChangeArrowheads="1"/>
            </p:cNvSpPr>
            <p:nvPr/>
          </p:nvSpPr>
          <p:spPr bwMode="auto">
            <a:xfrm>
              <a:off x="10977649" y="4442152"/>
              <a:ext cx="30113" cy="7528"/>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0" name="Freeform 228">
              <a:extLst>
                <a:ext uri="{FF2B5EF4-FFF2-40B4-BE49-F238E27FC236}">
                  <a16:creationId xmlns:a16="http://schemas.microsoft.com/office/drawing/2014/main" id="{CADFA204-5AB1-4593-BE4F-6E9EFD65597E}"/>
                </a:ext>
              </a:extLst>
            </p:cNvPr>
            <p:cNvSpPr>
              <a:spLocks/>
            </p:cNvSpPr>
            <p:nvPr/>
          </p:nvSpPr>
          <p:spPr bwMode="auto">
            <a:xfrm>
              <a:off x="10689255" y="3646461"/>
              <a:ext cx="650335" cy="397845"/>
            </a:xfrm>
            <a:custGeom>
              <a:avLst/>
              <a:gdLst>
                <a:gd name="T0" fmla="*/ 0 w 494"/>
                <a:gd name="T1" fmla="*/ 296 h 302"/>
                <a:gd name="T2" fmla="*/ 3 w 494"/>
                <a:gd name="T3" fmla="*/ 261 h 302"/>
                <a:gd name="T4" fmla="*/ 137 w 494"/>
                <a:gd name="T5" fmla="*/ 79 h 302"/>
                <a:gd name="T6" fmla="*/ 205 w 494"/>
                <a:gd name="T7" fmla="*/ 36 h 302"/>
                <a:gd name="T8" fmla="*/ 377 w 494"/>
                <a:gd name="T9" fmla="*/ 11 h 302"/>
                <a:gd name="T10" fmla="*/ 479 w 494"/>
                <a:gd name="T11" fmla="*/ 11 h 302"/>
                <a:gd name="T12" fmla="*/ 490 w 494"/>
                <a:gd name="T13" fmla="*/ 40 h 302"/>
                <a:gd name="T14" fmla="*/ 484 w 494"/>
                <a:gd name="T15" fmla="*/ 73 h 302"/>
                <a:gd name="T16" fmla="*/ 462 w 494"/>
                <a:gd name="T17" fmla="*/ 73 h 302"/>
                <a:gd name="T18" fmla="*/ 456 w 494"/>
                <a:gd name="T19" fmla="*/ 47 h 302"/>
                <a:gd name="T20" fmla="*/ 436 w 494"/>
                <a:gd name="T21" fmla="*/ 38 h 302"/>
                <a:gd name="T22" fmla="*/ 233 w 494"/>
                <a:gd name="T23" fmla="*/ 64 h 302"/>
                <a:gd name="T24" fmla="*/ 184 w 494"/>
                <a:gd name="T25" fmla="*/ 88 h 302"/>
                <a:gd name="T26" fmla="*/ 35 w 494"/>
                <a:gd name="T27" fmla="*/ 264 h 302"/>
                <a:gd name="T28" fmla="*/ 28 w 494"/>
                <a:gd name="T29" fmla="*/ 298 h 302"/>
                <a:gd name="T30" fmla="*/ 20 w 494"/>
                <a:gd name="T31" fmla="*/ 302 h 302"/>
                <a:gd name="T32" fmla="*/ 5 w 494"/>
                <a:gd name="T33" fmla="*/ 302 h 302"/>
                <a:gd name="T34" fmla="*/ 0 w 494"/>
                <a:gd name="T35"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4" h="302">
                  <a:moveTo>
                    <a:pt x="0" y="296"/>
                  </a:moveTo>
                  <a:cubicBezTo>
                    <a:pt x="0" y="286"/>
                    <a:pt x="1" y="268"/>
                    <a:pt x="3" y="261"/>
                  </a:cubicBezTo>
                  <a:cubicBezTo>
                    <a:pt x="5" y="251"/>
                    <a:pt x="130" y="88"/>
                    <a:pt x="137" y="79"/>
                  </a:cubicBezTo>
                  <a:cubicBezTo>
                    <a:pt x="143" y="70"/>
                    <a:pt x="177" y="45"/>
                    <a:pt x="205" y="36"/>
                  </a:cubicBezTo>
                  <a:cubicBezTo>
                    <a:pt x="234" y="27"/>
                    <a:pt x="377" y="11"/>
                    <a:pt x="377" y="11"/>
                  </a:cubicBezTo>
                  <a:cubicBezTo>
                    <a:pt x="377" y="11"/>
                    <a:pt x="465" y="0"/>
                    <a:pt x="479" y="11"/>
                  </a:cubicBezTo>
                  <a:cubicBezTo>
                    <a:pt x="494" y="21"/>
                    <a:pt x="490" y="40"/>
                    <a:pt x="490" y="40"/>
                  </a:cubicBezTo>
                  <a:cubicBezTo>
                    <a:pt x="484" y="73"/>
                    <a:pt x="484" y="73"/>
                    <a:pt x="484" y="73"/>
                  </a:cubicBezTo>
                  <a:cubicBezTo>
                    <a:pt x="462" y="73"/>
                    <a:pt x="462" y="73"/>
                    <a:pt x="462" y="73"/>
                  </a:cubicBezTo>
                  <a:cubicBezTo>
                    <a:pt x="462" y="73"/>
                    <a:pt x="456" y="48"/>
                    <a:pt x="456" y="47"/>
                  </a:cubicBezTo>
                  <a:cubicBezTo>
                    <a:pt x="456" y="45"/>
                    <a:pt x="451" y="37"/>
                    <a:pt x="436" y="38"/>
                  </a:cubicBezTo>
                  <a:cubicBezTo>
                    <a:pt x="420" y="39"/>
                    <a:pt x="233" y="64"/>
                    <a:pt x="233" y="64"/>
                  </a:cubicBezTo>
                  <a:cubicBezTo>
                    <a:pt x="233" y="64"/>
                    <a:pt x="203" y="70"/>
                    <a:pt x="184" y="88"/>
                  </a:cubicBezTo>
                  <a:cubicBezTo>
                    <a:pt x="165" y="106"/>
                    <a:pt x="35" y="264"/>
                    <a:pt x="35" y="264"/>
                  </a:cubicBezTo>
                  <a:cubicBezTo>
                    <a:pt x="28" y="298"/>
                    <a:pt x="28" y="298"/>
                    <a:pt x="28" y="298"/>
                  </a:cubicBezTo>
                  <a:cubicBezTo>
                    <a:pt x="28" y="298"/>
                    <a:pt x="27" y="302"/>
                    <a:pt x="20" y="302"/>
                  </a:cubicBezTo>
                  <a:cubicBezTo>
                    <a:pt x="16" y="302"/>
                    <a:pt x="9" y="302"/>
                    <a:pt x="5" y="302"/>
                  </a:cubicBezTo>
                  <a:cubicBezTo>
                    <a:pt x="2" y="302"/>
                    <a:pt x="0" y="300"/>
                    <a:pt x="0" y="296"/>
                  </a:cubicBezTo>
                  <a:close/>
                </a:path>
              </a:pathLst>
            </a:custGeom>
            <a:solidFill>
              <a:srgbClr val="3332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1" name="Freeform 229">
              <a:extLst>
                <a:ext uri="{FF2B5EF4-FFF2-40B4-BE49-F238E27FC236}">
                  <a16:creationId xmlns:a16="http://schemas.microsoft.com/office/drawing/2014/main" id="{D9A1C657-7029-49F1-9469-699C1B5418BC}"/>
                </a:ext>
              </a:extLst>
            </p:cNvPr>
            <p:cNvSpPr>
              <a:spLocks/>
            </p:cNvSpPr>
            <p:nvPr/>
          </p:nvSpPr>
          <p:spPr bwMode="auto">
            <a:xfrm>
              <a:off x="9435492" y="2824131"/>
              <a:ext cx="217164" cy="410007"/>
            </a:xfrm>
            <a:custGeom>
              <a:avLst/>
              <a:gdLst>
                <a:gd name="T0" fmla="*/ 78 w 165"/>
                <a:gd name="T1" fmla="*/ 0 h 311"/>
                <a:gd name="T2" fmla="*/ 37 w 165"/>
                <a:gd name="T3" fmla="*/ 32 h 311"/>
                <a:gd name="T4" fmla="*/ 0 w 165"/>
                <a:gd name="T5" fmla="*/ 160 h 311"/>
                <a:gd name="T6" fmla="*/ 78 w 165"/>
                <a:gd name="T7" fmla="*/ 151 h 311"/>
                <a:gd name="T8" fmla="*/ 56 w 165"/>
                <a:gd name="T9" fmla="*/ 194 h 311"/>
                <a:gd name="T10" fmla="*/ 143 w 165"/>
                <a:gd name="T11" fmla="*/ 274 h 311"/>
                <a:gd name="T12" fmla="*/ 165 w 165"/>
                <a:gd name="T13" fmla="*/ 311 h 311"/>
                <a:gd name="T14" fmla="*/ 152 w 165"/>
                <a:gd name="T15" fmla="*/ 265 h 311"/>
                <a:gd name="T16" fmla="*/ 100 w 165"/>
                <a:gd name="T17" fmla="*/ 142 h 311"/>
                <a:gd name="T18" fmla="*/ 73 w 165"/>
                <a:gd name="T19" fmla="*/ 63 h 311"/>
                <a:gd name="T20" fmla="*/ 78 w 165"/>
                <a:gd name="T21"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311">
                  <a:moveTo>
                    <a:pt x="78" y="0"/>
                  </a:moveTo>
                  <a:cubicBezTo>
                    <a:pt x="37" y="32"/>
                    <a:pt x="37" y="32"/>
                    <a:pt x="37" y="32"/>
                  </a:cubicBezTo>
                  <a:cubicBezTo>
                    <a:pt x="0" y="160"/>
                    <a:pt x="0" y="160"/>
                    <a:pt x="0" y="160"/>
                  </a:cubicBezTo>
                  <a:cubicBezTo>
                    <a:pt x="78" y="151"/>
                    <a:pt x="78" y="151"/>
                    <a:pt x="78" y="151"/>
                  </a:cubicBezTo>
                  <a:cubicBezTo>
                    <a:pt x="56" y="194"/>
                    <a:pt x="56" y="194"/>
                    <a:pt x="56" y="194"/>
                  </a:cubicBezTo>
                  <a:cubicBezTo>
                    <a:pt x="56" y="194"/>
                    <a:pt x="132" y="261"/>
                    <a:pt x="143" y="274"/>
                  </a:cubicBezTo>
                  <a:cubicBezTo>
                    <a:pt x="155" y="288"/>
                    <a:pt x="165" y="311"/>
                    <a:pt x="165" y="311"/>
                  </a:cubicBezTo>
                  <a:cubicBezTo>
                    <a:pt x="165" y="311"/>
                    <a:pt x="161" y="283"/>
                    <a:pt x="152" y="265"/>
                  </a:cubicBezTo>
                  <a:cubicBezTo>
                    <a:pt x="142" y="247"/>
                    <a:pt x="106" y="151"/>
                    <a:pt x="100" y="142"/>
                  </a:cubicBezTo>
                  <a:cubicBezTo>
                    <a:pt x="94" y="133"/>
                    <a:pt x="75" y="91"/>
                    <a:pt x="73" y="63"/>
                  </a:cubicBezTo>
                  <a:cubicBezTo>
                    <a:pt x="71" y="34"/>
                    <a:pt x="78" y="0"/>
                    <a:pt x="78" y="0"/>
                  </a:cubicBezTo>
                  <a:close/>
                </a:path>
              </a:pathLst>
            </a:custGeom>
            <a:solidFill>
              <a:srgbClr val="0085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2" name="Freeform 230">
              <a:extLst>
                <a:ext uri="{FF2B5EF4-FFF2-40B4-BE49-F238E27FC236}">
                  <a16:creationId xmlns:a16="http://schemas.microsoft.com/office/drawing/2014/main" id="{3198BE4B-382C-4C66-841B-ECEEC99ABD8D}"/>
                </a:ext>
              </a:extLst>
            </p:cNvPr>
            <p:cNvSpPr>
              <a:spLocks/>
            </p:cNvSpPr>
            <p:nvPr/>
          </p:nvSpPr>
          <p:spPr bwMode="auto">
            <a:xfrm>
              <a:off x="9523516" y="2824131"/>
              <a:ext cx="207899" cy="374102"/>
            </a:xfrm>
            <a:custGeom>
              <a:avLst/>
              <a:gdLst>
                <a:gd name="T0" fmla="*/ 0 w 158"/>
                <a:gd name="T1" fmla="*/ 14 h 284"/>
                <a:gd name="T2" fmla="*/ 11 w 158"/>
                <a:gd name="T3" fmla="*/ 0 h 284"/>
                <a:gd name="T4" fmla="*/ 33 w 158"/>
                <a:gd name="T5" fmla="*/ 98 h 284"/>
                <a:gd name="T6" fmla="*/ 73 w 158"/>
                <a:gd name="T7" fmla="*/ 146 h 284"/>
                <a:gd name="T8" fmla="*/ 121 w 158"/>
                <a:gd name="T9" fmla="*/ 89 h 284"/>
                <a:gd name="T10" fmla="*/ 121 w 158"/>
                <a:gd name="T11" fmla="*/ 87 h 284"/>
                <a:gd name="T12" fmla="*/ 136 w 158"/>
                <a:gd name="T13" fmla="*/ 55 h 284"/>
                <a:gd name="T14" fmla="*/ 143 w 158"/>
                <a:gd name="T15" fmla="*/ 52 h 284"/>
                <a:gd name="T16" fmla="*/ 149 w 158"/>
                <a:gd name="T17" fmla="*/ 45 h 284"/>
                <a:gd name="T18" fmla="*/ 158 w 158"/>
                <a:gd name="T19" fmla="*/ 59 h 284"/>
                <a:gd name="T20" fmla="*/ 131 w 158"/>
                <a:gd name="T21" fmla="*/ 239 h 284"/>
                <a:gd name="T22" fmla="*/ 87 w 158"/>
                <a:gd name="T23" fmla="*/ 284 h 284"/>
                <a:gd name="T24" fmla="*/ 14 w 158"/>
                <a:gd name="T25" fmla="*/ 130 h 284"/>
                <a:gd name="T26" fmla="*/ 0 w 158"/>
                <a:gd name="T27" fmla="*/ 47 h 284"/>
                <a:gd name="T28" fmla="*/ 0 w 158"/>
                <a:gd name="T29" fmla="*/ 1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284">
                  <a:moveTo>
                    <a:pt x="0" y="14"/>
                  </a:moveTo>
                  <a:cubicBezTo>
                    <a:pt x="11" y="0"/>
                    <a:pt x="11" y="0"/>
                    <a:pt x="11" y="0"/>
                  </a:cubicBezTo>
                  <a:cubicBezTo>
                    <a:pt x="11" y="0"/>
                    <a:pt x="0" y="59"/>
                    <a:pt x="33" y="98"/>
                  </a:cubicBezTo>
                  <a:cubicBezTo>
                    <a:pt x="66" y="137"/>
                    <a:pt x="73" y="146"/>
                    <a:pt x="73" y="146"/>
                  </a:cubicBezTo>
                  <a:cubicBezTo>
                    <a:pt x="121" y="89"/>
                    <a:pt x="121" y="89"/>
                    <a:pt x="121" y="89"/>
                  </a:cubicBezTo>
                  <a:cubicBezTo>
                    <a:pt x="121" y="89"/>
                    <a:pt x="114" y="99"/>
                    <a:pt x="121" y="87"/>
                  </a:cubicBezTo>
                  <a:cubicBezTo>
                    <a:pt x="128" y="74"/>
                    <a:pt x="136" y="55"/>
                    <a:pt x="136" y="55"/>
                  </a:cubicBezTo>
                  <a:cubicBezTo>
                    <a:pt x="136" y="55"/>
                    <a:pt x="141" y="53"/>
                    <a:pt x="143" y="52"/>
                  </a:cubicBezTo>
                  <a:cubicBezTo>
                    <a:pt x="145" y="51"/>
                    <a:pt x="149" y="45"/>
                    <a:pt x="149" y="45"/>
                  </a:cubicBezTo>
                  <a:cubicBezTo>
                    <a:pt x="158" y="59"/>
                    <a:pt x="158" y="59"/>
                    <a:pt x="158" y="59"/>
                  </a:cubicBezTo>
                  <a:cubicBezTo>
                    <a:pt x="131" y="239"/>
                    <a:pt x="131" y="239"/>
                    <a:pt x="131" y="239"/>
                  </a:cubicBezTo>
                  <a:cubicBezTo>
                    <a:pt x="87" y="284"/>
                    <a:pt x="87" y="284"/>
                    <a:pt x="87" y="284"/>
                  </a:cubicBezTo>
                  <a:cubicBezTo>
                    <a:pt x="14" y="130"/>
                    <a:pt x="14" y="130"/>
                    <a:pt x="14" y="130"/>
                  </a:cubicBezTo>
                  <a:cubicBezTo>
                    <a:pt x="0" y="47"/>
                    <a:pt x="0" y="47"/>
                    <a:pt x="0" y="47"/>
                  </a:cubicBezTo>
                  <a:lnTo>
                    <a:pt x="0" y="14"/>
                  </a:lnTo>
                  <a:close/>
                </a:path>
              </a:pathLst>
            </a:custGeom>
            <a:solidFill>
              <a:srgbClr val="F8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3" name="Freeform 231">
              <a:extLst>
                <a:ext uri="{FF2B5EF4-FFF2-40B4-BE49-F238E27FC236}">
                  <a16:creationId xmlns:a16="http://schemas.microsoft.com/office/drawing/2014/main" id="{DC053095-882F-4929-A0FD-6FF81E0E0491}"/>
                </a:ext>
              </a:extLst>
            </p:cNvPr>
            <p:cNvSpPr>
              <a:spLocks/>
            </p:cNvSpPr>
            <p:nvPr/>
          </p:nvSpPr>
          <p:spPr bwMode="auto">
            <a:xfrm>
              <a:off x="9638179" y="2871618"/>
              <a:ext cx="187051" cy="349201"/>
            </a:xfrm>
            <a:custGeom>
              <a:avLst/>
              <a:gdLst>
                <a:gd name="T0" fmla="*/ 70 w 142"/>
                <a:gd name="T1" fmla="*/ 0 h 265"/>
                <a:gd name="T2" fmla="*/ 81 w 142"/>
                <a:gd name="T3" fmla="*/ 1 h 265"/>
                <a:gd name="T4" fmla="*/ 142 w 142"/>
                <a:gd name="T5" fmla="*/ 119 h 265"/>
                <a:gd name="T6" fmla="*/ 68 w 142"/>
                <a:gd name="T7" fmla="*/ 119 h 265"/>
                <a:gd name="T8" fmla="*/ 98 w 142"/>
                <a:gd name="T9" fmla="*/ 153 h 265"/>
                <a:gd name="T10" fmla="*/ 9 w 142"/>
                <a:gd name="T11" fmla="*/ 265 h 265"/>
                <a:gd name="T12" fmla="*/ 0 w 142"/>
                <a:gd name="T13" fmla="*/ 239 h 265"/>
                <a:gd name="T14" fmla="*/ 32 w 142"/>
                <a:gd name="T15" fmla="*/ 142 h 265"/>
                <a:gd name="T16" fmla="*/ 57 w 142"/>
                <a:gd name="T17" fmla="*/ 45 h 265"/>
                <a:gd name="T18" fmla="*/ 62 w 142"/>
                <a:gd name="T19" fmla="*/ 9 h 265"/>
                <a:gd name="T20" fmla="*/ 70 w 142"/>
                <a:gd name="T21"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265">
                  <a:moveTo>
                    <a:pt x="70" y="0"/>
                  </a:moveTo>
                  <a:cubicBezTo>
                    <a:pt x="81" y="1"/>
                    <a:pt x="81" y="1"/>
                    <a:pt x="81" y="1"/>
                  </a:cubicBezTo>
                  <a:cubicBezTo>
                    <a:pt x="142" y="119"/>
                    <a:pt x="142" y="119"/>
                    <a:pt x="142" y="119"/>
                  </a:cubicBezTo>
                  <a:cubicBezTo>
                    <a:pt x="68" y="119"/>
                    <a:pt x="68" y="119"/>
                    <a:pt x="68" y="119"/>
                  </a:cubicBezTo>
                  <a:cubicBezTo>
                    <a:pt x="98" y="153"/>
                    <a:pt x="98" y="153"/>
                    <a:pt x="98" y="153"/>
                  </a:cubicBezTo>
                  <a:cubicBezTo>
                    <a:pt x="9" y="265"/>
                    <a:pt x="9" y="265"/>
                    <a:pt x="9" y="265"/>
                  </a:cubicBezTo>
                  <a:cubicBezTo>
                    <a:pt x="0" y="239"/>
                    <a:pt x="0" y="239"/>
                    <a:pt x="0" y="239"/>
                  </a:cubicBezTo>
                  <a:cubicBezTo>
                    <a:pt x="0" y="239"/>
                    <a:pt x="27" y="164"/>
                    <a:pt x="32" y="142"/>
                  </a:cubicBezTo>
                  <a:cubicBezTo>
                    <a:pt x="38" y="120"/>
                    <a:pt x="57" y="45"/>
                    <a:pt x="57" y="45"/>
                  </a:cubicBezTo>
                  <a:cubicBezTo>
                    <a:pt x="62" y="9"/>
                    <a:pt x="62" y="9"/>
                    <a:pt x="62" y="9"/>
                  </a:cubicBezTo>
                  <a:lnTo>
                    <a:pt x="70" y="0"/>
                  </a:lnTo>
                  <a:close/>
                </a:path>
              </a:pathLst>
            </a:custGeom>
            <a:solidFill>
              <a:srgbClr val="0085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4" name="Freeform 232">
              <a:extLst>
                <a:ext uri="{FF2B5EF4-FFF2-40B4-BE49-F238E27FC236}">
                  <a16:creationId xmlns:a16="http://schemas.microsoft.com/office/drawing/2014/main" id="{527B6C86-E33C-4C24-9A03-AD1CCF3037DF}"/>
                </a:ext>
              </a:extLst>
            </p:cNvPr>
            <p:cNvSpPr>
              <a:spLocks/>
            </p:cNvSpPr>
            <p:nvPr/>
          </p:nvSpPr>
          <p:spPr bwMode="auto">
            <a:xfrm>
              <a:off x="8576679" y="3586813"/>
              <a:ext cx="601690" cy="392633"/>
            </a:xfrm>
            <a:custGeom>
              <a:avLst/>
              <a:gdLst>
                <a:gd name="T0" fmla="*/ 283 w 457"/>
                <a:gd name="T1" fmla="*/ 61 h 298"/>
                <a:gd name="T2" fmla="*/ 224 w 457"/>
                <a:gd name="T3" fmla="*/ 70 h 298"/>
                <a:gd name="T4" fmla="*/ 67 w 457"/>
                <a:gd name="T5" fmla="*/ 5 h 298"/>
                <a:gd name="T6" fmla="*/ 62 w 457"/>
                <a:gd name="T7" fmla="*/ 0 h 298"/>
                <a:gd name="T8" fmla="*/ 0 w 457"/>
                <a:gd name="T9" fmla="*/ 89 h 298"/>
                <a:gd name="T10" fmla="*/ 457 w 457"/>
                <a:gd name="T11" fmla="*/ 298 h 298"/>
                <a:gd name="T12" fmla="*/ 283 w 457"/>
                <a:gd name="T13" fmla="*/ 61 h 298"/>
              </a:gdLst>
              <a:ahLst/>
              <a:cxnLst>
                <a:cxn ang="0">
                  <a:pos x="T0" y="T1"/>
                </a:cxn>
                <a:cxn ang="0">
                  <a:pos x="T2" y="T3"/>
                </a:cxn>
                <a:cxn ang="0">
                  <a:pos x="T4" y="T5"/>
                </a:cxn>
                <a:cxn ang="0">
                  <a:pos x="T6" y="T7"/>
                </a:cxn>
                <a:cxn ang="0">
                  <a:pos x="T8" y="T9"/>
                </a:cxn>
                <a:cxn ang="0">
                  <a:pos x="T10" y="T11"/>
                </a:cxn>
                <a:cxn ang="0">
                  <a:pos x="T12" y="T13"/>
                </a:cxn>
              </a:cxnLst>
              <a:rect l="0" t="0" r="r" b="b"/>
              <a:pathLst>
                <a:path w="457" h="298">
                  <a:moveTo>
                    <a:pt x="283" y="61"/>
                  </a:moveTo>
                  <a:cubicBezTo>
                    <a:pt x="264" y="67"/>
                    <a:pt x="243" y="70"/>
                    <a:pt x="224" y="70"/>
                  </a:cubicBezTo>
                  <a:cubicBezTo>
                    <a:pt x="164" y="70"/>
                    <a:pt x="110" y="45"/>
                    <a:pt x="67" y="5"/>
                  </a:cubicBezTo>
                  <a:cubicBezTo>
                    <a:pt x="65" y="4"/>
                    <a:pt x="64" y="2"/>
                    <a:pt x="62" y="0"/>
                  </a:cubicBezTo>
                  <a:cubicBezTo>
                    <a:pt x="22" y="28"/>
                    <a:pt x="0" y="58"/>
                    <a:pt x="0" y="89"/>
                  </a:cubicBezTo>
                  <a:cubicBezTo>
                    <a:pt x="0" y="180"/>
                    <a:pt x="185" y="259"/>
                    <a:pt x="457" y="298"/>
                  </a:cubicBezTo>
                  <a:cubicBezTo>
                    <a:pt x="397" y="221"/>
                    <a:pt x="341" y="140"/>
                    <a:pt x="283" y="61"/>
                  </a:cubicBezTo>
                  <a:close/>
                </a:path>
              </a:pathLst>
            </a:custGeom>
            <a:solidFill>
              <a:srgbClr val="713B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5" name="Freeform 233">
              <a:extLst>
                <a:ext uri="{FF2B5EF4-FFF2-40B4-BE49-F238E27FC236}">
                  <a16:creationId xmlns:a16="http://schemas.microsoft.com/office/drawing/2014/main" id="{4D160339-5CFF-4EC2-A8B9-33FDA9D79879}"/>
                </a:ext>
              </a:extLst>
            </p:cNvPr>
            <p:cNvSpPr>
              <a:spLocks/>
            </p:cNvSpPr>
            <p:nvPr/>
          </p:nvSpPr>
          <p:spPr bwMode="auto">
            <a:xfrm>
              <a:off x="8576679" y="3553804"/>
              <a:ext cx="571577" cy="367732"/>
            </a:xfrm>
            <a:custGeom>
              <a:avLst/>
              <a:gdLst>
                <a:gd name="T0" fmla="*/ 221 w 434"/>
                <a:gd name="T1" fmla="*/ 80 h 279"/>
                <a:gd name="T2" fmla="*/ 67 w 434"/>
                <a:gd name="T3" fmla="*/ 30 h 279"/>
                <a:gd name="T4" fmla="*/ 41 w 434"/>
                <a:gd name="T5" fmla="*/ 0 h 279"/>
                <a:gd name="T6" fmla="*/ 0 w 434"/>
                <a:gd name="T7" fmla="*/ 73 h 279"/>
                <a:gd name="T8" fmla="*/ 434 w 434"/>
                <a:gd name="T9" fmla="*/ 279 h 279"/>
                <a:gd name="T10" fmla="*/ 291 w 434"/>
                <a:gd name="T11" fmla="*/ 53 h 279"/>
                <a:gd name="T12" fmla="*/ 221 w 434"/>
                <a:gd name="T13" fmla="*/ 80 h 279"/>
              </a:gdLst>
              <a:ahLst/>
              <a:cxnLst>
                <a:cxn ang="0">
                  <a:pos x="T0" y="T1"/>
                </a:cxn>
                <a:cxn ang="0">
                  <a:pos x="T2" y="T3"/>
                </a:cxn>
                <a:cxn ang="0">
                  <a:pos x="T4" y="T5"/>
                </a:cxn>
                <a:cxn ang="0">
                  <a:pos x="T6" y="T7"/>
                </a:cxn>
                <a:cxn ang="0">
                  <a:pos x="T8" y="T9"/>
                </a:cxn>
                <a:cxn ang="0">
                  <a:pos x="T10" y="T11"/>
                </a:cxn>
                <a:cxn ang="0">
                  <a:pos x="T12" y="T13"/>
                </a:cxn>
              </a:cxnLst>
              <a:rect l="0" t="0" r="r" b="b"/>
              <a:pathLst>
                <a:path w="434" h="279">
                  <a:moveTo>
                    <a:pt x="221" y="80"/>
                  </a:moveTo>
                  <a:cubicBezTo>
                    <a:pt x="161" y="80"/>
                    <a:pt x="110" y="70"/>
                    <a:pt x="67" y="30"/>
                  </a:cubicBezTo>
                  <a:cubicBezTo>
                    <a:pt x="57" y="21"/>
                    <a:pt x="49" y="11"/>
                    <a:pt x="41" y="0"/>
                  </a:cubicBezTo>
                  <a:cubicBezTo>
                    <a:pt x="14" y="23"/>
                    <a:pt x="0" y="48"/>
                    <a:pt x="0" y="73"/>
                  </a:cubicBezTo>
                  <a:cubicBezTo>
                    <a:pt x="0" y="160"/>
                    <a:pt x="181" y="238"/>
                    <a:pt x="434" y="279"/>
                  </a:cubicBezTo>
                  <a:cubicBezTo>
                    <a:pt x="387" y="216"/>
                    <a:pt x="337" y="116"/>
                    <a:pt x="291" y="53"/>
                  </a:cubicBezTo>
                  <a:cubicBezTo>
                    <a:pt x="271" y="58"/>
                    <a:pt x="241" y="80"/>
                    <a:pt x="221" y="80"/>
                  </a:cubicBezTo>
                  <a:close/>
                </a:path>
              </a:pathLst>
            </a:custGeom>
            <a:solidFill>
              <a:srgbClr val="834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6" name="Oval 234">
              <a:extLst>
                <a:ext uri="{FF2B5EF4-FFF2-40B4-BE49-F238E27FC236}">
                  <a16:creationId xmlns:a16="http://schemas.microsoft.com/office/drawing/2014/main" id="{67D89605-E68B-4B0D-80C5-E5CB2F7FC171}"/>
                </a:ext>
              </a:extLst>
            </p:cNvPr>
            <p:cNvSpPr>
              <a:spLocks noChangeArrowheads="1"/>
            </p:cNvSpPr>
            <p:nvPr/>
          </p:nvSpPr>
          <p:spPr bwMode="auto">
            <a:xfrm>
              <a:off x="9241492" y="4970296"/>
              <a:ext cx="147672" cy="28955"/>
            </a:xfrm>
            <a:prstGeom prst="ellipse">
              <a:avLst/>
            </a:prstGeom>
            <a:solidFill>
              <a:srgbClr val="603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7" name="Oval 235">
              <a:extLst>
                <a:ext uri="{FF2B5EF4-FFF2-40B4-BE49-F238E27FC236}">
                  <a16:creationId xmlns:a16="http://schemas.microsoft.com/office/drawing/2014/main" id="{42592E52-5F5B-4FA0-B2BF-65F454EC0C01}"/>
                </a:ext>
              </a:extLst>
            </p:cNvPr>
            <p:cNvSpPr>
              <a:spLocks noChangeArrowheads="1"/>
            </p:cNvSpPr>
            <p:nvPr/>
          </p:nvSpPr>
          <p:spPr bwMode="auto">
            <a:xfrm>
              <a:off x="10027917" y="4970296"/>
              <a:ext cx="147672" cy="28955"/>
            </a:xfrm>
            <a:prstGeom prst="ellipse">
              <a:avLst/>
            </a:prstGeom>
            <a:solidFill>
              <a:srgbClr val="603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28" name="Freeform 236">
              <a:extLst>
                <a:ext uri="{FF2B5EF4-FFF2-40B4-BE49-F238E27FC236}">
                  <a16:creationId xmlns:a16="http://schemas.microsoft.com/office/drawing/2014/main" id="{4DE86E2C-1F3D-4545-88CE-E31A390C47FB}"/>
                </a:ext>
              </a:extLst>
            </p:cNvPr>
            <p:cNvSpPr>
              <a:spLocks/>
            </p:cNvSpPr>
            <p:nvPr/>
          </p:nvSpPr>
          <p:spPr bwMode="auto">
            <a:xfrm>
              <a:off x="10484831" y="2990334"/>
              <a:ext cx="115821" cy="129141"/>
            </a:xfrm>
            <a:custGeom>
              <a:avLst/>
              <a:gdLst>
                <a:gd name="T0" fmla="*/ 0 w 88"/>
                <a:gd name="T1" fmla="*/ 58 h 98"/>
                <a:gd name="T2" fmla="*/ 44 w 88"/>
                <a:gd name="T3" fmla="*/ 40 h 98"/>
                <a:gd name="T4" fmla="*/ 84 w 88"/>
                <a:gd name="T5" fmla="*/ 0 h 98"/>
                <a:gd name="T6" fmla="*/ 88 w 88"/>
                <a:gd name="T7" fmla="*/ 98 h 98"/>
                <a:gd name="T8" fmla="*/ 54 w 88"/>
                <a:gd name="T9" fmla="*/ 53 h 98"/>
                <a:gd name="T10" fmla="*/ 0 w 88"/>
                <a:gd name="T11" fmla="*/ 58 h 98"/>
              </a:gdLst>
              <a:ahLst/>
              <a:cxnLst>
                <a:cxn ang="0">
                  <a:pos x="T0" y="T1"/>
                </a:cxn>
                <a:cxn ang="0">
                  <a:pos x="T2" y="T3"/>
                </a:cxn>
                <a:cxn ang="0">
                  <a:pos x="T4" y="T5"/>
                </a:cxn>
                <a:cxn ang="0">
                  <a:pos x="T6" y="T7"/>
                </a:cxn>
                <a:cxn ang="0">
                  <a:pos x="T8" y="T9"/>
                </a:cxn>
                <a:cxn ang="0">
                  <a:pos x="T10" y="T11"/>
                </a:cxn>
              </a:cxnLst>
              <a:rect l="0" t="0" r="r" b="b"/>
              <a:pathLst>
                <a:path w="88" h="98">
                  <a:moveTo>
                    <a:pt x="0" y="58"/>
                  </a:moveTo>
                  <a:cubicBezTo>
                    <a:pt x="0" y="58"/>
                    <a:pt x="32" y="48"/>
                    <a:pt x="44" y="40"/>
                  </a:cubicBezTo>
                  <a:cubicBezTo>
                    <a:pt x="56" y="32"/>
                    <a:pt x="84" y="0"/>
                    <a:pt x="84" y="0"/>
                  </a:cubicBezTo>
                  <a:cubicBezTo>
                    <a:pt x="88" y="98"/>
                    <a:pt x="88" y="98"/>
                    <a:pt x="88" y="98"/>
                  </a:cubicBezTo>
                  <a:cubicBezTo>
                    <a:pt x="88" y="98"/>
                    <a:pt x="70" y="58"/>
                    <a:pt x="54" y="53"/>
                  </a:cubicBezTo>
                  <a:cubicBezTo>
                    <a:pt x="39" y="47"/>
                    <a:pt x="0" y="58"/>
                    <a:pt x="0" y="58"/>
                  </a:cubicBezTo>
                  <a:close/>
                </a:path>
              </a:pathLst>
            </a:custGeom>
            <a:solidFill>
              <a:srgbClr val="743D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grpSp>
        <p:nvGrpSpPr>
          <p:cNvPr id="6" name="Group 5">
            <a:extLst>
              <a:ext uri="{FF2B5EF4-FFF2-40B4-BE49-F238E27FC236}">
                <a16:creationId xmlns:a16="http://schemas.microsoft.com/office/drawing/2014/main" id="{E870DFDD-F568-4138-9591-71126C7D28BA}"/>
              </a:ext>
            </a:extLst>
          </p:cNvPr>
          <p:cNvGrpSpPr/>
          <p:nvPr/>
        </p:nvGrpSpPr>
        <p:grpSpPr>
          <a:xfrm>
            <a:off x="501720" y="2160201"/>
            <a:ext cx="5120342" cy="822960"/>
            <a:chOff x="609600" y="2049250"/>
            <a:chExt cx="6827123" cy="941283"/>
          </a:xfrm>
        </p:grpSpPr>
        <p:sp>
          <p:nvSpPr>
            <p:cNvPr id="130" name="Rectangle 129">
              <a:extLst>
                <a:ext uri="{FF2B5EF4-FFF2-40B4-BE49-F238E27FC236}">
                  <a16:creationId xmlns:a16="http://schemas.microsoft.com/office/drawing/2014/main" id="{FAC8AE0A-D700-438E-B34A-3AEB523807C1}"/>
                </a:ext>
              </a:extLst>
            </p:cNvPr>
            <p:cNvSpPr>
              <a:spLocks/>
            </p:cNvSpPr>
            <p:nvPr/>
          </p:nvSpPr>
          <p:spPr>
            <a:xfrm>
              <a:off x="685801" y="2049250"/>
              <a:ext cx="6750922" cy="941283"/>
            </a:xfrm>
            <a:prstGeom prst="rect">
              <a:avLst/>
            </a:prstGeom>
            <a:solidFill>
              <a:schemeClr val="accent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580" tIns="40958" rIns="40958" bIns="40958" numCol="1" spcCol="1270" anchor="ctr" anchorCtr="0">
              <a:noAutofit/>
            </a:bodyPr>
            <a:lstStyle/>
            <a:p>
              <a:pPr defTabSz="600075">
                <a:spcBef>
                  <a:spcPct val="0"/>
                </a:spcBef>
              </a:pPr>
              <a:r>
                <a:rPr lang="en-US" sz="1600" dirty="0">
                  <a:solidFill>
                    <a:schemeClr val="bg1"/>
                  </a:solidFill>
                </a:rPr>
                <a:t>Includes accounting guidance for both lessees and lessors</a:t>
              </a:r>
            </a:p>
          </p:txBody>
        </p:sp>
        <p:sp>
          <p:nvSpPr>
            <p:cNvPr id="133" name="Rectangle 132">
              <a:extLst>
                <a:ext uri="{FF2B5EF4-FFF2-40B4-BE49-F238E27FC236}">
                  <a16:creationId xmlns:a16="http://schemas.microsoft.com/office/drawing/2014/main" id="{555AA13B-A349-4E4B-ADFB-26B7D50F9F31}"/>
                </a:ext>
              </a:extLst>
            </p:cNvPr>
            <p:cNvSpPr>
              <a:spLocks/>
            </p:cNvSpPr>
            <p:nvPr/>
          </p:nvSpPr>
          <p:spPr>
            <a:xfrm>
              <a:off x="609600" y="2049250"/>
              <a:ext cx="76200" cy="941283"/>
            </a:xfrm>
            <a:prstGeom prst="rect">
              <a:avLst/>
            </a:prstGeom>
            <a:solidFill>
              <a:schemeClr val="accent2"/>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958" tIns="40958" rIns="40958" bIns="40958" numCol="1" spcCol="1270" anchor="ctr" anchorCtr="0">
              <a:noAutofit/>
            </a:bodyPr>
            <a:lstStyle/>
            <a:p>
              <a:pPr defTabSz="600075">
                <a:spcBef>
                  <a:spcPct val="0"/>
                </a:spcBef>
              </a:pPr>
              <a:endParaRPr lang="en-US" sz="1350" dirty="0">
                <a:solidFill>
                  <a:schemeClr val="bg1"/>
                </a:solidFill>
              </a:endParaRPr>
            </a:p>
          </p:txBody>
        </p:sp>
      </p:grpSp>
      <p:grpSp>
        <p:nvGrpSpPr>
          <p:cNvPr id="8" name="Group 7">
            <a:extLst>
              <a:ext uri="{FF2B5EF4-FFF2-40B4-BE49-F238E27FC236}">
                <a16:creationId xmlns:a16="http://schemas.microsoft.com/office/drawing/2014/main" id="{432E8E57-312C-4BC6-84BD-A8BECBFA5510}"/>
              </a:ext>
            </a:extLst>
          </p:cNvPr>
          <p:cNvGrpSpPr/>
          <p:nvPr/>
        </p:nvGrpSpPr>
        <p:grpSpPr>
          <a:xfrm>
            <a:off x="501720" y="3122351"/>
            <a:ext cx="5120342" cy="822960"/>
            <a:chOff x="609600" y="3224219"/>
            <a:chExt cx="6827123" cy="941283"/>
          </a:xfrm>
        </p:grpSpPr>
        <p:sp>
          <p:nvSpPr>
            <p:cNvPr id="131" name="Rectangle 130">
              <a:extLst>
                <a:ext uri="{FF2B5EF4-FFF2-40B4-BE49-F238E27FC236}">
                  <a16:creationId xmlns:a16="http://schemas.microsoft.com/office/drawing/2014/main" id="{75FE968B-286E-4A33-B226-FBB66E140C3C}"/>
                </a:ext>
              </a:extLst>
            </p:cNvPr>
            <p:cNvSpPr>
              <a:spLocks/>
            </p:cNvSpPr>
            <p:nvPr/>
          </p:nvSpPr>
          <p:spPr>
            <a:xfrm>
              <a:off x="685801" y="3224219"/>
              <a:ext cx="6750922" cy="941283"/>
            </a:xfrm>
            <a:prstGeom prst="rect">
              <a:avLst/>
            </a:prstGeom>
            <a:solidFill>
              <a:schemeClr val="accent1"/>
            </a:solidFill>
            <a:ln>
              <a:noFill/>
            </a:ln>
          </p:spPr>
          <p:style>
            <a:lnRef idx="2">
              <a:schemeClr val="lt1">
                <a:hueOff val="0"/>
                <a:satOff val="0"/>
                <a:lumOff val="0"/>
                <a:alphaOff val="0"/>
              </a:schemeClr>
            </a:lnRef>
            <a:fillRef idx="1">
              <a:schemeClr val="accent2">
                <a:hueOff val="-2512727"/>
                <a:satOff val="21189"/>
                <a:lumOff val="3235"/>
                <a:alphaOff val="0"/>
              </a:schemeClr>
            </a:fillRef>
            <a:effectRef idx="0">
              <a:schemeClr val="accent2">
                <a:hueOff val="-2512727"/>
                <a:satOff val="21189"/>
                <a:lumOff val="3235"/>
                <a:alphaOff val="0"/>
              </a:schemeClr>
            </a:effectRef>
            <a:fontRef idx="minor">
              <a:schemeClr val="lt1"/>
            </a:fontRef>
          </p:style>
          <p:txBody>
            <a:bodyPr spcFirstLastPara="0" vert="horz" wrap="square" lIns="68580" tIns="40958" rIns="40958" bIns="40958" numCol="1" spcCol="1270" anchor="ctr" anchorCtr="0">
              <a:noAutofit/>
            </a:bodyPr>
            <a:lstStyle/>
            <a:p>
              <a:pPr defTabSz="600075">
                <a:spcBef>
                  <a:spcPct val="0"/>
                </a:spcBef>
              </a:pPr>
              <a:r>
                <a:rPr lang="en-US" sz="1600" dirty="0">
                  <a:solidFill>
                    <a:schemeClr val="bg1"/>
                  </a:solidFill>
                </a:rPr>
                <a:t>Includes audit guidance primarily focused on lessees</a:t>
              </a:r>
            </a:p>
          </p:txBody>
        </p:sp>
        <p:sp>
          <p:nvSpPr>
            <p:cNvPr id="134" name="Rectangle 133">
              <a:extLst>
                <a:ext uri="{FF2B5EF4-FFF2-40B4-BE49-F238E27FC236}">
                  <a16:creationId xmlns:a16="http://schemas.microsoft.com/office/drawing/2014/main" id="{898ACA65-B171-4AFE-B392-86DA2C839802}"/>
                </a:ext>
              </a:extLst>
            </p:cNvPr>
            <p:cNvSpPr>
              <a:spLocks/>
            </p:cNvSpPr>
            <p:nvPr/>
          </p:nvSpPr>
          <p:spPr>
            <a:xfrm>
              <a:off x="609600" y="3224219"/>
              <a:ext cx="76200" cy="941283"/>
            </a:xfrm>
            <a:prstGeom prst="rect">
              <a:avLst/>
            </a:prstGeom>
            <a:solidFill>
              <a:schemeClr val="accent2"/>
            </a:solidFill>
            <a:ln>
              <a:noFill/>
            </a:ln>
          </p:spPr>
          <p:style>
            <a:lnRef idx="2">
              <a:schemeClr val="lt1">
                <a:hueOff val="0"/>
                <a:satOff val="0"/>
                <a:lumOff val="0"/>
                <a:alphaOff val="0"/>
              </a:schemeClr>
            </a:lnRef>
            <a:fillRef idx="1">
              <a:schemeClr val="accent2">
                <a:hueOff val="-2512727"/>
                <a:satOff val="21189"/>
                <a:lumOff val="3235"/>
                <a:alphaOff val="0"/>
              </a:schemeClr>
            </a:fillRef>
            <a:effectRef idx="0">
              <a:schemeClr val="accent2">
                <a:hueOff val="-2512727"/>
                <a:satOff val="21189"/>
                <a:lumOff val="3235"/>
                <a:alphaOff val="0"/>
              </a:schemeClr>
            </a:effectRef>
            <a:fontRef idx="minor">
              <a:schemeClr val="lt1"/>
            </a:fontRef>
          </p:style>
          <p:txBody>
            <a:bodyPr spcFirstLastPara="0" vert="horz" wrap="square" lIns="40958" tIns="40958" rIns="40958" bIns="40958" numCol="1" spcCol="1270" anchor="ctr" anchorCtr="0">
              <a:noAutofit/>
            </a:bodyPr>
            <a:lstStyle/>
            <a:p>
              <a:pPr defTabSz="600075">
                <a:spcBef>
                  <a:spcPct val="0"/>
                </a:spcBef>
              </a:pPr>
              <a:endParaRPr lang="en-US" sz="1350" dirty="0">
                <a:solidFill>
                  <a:schemeClr val="bg1"/>
                </a:solidFill>
              </a:endParaRPr>
            </a:p>
          </p:txBody>
        </p:sp>
      </p:grpSp>
      <p:grpSp>
        <p:nvGrpSpPr>
          <p:cNvPr id="136" name="Group 135">
            <a:extLst>
              <a:ext uri="{FF2B5EF4-FFF2-40B4-BE49-F238E27FC236}">
                <a16:creationId xmlns:a16="http://schemas.microsoft.com/office/drawing/2014/main" id="{B24BCB1C-C187-4B36-BAA0-6880E02B1DF7}"/>
              </a:ext>
            </a:extLst>
          </p:cNvPr>
          <p:cNvGrpSpPr/>
          <p:nvPr/>
        </p:nvGrpSpPr>
        <p:grpSpPr>
          <a:xfrm>
            <a:off x="520060" y="4103085"/>
            <a:ext cx="5120342" cy="822960"/>
            <a:chOff x="609600" y="4399187"/>
            <a:chExt cx="6827123" cy="941283"/>
          </a:xfrm>
        </p:grpSpPr>
        <p:sp>
          <p:nvSpPr>
            <p:cNvPr id="132" name="Rectangle 131">
              <a:extLst>
                <a:ext uri="{FF2B5EF4-FFF2-40B4-BE49-F238E27FC236}">
                  <a16:creationId xmlns:a16="http://schemas.microsoft.com/office/drawing/2014/main" id="{16E0F394-DBE9-4E0E-8EE4-0A830CE24BAC}"/>
                </a:ext>
              </a:extLst>
            </p:cNvPr>
            <p:cNvSpPr>
              <a:spLocks/>
            </p:cNvSpPr>
            <p:nvPr/>
          </p:nvSpPr>
          <p:spPr>
            <a:xfrm>
              <a:off x="685801" y="4399187"/>
              <a:ext cx="6750922" cy="941283"/>
            </a:xfrm>
            <a:prstGeom prst="rect">
              <a:avLst/>
            </a:prstGeom>
            <a:solidFill>
              <a:schemeClr val="accent1"/>
            </a:solidFill>
            <a:ln>
              <a:noFill/>
            </a:ln>
          </p:spPr>
          <p:style>
            <a:lnRef idx="2">
              <a:schemeClr val="lt1">
                <a:hueOff val="0"/>
                <a:satOff val="0"/>
                <a:lumOff val="0"/>
                <a:alphaOff val="0"/>
              </a:schemeClr>
            </a:lnRef>
            <a:fillRef idx="1">
              <a:schemeClr val="accent2">
                <a:hueOff val="-5025453"/>
                <a:satOff val="42379"/>
                <a:lumOff val="6471"/>
                <a:alphaOff val="0"/>
              </a:schemeClr>
            </a:fillRef>
            <a:effectRef idx="0">
              <a:schemeClr val="accent2">
                <a:hueOff val="-5025453"/>
                <a:satOff val="42379"/>
                <a:lumOff val="6471"/>
                <a:alphaOff val="0"/>
              </a:schemeClr>
            </a:effectRef>
            <a:fontRef idx="minor">
              <a:schemeClr val="lt1"/>
            </a:fontRef>
          </p:style>
          <p:txBody>
            <a:bodyPr spcFirstLastPara="0" vert="horz" wrap="square" lIns="68580" tIns="40958" rIns="40958" bIns="40958" numCol="1" spcCol="1270" anchor="ctr" anchorCtr="0">
              <a:noAutofit/>
            </a:bodyPr>
            <a:lstStyle/>
            <a:p>
              <a:pPr defTabSz="600075">
                <a:spcBef>
                  <a:spcPct val="0"/>
                </a:spcBef>
              </a:pPr>
              <a:r>
                <a:rPr lang="en-US" sz="1600" dirty="0">
                  <a:solidFill>
                    <a:schemeClr val="bg1"/>
                  </a:solidFill>
                </a:rPr>
                <a:t>Audit guidance for lessees can be adapted as appropriate for lessors</a:t>
              </a:r>
            </a:p>
          </p:txBody>
        </p:sp>
        <p:sp>
          <p:nvSpPr>
            <p:cNvPr id="135" name="Rectangle 134">
              <a:extLst>
                <a:ext uri="{FF2B5EF4-FFF2-40B4-BE49-F238E27FC236}">
                  <a16:creationId xmlns:a16="http://schemas.microsoft.com/office/drawing/2014/main" id="{2B0F357C-95ED-47D9-8D23-3743C80C93C7}"/>
                </a:ext>
              </a:extLst>
            </p:cNvPr>
            <p:cNvSpPr>
              <a:spLocks/>
            </p:cNvSpPr>
            <p:nvPr/>
          </p:nvSpPr>
          <p:spPr>
            <a:xfrm>
              <a:off x="609600" y="4399187"/>
              <a:ext cx="76200" cy="941283"/>
            </a:xfrm>
            <a:prstGeom prst="rect">
              <a:avLst/>
            </a:prstGeom>
            <a:solidFill>
              <a:schemeClr val="accent2"/>
            </a:solidFill>
            <a:ln>
              <a:noFill/>
            </a:ln>
          </p:spPr>
          <p:style>
            <a:lnRef idx="2">
              <a:schemeClr val="lt1">
                <a:hueOff val="0"/>
                <a:satOff val="0"/>
                <a:lumOff val="0"/>
                <a:alphaOff val="0"/>
              </a:schemeClr>
            </a:lnRef>
            <a:fillRef idx="1">
              <a:schemeClr val="accent2">
                <a:hueOff val="-5025453"/>
                <a:satOff val="42379"/>
                <a:lumOff val="6471"/>
                <a:alphaOff val="0"/>
              </a:schemeClr>
            </a:fillRef>
            <a:effectRef idx="0">
              <a:schemeClr val="accent2">
                <a:hueOff val="-5025453"/>
                <a:satOff val="42379"/>
                <a:lumOff val="6471"/>
                <a:alphaOff val="0"/>
              </a:schemeClr>
            </a:effectRef>
            <a:fontRef idx="minor">
              <a:schemeClr val="lt1"/>
            </a:fontRef>
          </p:style>
          <p:txBody>
            <a:bodyPr spcFirstLastPara="0" vert="horz" wrap="square" lIns="40958" tIns="40958" rIns="40958" bIns="40958" numCol="1" spcCol="1270" anchor="ctr" anchorCtr="0">
              <a:noAutofit/>
            </a:bodyPr>
            <a:lstStyle/>
            <a:p>
              <a:pPr defTabSz="600075">
                <a:spcBef>
                  <a:spcPct val="0"/>
                </a:spcBef>
              </a:pPr>
              <a:endParaRPr lang="en-US" sz="1350" dirty="0">
                <a:solidFill>
                  <a:schemeClr val="bg1"/>
                </a:solidFill>
              </a:endParaRPr>
            </a:p>
          </p:txBody>
        </p:sp>
      </p:grpSp>
      <p:pic>
        <p:nvPicPr>
          <p:cNvPr id="137" name="Picture 136" descr="Logo final.jpg"/>
          <p:cNvPicPr>
            <a:picLocks noChangeAspect="1"/>
          </p:cNvPicPr>
          <p:nvPr/>
        </p:nvPicPr>
        <p:blipFill>
          <a:blip r:embed="rId3" cstate="print"/>
          <a:srcRect/>
          <a:stretch>
            <a:fillRect/>
          </a:stretch>
        </p:blipFill>
        <p:spPr bwMode="auto">
          <a:xfrm>
            <a:off x="190500" y="6070981"/>
            <a:ext cx="533400" cy="57773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5ED5BA94-CCCA-4E7D-9FDB-348A411BB724}" type="slidenum">
              <a:rPr lang="en-US" smtClean="0"/>
              <a:pPr/>
              <a:t>37</a:t>
            </a:fld>
            <a:endParaRPr lang="en-US"/>
          </a:p>
        </p:txBody>
      </p:sp>
    </p:spTree>
    <p:extLst>
      <p:ext uri="{BB962C8B-B14F-4D97-AF65-F5344CB8AC3E}">
        <p14:creationId xmlns:p14="http://schemas.microsoft.com/office/powerpoint/2010/main" val="1772777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Let’s talk about fraud risk management for a bit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38</a:t>
            </a:fld>
            <a:endParaRPr lang="en-US"/>
          </a:p>
        </p:txBody>
      </p:sp>
    </p:spTree>
    <p:extLst>
      <p:ext uri="{BB962C8B-B14F-4D97-AF65-F5344CB8AC3E}">
        <p14:creationId xmlns:p14="http://schemas.microsoft.com/office/powerpoint/2010/main" val="2890910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lnSpcReduction="10000"/>
          </a:bodyPr>
          <a:lstStyle/>
          <a:p>
            <a:r>
              <a:rPr lang="en-US" dirty="0"/>
              <a:t>A short history: COSO, internal control, enterprise risk management, and fraud risk management</a:t>
            </a:r>
          </a:p>
          <a:p>
            <a:r>
              <a:rPr lang="en-US" dirty="0"/>
              <a:t>The big picture: principles, standards, and leading practices</a:t>
            </a:r>
          </a:p>
          <a:p>
            <a:r>
              <a:rPr lang="en-US" dirty="0"/>
              <a:t>FRMG overview</a:t>
            </a:r>
          </a:p>
          <a:p>
            <a:r>
              <a:rPr lang="en-US" dirty="0"/>
              <a:t>The 2022 Update Task Force</a:t>
            </a:r>
          </a:p>
          <a:p>
            <a:r>
              <a:rPr lang="en-US" dirty="0"/>
              <a:t>What has not changed</a:t>
            </a:r>
          </a:p>
          <a:p>
            <a:r>
              <a:rPr lang="en-US" dirty="0"/>
              <a:t>Major changes</a:t>
            </a:r>
          </a:p>
          <a:p>
            <a:r>
              <a:rPr lang="en-US" dirty="0"/>
              <a:t>Fraud risk management tools</a:t>
            </a:r>
          </a:p>
          <a:p>
            <a:r>
              <a:rPr lang="en-US" dirty="0"/>
              <a:t>Be part of the antifraud effort</a:t>
            </a:r>
          </a:p>
          <a:p>
            <a:endParaRPr lang="en-US" dirty="0"/>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b="1" dirty="0">
                <a:solidFill>
                  <a:schemeClr val="tx1"/>
                </a:solidFill>
              </a:rPr>
              <a:t>The ACFE/COSO Fraud Risk Management Guide: 2022 Edition</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5ED5BA94-CCCA-4E7D-9FDB-348A411BB724}" type="slidenum">
              <a:rPr lang="en-US" smtClean="0"/>
              <a:pPr/>
              <a:t>39</a:t>
            </a:fld>
            <a:endParaRPr lang="en-US"/>
          </a:p>
        </p:txBody>
      </p:sp>
    </p:spTree>
    <p:extLst>
      <p:ext uri="{BB962C8B-B14F-4D97-AF65-F5344CB8AC3E}">
        <p14:creationId xmlns:p14="http://schemas.microsoft.com/office/powerpoint/2010/main" val="110168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Potential environmental disclosures for SLG</a:t>
            </a:r>
          </a:p>
          <a:p>
            <a:pPr lvl="1"/>
            <a:r>
              <a:rPr lang="en-US" dirty="0"/>
              <a:t>Energy diversity</a:t>
            </a:r>
          </a:p>
          <a:p>
            <a:pPr lvl="1"/>
            <a:r>
              <a:rPr lang="en-US" dirty="0"/>
              <a:t>Water availability</a:t>
            </a:r>
          </a:p>
          <a:p>
            <a:pPr lvl="1"/>
            <a:r>
              <a:rPr lang="en-US" dirty="0"/>
              <a:t>Risk of natural disasters</a:t>
            </a:r>
          </a:p>
          <a:p>
            <a:pPr lvl="1"/>
            <a:r>
              <a:rPr lang="en-US" dirty="0"/>
              <a:t>Pollution clean up costs</a:t>
            </a:r>
          </a:p>
          <a:p>
            <a:pPr lvl="1"/>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a:t>
            </a:fld>
            <a:endParaRPr lang="en-US"/>
          </a:p>
        </p:txBody>
      </p:sp>
    </p:spTree>
    <p:extLst>
      <p:ext uri="{BB962C8B-B14F-4D97-AF65-F5344CB8AC3E}">
        <p14:creationId xmlns:p14="http://schemas.microsoft.com/office/powerpoint/2010/main" val="2012370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1985: Committee of Sponsoring Organizations of the Treadway Commission</a:t>
            </a:r>
          </a:p>
          <a:p>
            <a:r>
              <a:rPr lang="en-US" dirty="0"/>
              <a:t>1987: Treadway Commission Report</a:t>
            </a:r>
          </a:p>
          <a:p>
            <a:r>
              <a:rPr lang="en-US" dirty="0"/>
              <a:t>1992: Internal Control—Integrated Framework</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sz="270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40</a:t>
            </a:fld>
            <a:endParaRPr lang="en-US"/>
          </a:p>
        </p:txBody>
      </p:sp>
    </p:spTree>
    <p:extLst>
      <p:ext uri="{BB962C8B-B14F-4D97-AF65-F5344CB8AC3E}">
        <p14:creationId xmlns:p14="http://schemas.microsoft.com/office/powerpoint/2010/main" val="2526308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prstGeom prst="rect">
            <a:avLst/>
          </a:prstGeom>
        </p:spPr>
        <p:txBody>
          <a:bodyPr/>
          <a:lstStyle/>
          <a:p>
            <a:fld id="{11B5243C-0A3E-4D10-9CBD-73CA75EEEF44}" type="slidenum">
              <a:rPr lang="en-US" smtClean="0"/>
              <a:pPr/>
              <a:t>41</a:t>
            </a:fld>
            <a:endParaRPr lang="en-US" dirty="0"/>
          </a:p>
        </p:txBody>
      </p:sp>
      <p:sp>
        <p:nvSpPr>
          <p:cNvPr id="2" name="Title 1"/>
          <p:cNvSpPr>
            <a:spLocks noGrp="1"/>
          </p:cNvSpPr>
          <p:nvPr>
            <p:ph type="title"/>
          </p:nvPr>
        </p:nvSpPr>
        <p:spPr/>
        <p:txBody>
          <a:bodyPr/>
          <a:lstStyle/>
          <a:p>
            <a:pPr algn="ctr"/>
            <a:r>
              <a:rPr lang="en-US" sz="2325" dirty="0"/>
              <a:t>Focus on accuracy in accounting and financial reporting</a:t>
            </a:r>
          </a:p>
        </p:txBody>
      </p:sp>
      <p:pic>
        <p:nvPicPr>
          <p:cNvPr id="5" name="Picture 4"/>
          <p:cNvPicPr>
            <a:picLocks noChangeAspect="1"/>
          </p:cNvPicPr>
          <p:nvPr/>
        </p:nvPicPr>
        <p:blipFill>
          <a:blip r:embed="rId2"/>
          <a:stretch>
            <a:fillRect/>
          </a:stretch>
        </p:blipFill>
        <p:spPr>
          <a:xfrm>
            <a:off x="1543050" y="2457450"/>
            <a:ext cx="2516295" cy="2404197"/>
          </a:xfrm>
          <a:prstGeom prst="rect">
            <a:avLst/>
          </a:prstGeom>
        </p:spPr>
      </p:pic>
    </p:spTree>
    <p:extLst>
      <p:ext uri="{BB962C8B-B14F-4D97-AF65-F5344CB8AC3E}">
        <p14:creationId xmlns:p14="http://schemas.microsoft.com/office/powerpoint/2010/main" val="2831121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prstGeom prst="rect">
            <a:avLst/>
          </a:prstGeom>
        </p:spPr>
        <p:txBody>
          <a:bodyPr/>
          <a:lstStyle/>
          <a:p>
            <a:fld id="{11B5243C-0A3E-4D10-9CBD-73CA75EEEF44}" type="slidenum">
              <a:rPr lang="en-US" smtClean="0"/>
              <a:pPr/>
              <a:t>42</a:t>
            </a:fld>
            <a:endParaRPr lang="en-US" dirty="0"/>
          </a:p>
        </p:txBody>
      </p:sp>
      <p:sp>
        <p:nvSpPr>
          <p:cNvPr id="2" name="Title 1"/>
          <p:cNvSpPr>
            <a:spLocks noGrp="1"/>
          </p:cNvSpPr>
          <p:nvPr>
            <p:ph type="title"/>
          </p:nvPr>
        </p:nvSpPr>
        <p:spPr/>
        <p:txBody>
          <a:bodyPr/>
          <a:lstStyle/>
          <a:p>
            <a:pPr algn="ctr"/>
            <a:r>
              <a:rPr lang="en-US" sz="2325" dirty="0"/>
              <a:t>Focus on accuracy in accounting and financial reporting</a:t>
            </a:r>
          </a:p>
        </p:txBody>
      </p:sp>
      <p:pic>
        <p:nvPicPr>
          <p:cNvPr id="5" name="Picture 4"/>
          <p:cNvPicPr>
            <a:picLocks noChangeAspect="1"/>
          </p:cNvPicPr>
          <p:nvPr/>
        </p:nvPicPr>
        <p:blipFill>
          <a:blip r:embed="rId2"/>
          <a:stretch>
            <a:fillRect/>
          </a:stretch>
        </p:blipFill>
        <p:spPr>
          <a:xfrm>
            <a:off x="1543050" y="2457450"/>
            <a:ext cx="2516295" cy="2404197"/>
          </a:xfrm>
          <a:prstGeom prst="rect">
            <a:avLst/>
          </a:prstGeom>
        </p:spPr>
      </p:pic>
      <p:pic>
        <p:nvPicPr>
          <p:cNvPr id="6" name="Picture 5"/>
          <p:cNvPicPr>
            <a:picLocks noChangeAspect="1"/>
          </p:cNvPicPr>
          <p:nvPr/>
        </p:nvPicPr>
        <p:blipFill>
          <a:blip r:embed="rId3"/>
          <a:stretch>
            <a:fillRect/>
          </a:stretch>
        </p:blipFill>
        <p:spPr>
          <a:xfrm>
            <a:off x="4114800" y="2400300"/>
            <a:ext cx="3810000" cy="2493309"/>
          </a:xfrm>
          <a:prstGeom prst="rect">
            <a:avLst/>
          </a:prstGeom>
        </p:spPr>
      </p:pic>
    </p:spTree>
    <p:extLst>
      <p:ext uri="{BB962C8B-B14F-4D97-AF65-F5344CB8AC3E}">
        <p14:creationId xmlns:p14="http://schemas.microsoft.com/office/powerpoint/2010/main" val="2854260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prstGeom prst="rect">
            <a:avLst/>
          </a:prstGeom>
        </p:spPr>
        <p:txBody>
          <a:bodyPr/>
          <a:lstStyle/>
          <a:p>
            <a:fld id="{11B5243C-0A3E-4D10-9CBD-73CA75EEEF44}" type="slidenum">
              <a:rPr lang="en-US" smtClean="0"/>
              <a:pPr/>
              <a:t>43</a:t>
            </a:fld>
            <a:endParaRPr lang="en-US" dirty="0"/>
          </a:p>
        </p:txBody>
      </p:sp>
      <p:sp>
        <p:nvSpPr>
          <p:cNvPr id="2" name="Title 1"/>
          <p:cNvSpPr>
            <a:spLocks noGrp="1"/>
          </p:cNvSpPr>
          <p:nvPr>
            <p:ph type="title"/>
          </p:nvPr>
        </p:nvSpPr>
        <p:spPr/>
        <p:txBody>
          <a:bodyPr>
            <a:normAutofit/>
          </a:bodyPr>
          <a:lstStyle/>
          <a:p>
            <a:pPr algn="ctr"/>
            <a:r>
              <a:rPr lang="en-US" dirty="0"/>
              <a:t>Very little emphasis on fraud</a:t>
            </a:r>
          </a:p>
        </p:txBody>
      </p:sp>
      <p:pic>
        <p:nvPicPr>
          <p:cNvPr id="5" name="Picture 4"/>
          <p:cNvPicPr>
            <a:picLocks noChangeAspect="1"/>
          </p:cNvPicPr>
          <p:nvPr/>
        </p:nvPicPr>
        <p:blipFill>
          <a:blip r:embed="rId2"/>
          <a:stretch>
            <a:fillRect/>
          </a:stretch>
        </p:blipFill>
        <p:spPr>
          <a:xfrm>
            <a:off x="1543050" y="2457450"/>
            <a:ext cx="2516295" cy="2404197"/>
          </a:xfrm>
          <a:prstGeom prst="rect">
            <a:avLst/>
          </a:prstGeom>
        </p:spPr>
      </p:pic>
      <p:sp>
        <p:nvSpPr>
          <p:cNvPr id="3" name="TextBox 2"/>
          <p:cNvSpPr txBox="1"/>
          <p:nvPr/>
        </p:nvSpPr>
        <p:spPr>
          <a:xfrm>
            <a:off x="5103972" y="2260383"/>
            <a:ext cx="3543300" cy="2631490"/>
          </a:xfrm>
          <a:prstGeom prst="rect">
            <a:avLst/>
          </a:prstGeom>
          <a:noFill/>
        </p:spPr>
        <p:txBody>
          <a:bodyPr wrap="square" rtlCol="0">
            <a:spAutoFit/>
          </a:bodyPr>
          <a:lstStyle/>
          <a:p>
            <a:r>
              <a:rPr lang="en-US" sz="1500" b="1" dirty="0"/>
              <a:t>Focus was on:</a:t>
            </a:r>
          </a:p>
          <a:p>
            <a:pPr marL="214313" indent="-214313">
              <a:buFont typeface="Arial"/>
              <a:buChar char="•"/>
            </a:pPr>
            <a:r>
              <a:rPr lang="en-US" sz="1500" dirty="0"/>
              <a:t>Economy and efficiency of operations, including safeguarding of assets and achievement of desired outcomes;</a:t>
            </a:r>
          </a:p>
          <a:p>
            <a:pPr marL="214313" indent="-214313">
              <a:buFont typeface="Arial"/>
              <a:buChar char="•"/>
            </a:pPr>
            <a:r>
              <a:rPr lang="en-US" sz="1500" dirty="0"/>
              <a:t>Reliability of financial and management reports; and</a:t>
            </a:r>
          </a:p>
          <a:p>
            <a:pPr marL="214313" indent="-214313">
              <a:buFont typeface="Arial"/>
              <a:buChar char="•"/>
            </a:pPr>
            <a:r>
              <a:rPr lang="en-US" sz="1500" dirty="0"/>
              <a:t>Compliance with laws and regulations.</a:t>
            </a:r>
          </a:p>
          <a:p>
            <a:endParaRPr lang="en-US" sz="1500" dirty="0"/>
          </a:p>
        </p:txBody>
      </p:sp>
    </p:spTree>
    <p:extLst>
      <p:ext uri="{BB962C8B-B14F-4D97-AF65-F5344CB8AC3E}">
        <p14:creationId xmlns:p14="http://schemas.microsoft.com/office/powerpoint/2010/main" val="3022746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lnSpcReduction="10000"/>
          </a:bodyPr>
          <a:lstStyle/>
          <a:p>
            <a:r>
              <a:rPr lang="en-US" dirty="0"/>
              <a:t>1985: Committee of Sponsoring Organizations of the Treadway Commission</a:t>
            </a:r>
          </a:p>
          <a:p>
            <a:r>
              <a:rPr lang="en-US" dirty="0"/>
              <a:t>1987: Treadway Commission Report</a:t>
            </a:r>
          </a:p>
          <a:p>
            <a:r>
              <a:rPr lang="en-US" dirty="0"/>
              <a:t>1992: Internal Control—Integrated Framework</a:t>
            </a:r>
          </a:p>
          <a:p>
            <a:r>
              <a:rPr lang="en-US" dirty="0"/>
              <a:t>1992-2001: COSO IC Framework gained broad recognition</a:t>
            </a:r>
          </a:p>
          <a:p>
            <a:r>
              <a:rPr lang="en-US" dirty="0"/>
              <a:t>2002: SOX section 404 mandated establishing/reporting on IC</a:t>
            </a:r>
          </a:p>
          <a:p>
            <a:r>
              <a:rPr lang="en-US" dirty="0"/>
              <a:t>2002-2012: COSO IC Framework gained global recognition</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55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44</a:t>
            </a:fld>
            <a:endParaRPr lang="en-US"/>
          </a:p>
        </p:txBody>
      </p:sp>
    </p:spTree>
    <p:extLst>
      <p:ext uri="{BB962C8B-B14F-4D97-AF65-F5344CB8AC3E}">
        <p14:creationId xmlns:p14="http://schemas.microsoft.com/office/powerpoint/2010/main" val="766848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2004: COSO Enterprise Risk Management Framework</a:t>
            </a:r>
          </a:p>
          <a:p>
            <a:r>
              <a:rPr lang="en-US" dirty="0"/>
              <a:t>2013: COSO Internal Control—Integrated Framework</a:t>
            </a:r>
          </a:p>
          <a:p>
            <a:pPr lvl="1"/>
            <a:r>
              <a:rPr lang="en-US" dirty="0"/>
              <a:t>Principle 8: Consider fraud when assessing risks </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55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45</a:t>
            </a:fld>
            <a:endParaRPr lang="en-US"/>
          </a:p>
        </p:txBody>
      </p:sp>
    </p:spTree>
    <p:extLst>
      <p:ext uri="{BB962C8B-B14F-4D97-AF65-F5344CB8AC3E}">
        <p14:creationId xmlns:p14="http://schemas.microsoft.com/office/powerpoint/2010/main" val="1556324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3030127"/>
            <a:ext cx="6858000" cy="2456273"/>
          </a:xfrm>
          <a:prstGeom prst="rect">
            <a:avLst/>
          </a:prstGeom>
        </p:spPr>
      </p:pic>
      <p:pic>
        <p:nvPicPr>
          <p:cNvPr id="7" name="Picture 6"/>
          <p:cNvPicPr>
            <a:picLocks noChangeAspect="1"/>
          </p:cNvPicPr>
          <p:nvPr/>
        </p:nvPicPr>
        <p:blipFill>
          <a:blip r:embed="rId4"/>
          <a:stretch>
            <a:fillRect/>
          </a:stretch>
        </p:blipFill>
        <p:spPr>
          <a:xfrm>
            <a:off x="47625" y="963203"/>
            <a:ext cx="2190750" cy="2066925"/>
          </a:xfrm>
          <a:prstGeom prst="rect">
            <a:avLst/>
          </a:prstGeom>
        </p:spPr>
      </p:pic>
      <p:sp>
        <p:nvSpPr>
          <p:cNvPr id="8" name="Bent Arrow 7"/>
          <p:cNvSpPr/>
          <p:nvPr/>
        </p:nvSpPr>
        <p:spPr>
          <a:xfrm rot="5400000">
            <a:off x="1386380" y="1959851"/>
            <a:ext cx="1885950" cy="571500"/>
          </a:xfrm>
          <a:prstGeom prst="bentArrow">
            <a:avLst>
              <a:gd name="adj1" fmla="val 25000"/>
              <a:gd name="adj2" fmla="val 21914"/>
              <a:gd name="adj3" fmla="val 25000"/>
              <a:gd name="adj4" fmla="val 43750"/>
            </a:avLst>
          </a:prstGeom>
          <a:solidFill>
            <a:srgbClr val="E36F1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endParaRPr>
          </a:p>
        </p:txBody>
      </p:sp>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ED5BA94-CCCA-4E7D-9FDB-348A411BB724}" type="slidenum">
              <a:rPr lang="en-US" smtClean="0"/>
              <a:pPr/>
              <a:t>46</a:t>
            </a:fld>
            <a:endParaRPr lang="en-US"/>
          </a:p>
        </p:txBody>
      </p:sp>
    </p:spTree>
    <p:extLst>
      <p:ext uri="{BB962C8B-B14F-4D97-AF65-F5344CB8AC3E}">
        <p14:creationId xmlns:p14="http://schemas.microsoft.com/office/powerpoint/2010/main" val="3565377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2004: COSO Enterprise Risk Management Framework</a:t>
            </a:r>
          </a:p>
          <a:p>
            <a:r>
              <a:rPr lang="en-US" dirty="0"/>
              <a:t>2013: COSO Internal Control—Integrated Framework</a:t>
            </a:r>
          </a:p>
          <a:p>
            <a:pPr lvl="1"/>
            <a:r>
              <a:rPr lang="en-US" dirty="0"/>
              <a:t>Principle 8: Consider fraud when assessing risks </a:t>
            </a:r>
          </a:p>
          <a:p>
            <a:r>
              <a:rPr lang="en-US" dirty="0"/>
              <a:t>2014: ACFE/COSO Fraud Risk Management task force</a:t>
            </a:r>
          </a:p>
          <a:p>
            <a:r>
              <a:rPr lang="en-US" dirty="0"/>
              <a:t>2015: GAO Fraud Risk Management Framework</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55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47</a:t>
            </a:fld>
            <a:endParaRPr lang="en-US"/>
          </a:p>
        </p:txBody>
      </p:sp>
    </p:spTree>
    <p:extLst>
      <p:ext uri="{BB962C8B-B14F-4D97-AF65-F5344CB8AC3E}">
        <p14:creationId xmlns:p14="http://schemas.microsoft.com/office/powerpoint/2010/main" val="306239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5088" y="1320525"/>
            <a:ext cx="3448036" cy="4407133"/>
          </a:xfrm>
          <a:prstGeom prst="rect">
            <a:avLst/>
          </a:prstGeom>
        </p:spPr>
      </p:pic>
      <p:sp>
        <p:nvSpPr>
          <p:cNvPr id="5" name="Title 4"/>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5ED5BA94-CCCA-4E7D-9FDB-348A411BB724}" type="slidenum">
              <a:rPr lang="en-US" smtClean="0"/>
              <a:pPr/>
              <a:t>48</a:t>
            </a:fld>
            <a:endParaRPr lang="en-US"/>
          </a:p>
        </p:txBody>
      </p:sp>
    </p:spTree>
    <p:extLst>
      <p:ext uri="{BB962C8B-B14F-4D97-AF65-F5344CB8AC3E}">
        <p14:creationId xmlns:p14="http://schemas.microsoft.com/office/powerpoint/2010/main" val="3548688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lnSpcReduction="10000"/>
          </a:bodyPr>
          <a:lstStyle/>
          <a:p>
            <a:r>
              <a:rPr lang="en-US" dirty="0"/>
              <a:t>2004: COSO Enterprise Risk Management Framework</a:t>
            </a:r>
          </a:p>
          <a:p>
            <a:r>
              <a:rPr lang="en-US" dirty="0"/>
              <a:t>2013: COSO Internal Control—Integrated Framework</a:t>
            </a:r>
          </a:p>
          <a:p>
            <a:pPr lvl="1"/>
            <a:r>
              <a:rPr lang="en-US" dirty="0"/>
              <a:t>Principle 8: Consider fraud when assessing risks </a:t>
            </a:r>
          </a:p>
          <a:p>
            <a:r>
              <a:rPr lang="en-US" dirty="0"/>
              <a:t>2014: ACFE/COSO Fraud Risk Management task force</a:t>
            </a:r>
          </a:p>
          <a:p>
            <a:r>
              <a:rPr lang="en-US" dirty="0"/>
              <a:t>2015: GAO Fraud Risk Management Framework</a:t>
            </a:r>
          </a:p>
          <a:p>
            <a:r>
              <a:rPr lang="en-US" dirty="0"/>
              <a:t>2016: ACFE/COSO Fraud Risk Management Guide</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55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49</a:t>
            </a:fld>
            <a:endParaRPr lang="en-US"/>
          </a:p>
        </p:txBody>
      </p:sp>
    </p:spTree>
    <p:extLst>
      <p:ext uri="{BB962C8B-B14F-4D97-AF65-F5344CB8AC3E}">
        <p14:creationId xmlns:p14="http://schemas.microsoft.com/office/powerpoint/2010/main" val="416273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Potential social issues disclosures</a:t>
            </a:r>
          </a:p>
          <a:p>
            <a:pPr lvl="1"/>
            <a:r>
              <a:rPr lang="en-US" dirty="0"/>
              <a:t>Affordable housing</a:t>
            </a:r>
          </a:p>
          <a:p>
            <a:pPr lvl="1"/>
            <a:r>
              <a:rPr lang="en-US" dirty="0"/>
              <a:t>Social equity</a:t>
            </a:r>
          </a:p>
          <a:p>
            <a:pPr lvl="1"/>
            <a:r>
              <a:rPr lang="en-US" dirty="0"/>
              <a:t>Diversity</a:t>
            </a:r>
          </a:p>
          <a:p>
            <a:pPr lvl="1"/>
            <a:r>
              <a:rPr lang="en-US" dirty="0"/>
              <a:t>Public health</a:t>
            </a:r>
          </a:p>
          <a:p>
            <a:pPr lvl="1"/>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5</a:t>
            </a:fld>
            <a:endParaRPr lang="en-US"/>
          </a:p>
        </p:txBody>
      </p:sp>
    </p:spTree>
    <p:extLst>
      <p:ext uri="{BB962C8B-B14F-4D97-AF65-F5344CB8AC3E}">
        <p14:creationId xmlns:p14="http://schemas.microsoft.com/office/powerpoint/2010/main" val="737570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2974" y="1756873"/>
            <a:ext cx="3452109" cy="4243877"/>
          </a:xfrm>
          <a:prstGeom prst="rect">
            <a:avLst/>
          </a:prstGeom>
        </p:spPr>
      </p:pic>
      <p:sp>
        <p:nvSpPr>
          <p:cNvPr id="6" name="Content Placeholder 5"/>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5ED5BA94-CCCA-4E7D-9FDB-348A411BB724}" type="slidenum">
              <a:rPr lang="en-US" smtClean="0"/>
              <a:pPr/>
              <a:t>50</a:t>
            </a:fld>
            <a:endParaRPr lang="en-US"/>
          </a:p>
        </p:txBody>
      </p:sp>
    </p:spTree>
    <p:extLst>
      <p:ext uri="{BB962C8B-B14F-4D97-AF65-F5344CB8AC3E}">
        <p14:creationId xmlns:p14="http://schemas.microsoft.com/office/powerpoint/2010/main" val="2046454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fontScale="92500" lnSpcReduction="10000"/>
          </a:bodyPr>
          <a:lstStyle/>
          <a:p>
            <a:r>
              <a:rPr lang="en-US" dirty="0"/>
              <a:t>2004: COSO Enterprise Risk Management Framework</a:t>
            </a:r>
          </a:p>
          <a:p>
            <a:r>
              <a:rPr lang="en-US" dirty="0"/>
              <a:t>2013: COSO Internal Control—Integrated Framework</a:t>
            </a:r>
          </a:p>
          <a:p>
            <a:pPr lvl="1"/>
            <a:r>
              <a:rPr lang="en-US" dirty="0"/>
              <a:t>Principle 8: Consider fraud when assessing risks </a:t>
            </a:r>
          </a:p>
          <a:p>
            <a:r>
              <a:rPr lang="en-US" dirty="0"/>
              <a:t>2014: ACFE/COSO Fraud Risk Management task force</a:t>
            </a:r>
          </a:p>
          <a:p>
            <a:r>
              <a:rPr lang="en-US" dirty="0"/>
              <a:t>2015: GAO Fraud Risk Management Framework</a:t>
            </a:r>
          </a:p>
          <a:p>
            <a:r>
              <a:rPr lang="en-US" dirty="0"/>
              <a:t>2016: ACFE/COSO Fraud Risk Management Guide</a:t>
            </a:r>
          </a:p>
          <a:p>
            <a:r>
              <a:rPr lang="en-US" dirty="0"/>
              <a:t>2017: COSO Enterprise Risk Management Framework—Integrating with Strategy and Performance</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550" dirty="0"/>
              <a:t>A short history: COSO, internal control, enterprise risk management,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51</a:t>
            </a:fld>
            <a:endParaRPr lang="en-US"/>
          </a:p>
        </p:txBody>
      </p:sp>
    </p:spTree>
    <p:extLst>
      <p:ext uri="{BB962C8B-B14F-4D97-AF65-F5344CB8AC3E}">
        <p14:creationId xmlns:p14="http://schemas.microsoft.com/office/powerpoint/2010/main" val="2725616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sz="2850" dirty="0"/>
              <a:t>The big picture: principles, standards, and leading practices</a:t>
            </a:r>
          </a:p>
        </p:txBody>
      </p:sp>
      <p:sp>
        <p:nvSpPr>
          <p:cNvPr id="3" name="Slide Number Placeholder 2"/>
          <p:cNvSpPr>
            <a:spLocks noGrp="1"/>
          </p:cNvSpPr>
          <p:nvPr>
            <p:ph type="sldNum" sz="quarter" idx="12"/>
          </p:nvPr>
        </p:nvSpPr>
        <p:spPr/>
        <p:txBody>
          <a:bodyPr/>
          <a:lstStyle/>
          <a:p>
            <a:fld id="{5ED5BA94-CCCA-4E7D-9FDB-348A411BB724}" type="slidenum">
              <a:rPr lang="en-US" smtClean="0"/>
              <a:pPr/>
              <a:t>52</a:t>
            </a:fld>
            <a:endParaRPr lang="en-US"/>
          </a:p>
        </p:txBody>
      </p:sp>
    </p:spTree>
    <p:extLst>
      <p:ext uri="{BB962C8B-B14F-4D97-AF65-F5344CB8AC3E}">
        <p14:creationId xmlns:p14="http://schemas.microsoft.com/office/powerpoint/2010/main" val="1593457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pic>
        <p:nvPicPr>
          <p:cNvPr id="11" name="Picture 10"/>
          <p:cNvPicPr>
            <a:picLocks noChangeAspect="1"/>
          </p:cNvPicPr>
          <p:nvPr/>
        </p:nvPicPr>
        <p:blipFill>
          <a:blip r:embed="rId3"/>
          <a:stretch>
            <a:fillRect/>
          </a:stretch>
        </p:blipFill>
        <p:spPr>
          <a:xfrm>
            <a:off x="3878790" y="2550361"/>
            <a:ext cx="937684" cy="224654"/>
          </a:xfrm>
          <a:prstGeom prst="rect">
            <a:avLst/>
          </a:prstGeom>
        </p:spPr>
      </p:pic>
      <p:pic>
        <p:nvPicPr>
          <p:cNvPr id="13" name="Picture 12"/>
          <p:cNvPicPr>
            <a:picLocks noChangeAspect="1"/>
          </p:cNvPicPr>
          <p:nvPr/>
        </p:nvPicPr>
        <p:blipFill>
          <a:blip r:embed="rId4"/>
          <a:stretch>
            <a:fillRect/>
          </a:stretch>
        </p:blipFill>
        <p:spPr>
          <a:xfrm>
            <a:off x="5566829" y="2551723"/>
            <a:ext cx="1047749" cy="232833"/>
          </a:xfrm>
          <a:prstGeom prst="rect">
            <a:avLst/>
          </a:prstGeom>
        </p:spPr>
      </p:pic>
      <p:pic>
        <p:nvPicPr>
          <p:cNvPr id="14" name="Picture 13"/>
          <p:cNvPicPr>
            <a:picLocks noChangeAspect="1"/>
          </p:cNvPicPr>
          <p:nvPr/>
        </p:nvPicPr>
        <p:blipFill>
          <a:blip r:embed="rId5"/>
          <a:stretch>
            <a:fillRect/>
          </a:stretch>
        </p:blipFill>
        <p:spPr>
          <a:xfrm>
            <a:off x="6686541" y="2576511"/>
            <a:ext cx="1217085" cy="190861"/>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0" y="676559"/>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8" name="Content Placeholder 7"/>
          <p:cNvSpPr>
            <a:spLocks noGrp="1"/>
          </p:cNvSpPr>
          <p:nvPr>
            <p:ph idx="1"/>
          </p:nvPr>
        </p:nvSpPr>
        <p:spPr/>
        <p:txBody>
          <a:bodyPr/>
          <a:lstStyle/>
          <a:p>
            <a:endParaRPr lang="en-US"/>
          </a:p>
        </p:txBody>
      </p:sp>
      <p:sp>
        <p:nvSpPr>
          <p:cNvPr id="7" name="Title 6"/>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5ED5BA94-CCCA-4E7D-9FDB-348A411BB724}" type="slidenum">
              <a:rPr lang="en-US" smtClean="0"/>
              <a:pPr/>
              <a:t>53</a:t>
            </a:fld>
            <a:endParaRPr lang="en-US"/>
          </a:p>
        </p:txBody>
      </p:sp>
    </p:spTree>
    <p:extLst>
      <p:ext uri="{BB962C8B-B14F-4D97-AF65-F5344CB8AC3E}">
        <p14:creationId xmlns:p14="http://schemas.microsoft.com/office/powerpoint/2010/main" val="166726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23" name="Picture 22"/>
          <p:cNvPicPr>
            <a:picLocks noChangeAspect="1"/>
          </p:cNvPicPr>
          <p:nvPr/>
        </p:nvPicPr>
        <p:blipFill>
          <a:blip r:embed="rId8"/>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104969" y="1024927"/>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16" name="Content Placeholder 15"/>
          <p:cNvSpPr>
            <a:spLocks noGrp="1"/>
          </p:cNvSpPr>
          <p:nvPr>
            <p:ph idx="1"/>
          </p:nvPr>
        </p:nvSpPr>
        <p:spPr/>
        <p:txBody>
          <a:bodyPr/>
          <a:lstStyle/>
          <a:p>
            <a:endParaRPr lang="en-US"/>
          </a:p>
        </p:txBody>
      </p:sp>
      <p:sp>
        <p:nvSpPr>
          <p:cNvPr id="12" name="Title 11"/>
          <p:cNvSpPr>
            <a:spLocks noGrp="1"/>
          </p:cNvSpPr>
          <p:nvPr>
            <p:ph type="title"/>
          </p:nvPr>
        </p:nvSpPr>
        <p:spPr/>
        <p:txBody>
          <a:bodyPr/>
          <a:lstStyle/>
          <a:p>
            <a:endParaRPr lang="en-US"/>
          </a:p>
        </p:txBody>
      </p:sp>
      <p:sp>
        <p:nvSpPr>
          <p:cNvPr id="2" name="Slide Number Placeholder 1"/>
          <p:cNvSpPr>
            <a:spLocks noGrp="1"/>
          </p:cNvSpPr>
          <p:nvPr>
            <p:ph type="sldNum" sz="quarter" idx="12"/>
          </p:nvPr>
        </p:nvSpPr>
        <p:spPr/>
        <p:txBody>
          <a:bodyPr/>
          <a:lstStyle/>
          <a:p>
            <a:fld id="{5ED5BA94-CCCA-4E7D-9FDB-348A411BB724}" type="slidenum">
              <a:rPr lang="en-US" smtClean="0"/>
              <a:pPr/>
              <a:t>54</a:t>
            </a:fld>
            <a:endParaRPr lang="en-US"/>
          </a:p>
        </p:txBody>
      </p:sp>
    </p:spTree>
    <p:extLst>
      <p:ext uri="{BB962C8B-B14F-4D97-AF65-F5344CB8AC3E}">
        <p14:creationId xmlns:p14="http://schemas.microsoft.com/office/powerpoint/2010/main" val="273473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sp>
        <p:nvSpPr>
          <p:cNvPr id="8" name="TextBox 7"/>
          <p:cNvSpPr txBox="1"/>
          <p:nvPr/>
        </p:nvSpPr>
        <p:spPr>
          <a:xfrm>
            <a:off x="1227667" y="3537160"/>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Internal Control</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18" name="Picture 17"/>
          <p:cNvPicPr>
            <a:picLocks noChangeAspect="1"/>
          </p:cNvPicPr>
          <p:nvPr/>
        </p:nvPicPr>
        <p:blipFill>
          <a:blip r:embed="rId8"/>
          <a:stretch>
            <a:fillRect/>
          </a:stretch>
        </p:blipFill>
        <p:spPr>
          <a:xfrm>
            <a:off x="3752131" y="3527794"/>
            <a:ext cx="1239683" cy="396698"/>
          </a:xfrm>
          <a:prstGeom prst="rect">
            <a:avLst/>
          </a:prstGeom>
        </p:spPr>
      </p:pic>
      <p:pic>
        <p:nvPicPr>
          <p:cNvPr id="20" name="Picture 19"/>
          <p:cNvPicPr>
            <a:picLocks noChangeAspect="1"/>
          </p:cNvPicPr>
          <p:nvPr/>
        </p:nvPicPr>
        <p:blipFill>
          <a:blip r:embed="rId9"/>
          <a:stretch>
            <a:fillRect/>
          </a:stretch>
        </p:blipFill>
        <p:spPr>
          <a:xfrm>
            <a:off x="6220903" y="3517382"/>
            <a:ext cx="945089" cy="493210"/>
          </a:xfrm>
          <a:prstGeom prst="rect">
            <a:avLst/>
          </a:prstGeom>
        </p:spPr>
      </p:pic>
      <p:pic>
        <p:nvPicPr>
          <p:cNvPr id="23" name="Picture 22"/>
          <p:cNvPicPr>
            <a:picLocks noChangeAspect="1"/>
          </p:cNvPicPr>
          <p:nvPr/>
        </p:nvPicPr>
        <p:blipFill>
          <a:blip r:embed="rId10"/>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50798" y="1065004"/>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9" name="Title 8"/>
          <p:cNvSpPr>
            <a:spLocks noGrp="1"/>
          </p:cNvSpPr>
          <p:nvPr>
            <p:ph type="title"/>
          </p:nvPr>
        </p:nvSpPr>
        <p:spPr/>
        <p:txBody>
          <a:bodyPr/>
          <a:lstStyle/>
          <a:p>
            <a:endParaRPr lang="en-US"/>
          </a:p>
        </p:txBody>
      </p:sp>
      <p:pic>
        <p:nvPicPr>
          <p:cNvPr id="21" name="Content Placeholder 23"/>
          <p:cNvPicPr>
            <a:picLocks noGrp="1" noChangeAspect="1"/>
          </p:cNvPicPr>
          <p:nvPr>
            <p:ph idx="1"/>
          </p:nvPr>
        </p:nvPicPr>
        <p:blipFill>
          <a:blip r:embed="rId8"/>
          <a:stretch>
            <a:fillRect/>
          </a:stretch>
        </p:blipFill>
        <p:spPr>
          <a:xfrm>
            <a:off x="3498253" y="3451411"/>
            <a:ext cx="1747439" cy="559181"/>
          </a:xfrm>
          <a:prstGeom prst="rect">
            <a:avLst/>
          </a:prstGeom>
        </p:spPr>
      </p:pic>
      <p:sp>
        <p:nvSpPr>
          <p:cNvPr id="2" name="Slide Number Placeholder 1"/>
          <p:cNvSpPr>
            <a:spLocks noGrp="1"/>
          </p:cNvSpPr>
          <p:nvPr>
            <p:ph type="sldNum" sz="quarter" idx="12"/>
          </p:nvPr>
        </p:nvSpPr>
        <p:spPr/>
        <p:txBody>
          <a:bodyPr/>
          <a:lstStyle/>
          <a:p>
            <a:fld id="{5ED5BA94-CCCA-4E7D-9FDB-348A411BB724}" type="slidenum">
              <a:rPr lang="en-US" smtClean="0"/>
              <a:pPr/>
              <a:t>55</a:t>
            </a:fld>
            <a:endParaRPr lang="en-US"/>
          </a:p>
        </p:txBody>
      </p:sp>
    </p:spTree>
    <p:extLst>
      <p:ext uri="{BB962C8B-B14F-4D97-AF65-F5344CB8AC3E}">
        <p14:creationId xmlns:p14="http://schemas.microsoft.com/office/powerpoint/2010/main" val="2773445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sp>
        <p:nvSpPr>
          <p:cNvPr id="8" name="TextBox 7"/>
          <p:cNvSpPr txBox="1"/>
          <p:nvPr/>
        </p:nvSpPr>
        <p:spPr>
          <a:xfrm>
            <a:off x="1227667" y="3537160"/>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Internal Control</a:t>
            </a:r>
          </a:p>
        </p:txBody>
      </p:sp>
      <p:sp>
        <p:nvSpPr>
          <p:cNvPr id="9" name="TextBox 8"/>
          <p:cNvSpPr txBox="1"/>
          <p:nvPr/>
        </p:nvSpPr>
        <p:spPr>
          <a:xfrm>
            <a:off x="1225551" y="4238992"/>
            <a:ext cx="2072213"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Fraud Risk Management</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18" name="Picture 17"/>
          <p:cNvPicPr>
            <a:picLocks noChangeAspect="1"/>
          </p:cNvPicPr>
          <p:nvPr/>
        </p:nvPicPr>
        <p:blipFill>
          <a:blip r:embed="rId8"/>
          <a:stretch>
            <a:fillRect/>
          </a:stretch>
        </p:blipFill>
        <p:spPr>
          <a:xfrm>
            <a:off x="3752131" y="3527794"/>
            <a:ext cx="1239683" cy="396698"/>
          </a:xfrm>
          <a:prstGeom prst="rect">
            <a:avLst/>
          </a:prstGeom>
        </p:spPr>
      </p:pic>
      <p:pic>
        <p:nvPicPr>
          <p:cNvPr id="20" name="Picture 19"/>
          <p:cNvPicPr>
            <a:picLocks noChangeAspect="1"/>
          </p:cNvPicPr>
          <p:nvPr/>
        </p:nvPicPr>
        <p:blipFill>
          <a:blip r:embed="rId9"/>
          <a:stretch>
            <a:fillRect/>
          </a:stretch>
        </p:blipFill>
        <p:spPr>
          <a:xfrm>
            <a:off x="6220903" y="3517382"/>
            <a:ext cx="945089" cy="493210"/>
          </a:xfrm>
          <a:prstGeom prst="rect">
            <a:avLst/>
          </a:prstGeom>
        </p:spPr>
      </p:pic>
      <p:pic>
        <p:nvPicPr>
          <p:cNvPr id="21" name="Picture 20"/>
          <p:cNvPicPr>
            <a:picLocks noChangeAspect="1"/>
          </p:cNvPicPr>
          <p:nvPr/>
        </p:nvPicPr>
        <p:blipFill>
          <a:blip r:embed="rId10"/>
          <a:stretch>
            <a:fillRect/>
          </a:stretch>
        </p:blipFill>
        <p:spPr>
          <a:xfrm>
            <a:off x="4017616" y="3987744"/>
            <a:ext cx="776825" cy="854507"/>
          </a:xfrm>
          <a:prstGeom prst="rect">
            <a:avLst/>
          </a:prstGeom>
        </p:spPr>
      </p:pic>
      <p:pic>
        <p:nvPicPr>
          <p:cNvPr id="22" name="Picture 21"/>
          <p:cNvPicPr>
            <a:picLocks noChangeAspect="1"/>
          </p:cNvPicPr>
          <p:nvPr/>
        </p:nvPicPr>
        <p:blipFill>
          <a:blip r:embed="rId11"/>
          <a:stretch>
            <a:fillRect/>
          </a:stretch>
        </p:blipFill>
        <p:spPr>
          <a:xfrm>
            <a:off x="5971115" y="4142200"/>
            <a:ext cx="1430853" cy="529556"/>
          </a:xfrm>
          <a:prstGeom prst="rect">
            <a:avLst/>
          </a:prstGeom>
        </p:spPr>
      </p:pic>
      <p:pic>
        <p:nvPicPr>
          <p:cNvPr id="23" name="Picture 22"/>
          <p:cNvPicPr>
            <a:picLocks noChangeAspect="1"/>
          </p:cNvPicPr>
          <p:nvPr/>
        </p:nvPicPr>
        <p:blipFill>
          <a:blip r:embed="rId12"/>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0" y="832855"/>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12" name="Title 11"/>
          <p:cNvSpPr>
            <a:spLocks noGrp="1"/>
          </p:cNvSpPr>
          <p:nvPr>
            <p:ph type="title"/>
          </p:nvPr>
        </p:nvSpPr>
        <p:spPr/>
        <p:txBody>
          <a:bodyPr/>
          <a:lstStyle/>
          <a:p>
            <a:endParaRPr lang="en-US"/>
          </a:p>
        </p:txBody>
      </p:sp>
      <p:pic>
        <p:nvPicPr>
          <p:cNvPr id="24" name="Content Placeholder 23"/>
          <p:cNvPicPr>
            <a:picLocks noGrp="1" noChangeAspect="1"/>
          </p:cNvPicPr>
          <p:nvPr>
            <p:ph idx="1"/>
          </p:nvPr>
        </p:nvPicPr>
        <p:blipFill>
          <a:blip r:embed="rId8"/>
          <a:stretch>
            <a:fillRect/>
          </a:stretch>
        </p:blipFill>
        <p:spPr>
          <a:xfrm>
            <a:off x="3621940" y="3464222"/>
            <a:ext cx="1568176" cy="501816"/>
          </a:xfrm>
          <a:prstGeom prst="rect">
            <a:avLst/>
          </a:prstGeom>
        </p:spPr>
      </p:pic>
      <p:sp>
        <p:nvSpPr>
          <p:cNvPr id="2" name="Slide Number Placeholder 1"/>
          <p:cNvSpPr>
            <a:spLocks noGrp="1"/>
          </p:cNvSpPr>
          <p:nvPr>
            <p:ph type="sldNum" sz="quarter" idx="12"/>
          </p:nvPr>
        </p:nvSpPr>
        <p:spPr/>
        <p:txBody>
          <a:bodyPr/>
          <a:lstStyle/>
          <a:p>
            <a:fld id="{5ED5BA94-CCCA-4E7D-9FDB-348A411BB724}" type="slidenum">
              <a:rPr lang="en-US" smtClean="0"/>
              <a:pPr/>
              <a:t>56</a:t>
            </a:fld>
            <a:endParaRPr lang="en-US"/>
          </a:p>
        </p:txBody>
      </p:sp>
    </p:spTree>
    <p:extLst>
      <p:ext uri="{BB962C8B-B14F-4D97-AF65-F5344CB8AC3E}">
        <p14:creationId xmlns:p14="http://schemas.microsoft.com/office/powerpoint/2010/main" val="1459451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sp>
        <p:nvSpPr>
          <p:cNvPr id="8" name="TextBox 7"/>
          <p:cNvSpPr txBox="1"/>
          <p:nvPr/>
        </p:nvSpPr>
        <p:spPr>
          <a:xfrm>
            <a:off x="1227667" y="3537160"/>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Internal Control</a:t>
            </a:r>
          </a:p>
        </p:txBody>
      </p:sp>
      <p:sp>
        <p:nvSpPr>
          <p:cNvPr id="9" name="TextBox 8"/>
          <p:cNvSpPr txBox="1"/>
          <p:nvPr/>
        </p:nvSpPr>
        <p:spPr>
          <a:xfrm>
            <a:off x="1225551" y="4238992"/>
            <a:ext cx="2072213"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Fraud Risk Management</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18" name="Picture 17"/>
          <p:cNvPicPr>
            <a:picLocks noChangeAspect="1"/>
          </p:cNvPicPr>
          <p:nvPr/>
        </p:nvPicPr>
        <p:blipFill>
          <a:blip r:embed="rId8"/>
          <a:stretch>
            <a:fillRect/>
          </a:stretch>
        </p:blipFill>
        <p:spPr>
          <a:xfrm>
            <a:off x="3752131" y="3527794"/>
            <a:ext cx="1239683" cy="396698"/>
          </a:xfrm>
          <a:prstGeom prst="rect">
            <a:avLst/>
          </a:prstGeom>
        </p:spPr>
      </p:pic>
      <p:pic>
        <p:nvPicPr>
          <p:cNvPr id="20" name="Picture 19"/>
          <p:cNvPicPr>
            <a:picLocks noChangeAspect="1"/>
          </p:cNvPicPr>
          <p:nvPr/>
        </p:nvPicPr>
        <p:blipFill>
          <a:blip r:embed="rId9"/>
          <a:stretch>
            <a:fillRect/>
          </a:stretch>
        </p:blipFill>
        <p:spPr>
          <a:xfrm>
            <a:off x="6220903" y="3517382"/>
            <a:ext cx="945089" cy="493210"/>
          </a:xfrm>
          <a:prstGeom prst="rect">
            <a:avLst/>
          </a:prstGeom>
        </p:spPr>
      </p:pic>
      <p:pic>
        <p:nvPicPr>
          <p:cNvPr id="21" name="Picture 20"/>
          <p:cNvPicPr>
            <a:picLocks noChangeAspect="1"/>
          </p:cNvPicPr>
          <p:nvPr/>
        </p:nvPicPr>
        <p:blipFill>
          <a:blip r:embed="rId10"/>
          <a:stretch>
            <a:fillRect/>
          </a:stretch>
        </p:blipFill>
        <p:spPr>
          <a:xfrm>
            <a:off x="4017616" y="3987744"/>
            <a:ext cx="776825" cy="854507"/>
          </a:xfrm>
          <a:prstGeom prst="rect">
            <a:avLst/>
          </a:prstGeom>
        </p:spPr>
      </p:pic>
      <p:pic>
        <p:nvPicPr>
          <p:cNvPr id="22" name="Picture 21"/>
          <p:cNvPicPr>
            <a:picLocks noChangeAspect="1"/>
          </p:cNvPicPr>
          <p:nvPr/>
        </p:nvPicPr>
        <p:blipFill>
          <a:blip r:embed="rId11"/>
          <a:stretch>
            <a:fillRect/>
          </a:stretch>
        </p:blipFill>
        <p:spPr>
          <a:xfrm>
            <a:off x="5971115" y="4142200"/>
            <a:ext cx="1430853" cy="529556"/>
          </a:xfrm>
          <a:prstGeom prst="rect">
            <a:avLst/>
          </a:prstGeom>
        </p:spPr>
      </p:pic>
      <p:pic>
        <p:nvPicPr>
          <p:cNvPr id="23" name="Picture 22"/>
          <p:cNvPicPr>
            <a:picLocks noChangeAspect="1"/>
          </p:cNvPicPr>
          <p:nvPr/>
        </p:nvPicPr>
        <p:blipFill>
          <a:blip r:embed="rId12"/>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0" y="676559"/>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24" name="TextBox 23">
            <a:extLst>
              <a:ext uri="{FF2B5EF4-FFF2-40B4-BE49-F238E27FC236}">
                <a16:creationId xmlns:a16="http://schemas.microsoft.com/office/drawing/2014/main" id="{4B55160C-EA87-EC48-8A63-19F29D200928}"/>
              </a:ext>
            </a:extLst>
          </p:cNvPr>
          <p:cNvSpPr txBox="1"/>
          <p:nvPr/>
        </p:nvSpPr>
        <p:spPr>
          <a:xfrm>
            <a:off x="1232435" y="5168428"/>
            <a:ext cx="2394869"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Enterprise Risk Management</a:t>
            </a:r>
          </a:p>
        </p:txBody>
      </p:sp>
      <p:pic>
        <p:nvPicPr>
          <p:cNvPr id="2" name="Picture 1">
            <a:extLst>
              <a:ext uri="{FF2B5EF4-FFF2-40B4-BE49-F238E27FC236}">
                <a16:creationId xmlns:a16="http://schemas.microsoft.com/office/drawing/2014/main" id="{3F8BA790-C1BF-F34A-93C3-DAFF14B30820}"/>
              </a:ext>
            </a:extLst>
          </p:cNvPr>
          <p:cNvPicPr>
            <a:picLocks noChangeAspect="1"/>
          </p:cNvPicPr>
          <p:nvPr/>
        </p:nvPicPr>
        <p:blipFill>
          <a:blip r:embed="rId13"/>
          <a:stretch>
            <a:fillRect/>
          </a:stretch>
        </p:blipFill>
        <p:spPr>
          <a:xfrm>
            <a:off x="4025234" y="4940898"/>
            <a:ext cx="802577" cy="1014493"/>
          </a:xfrm>
          <a:prstGeom prst="rect">
            <a:avLst/>
          </a:prstGeom>
        </p:spPr>
      </p:pic>
      <p:pic>
        <p:nvPicPr>
          <p:cNvPr id="3" name="Picture 2">
            <a:extLst>
              <a:ext uri="{FF2B5EF4-FFF2-40B4-BE49-F238E27FC236}">
                <a16:creationId xmlns:a16="http://schemas.microsoft.com/office/drawing/2014/main" id="{F9D8E3D6-BB9C-204E-9D92-6E53948E3FDB}"/>
              </a:ext>
            </a:extLst>
          </p:cNvPr>
          <p:cNvPicPr>
            <a:picLocks noChangeAspect="1"/>
          </p:cNvPicPr>
          <p:nvPr/>
        </p:nvPicPr>
        <p:blipFill>
          <a:blip r:embed="rId14"/>
          <a:stretch>
            <a:fillRect/>
          </a:stretch>
        </p:blipFill>
        <p:spPr>
          <a:xfrm>
            <a:off x="5987520" y="4940897"/>
            <a:ext cx="1307564" cy="724190"/>
          </a:xfrm>
          <a:prstGeom prst="rect">
            <a:avLst/>
          </a:prstGeom>
        </p:spPr>
      </p:pic>
      <p:sp>
        <p:nvSpPr>
          <p:cNvPr id="17" name="Title 16"/>
          <p:cNvSpPr>
            <a:spLocks noGrp="1"/>
          </p:cNvSpPr>
          <p:nvPr>
            <p:ph type="title"/>
          </p:nvPr>
        </p:nvSpPr>
        <p:spPr/>
        <p:txBody>
          <a:bodyPr/>
          <a:lstStyle/>
          <a:p>
            <a:endParaRPr lang="en-US"/>
          </a:p>
        </p:txBody>
      </p:sp>
      <p:pic>
        <p:nvPicPr>
          <p:cNvPr id="26" name="Content Placeholder 23"/>
          <p:cNvPicPr>
            <a:picLocks noGrp="1" noChangeAspect="1"/>
          </p:cNvPicPr>
          <p:nvPr>
            <p:ph idx="1"/>
          </p:nvPr>
        </p:nvPicPr>
        <p:blipFill>
          <a:blip r:embed="rId8"/>
          <a:stretch>
            <a:fillRect/>
          </a:stretch>
        </p:blipFill>
        <p:spPr>
          <a:xfrm>
            <a:off x="3610532" y="3454828"/>
            <a:ext cx="1474200" cy="471744"/>
          </a:xfrm>
          <a:prstGeom prst="rect">
            <a:avLst/>
          </a:prstGeom>
        </p:spPr>
      </p:pic>
      <p:sp>
        <p:nvSpPr>
          <p:cNvPr id="12" name="Slide Number Placeholder 11"/>
          <p:cNvSpPr>
            <a:spLocks noGrp="1"/>
          </p:cNvSpPr>
          <p:nvPr>
            <p:ph type="sldNum" sz="quarter" idx="12"/>
          </p:nvPr>
        </p:nvSpPr>
        <p:spPr/>
        <p:txBody>
          <a:bodyPr/>
          <a:lstStyle/>
          <a:p>
            <a:fld id="{5ED5BA94-CCCA-4E7D-9FDB-348A411BB724}" type="slidenum">
              <a:rPr lang="en-US" smtClean="0"/>
              <a:pPr/>
              <a:t>57</a:t>
            </a:fld>
            <a:endParaRPr lang="en-US"/>
          </a:p>
        </p:txBody>
      </p:sp>
    </p:spTree>
    <p:extLst>
      <p:ext uri="{BB962C8B-B14F-4D97-AF65-F5344CB8AC3E}">
        <p14:creationId xmlns:p14="http://schemas.microsoft.com/office/powerpoint/2010/main" val="26404726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sp>
        <p:nvSpPr>
          <p:cNvPr id="8" name="TextBox 7"/>
          <p:cNvSpPr txBox="1"/>
          <p:nvPr/>
        </p:nvSpPr>
        <p:spPr>
          <a:xfrm>
            <a:off x="1227667" y="3537160"/>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Internal Control</a:t>
            </a:r>
          </a:p>
        </p:txBody>
      </p:sp>
      <p:sp>
        <p:nvSpPr>
          <p:cNvPr id="9" name="TextBox 8"/>
          <p:cNvSpPr txBox="1"/>
          <p:nvPr/>
        </p:nvSpPr>
        <p:spPr>
          <a:xfrm>
            <a:off x="1225551" y="4238992"/>
            <a:ext cx="2072213"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Fraud Risk Management</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18" name="Picture 17"/>
          <p:cNvPicPr>
            <a:picLocks noChangeAspect="1"/>
          </p:cNvPicPr>
          <p:nvPr/>
        </p:nvPicPr>
        <p:blipFill>
          <a:blip r:embed="rId8"/>
          <a:stretch>
            <a:fillRect/>
          </a:stretch>
        </p:blipFill>
        <p:spPr>
          <a:xfrm>
            <a:off x="3752131" y="3527794"/>
            <a:ext cx="1239683" cy="396698"/>
          </a:xfrm>
          <a:prstGeom prst="rect">
            <a:avLst/>
          </a:prstGeom>
        </p:spPr>
      </p:pic>
      <p:pic>
        <p:nvPicPr>
          <p:cNvPr id="20" name="Picture 19"/>
          <p:cNvPicPr>
            <a:picLocks noChangeAspect="1"/>
          </p:cNvPicPr>
          <p:nvPr/>
        </p:nvPicPr>
        <p:blipFill>
          <a:blip r:embed="rId9"/>
          <a:stretch>
            <a:fillRect/>
          </a:stretch>
        </p:blipFill>
        <p:spPr>
          <a:xfrm>
            <a:off x="6220903" y="3517382"/>
            <a:ext cx="945089" cy="493210"/>
          </a:xfrm>
          <a:prstGeom prst="rect">
            <a:avLst/>
          </a:prstGeom>
        </p:spPr>
      </p:pic>
      <p:pic>
        <p:nvPicPr>
          <p:cNvPr id="21" name="Picture 20"/>
          <p:cNvPicPr>
            <a:picLocks noChangeAspect="1"/>
          </p:cNvPicPr>
          <p:nvPr/>
        </p:nvPicPr>
        <p:blipFill>
          <a:blip r:embed="rId10"/>
          <a:stretch>
            <a:fillRect/>
          </a:stretch>
        </p:blipFill>
        <p:spPr>
          <a:xfrm>
            <a:off x="4017616" y="3987744"/>
            <a:ext cx="776825" cy="854507"/>
          </a:xfrm>
          <a:prstGeom prst="rect">
            <a:avLst/>
          </a:prstGeom>
        </p:spPr>
      </p:pic>
      <p:pic>
        <p:nvPicPr>
          <p:cNvPr id="22" name="Picture 21"/>
          <p:cNvPicPr>
            <a:picLocks noChangeAspect="1"/>
          </p:cNvPicPr>
          <p:nvPr/>
        </p:nvPicPr>
        <p:blipFill>
          <a:blip r:embed="rId11"/>
          <a:stretch>
            <a:fillRect/>
          </a:stretch>
        </p:blipFill>
        <p:spPr>
          <a:xfrm>
            <a:off x="5971115" y="4142200"/>
            <a:ext cx="1430853" cy="529556"/>
          </a:xfrm>
          <a:prstGeom prst="rect">
            <a:avLst/>
          </a:prstGeom>
        </p:spPr>
      </p:pic>
      <p:pic>
        <p:nvPicPr>
          <p:cNvPr id="23" name="Picture 22"/>
          <p:cNvPicPr>
            <a:picLocks noChangeAspect="1"/>
          </p:cNvPicPr>
          <p:nvPr/>
        </p:nvPicPr>
        <p:blipFill>
          <a:blip r:embed="rId12"/>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0" y="676559"/>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24" name="TextBox 23">
            <a:extLst>
              <a:ext uri="{FF2B5EF4-FFF2-40B4-BE49-F238E27FC236}">
                <a16:creationId xmlns:a16="http://schemas.microsoft.com/office/drawing/2014/main" id="{4B55160C-EA87-EC48-8A63-19F29D200928}"/>
              </a:ext>
            </a:extLst>
          </p:cNvPr>
          <p:cNvSpPr txBox="1"/>
          <p:nvPr/>
        </p:nvSpPr>
        <p:spPr>
          <a:xfrm>
            <a:off x="1232435" y="5168428"/>
            <a:ext cx="2394869"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Enterprise Risk Management</a:t>
            </a:r>
          </a:p>
        </p:txBody>
      </p:sp>
      <p:pic>
        <p:nvPicPr>
          <p:cNvPr id="2" name="Picture 1">
            <a:extLst>
              <a:ext uri="{FF2B5EF4-FFF2-40B4-BE49-F238E27FC236}">
                <a16:creationId xmlns:a16="http://schemas.microsoft.com/office/drawing/2014/main" id="{3F8BA790-C1BF-F34A-93C3-DAFF14B30820}"/>
              </a:ext>
            </a:extLst>
          </p:cNvPr>
          <p:cNvPicPr>
            <a:picLocks noChangeAspect="1"/>
          </p:cNvPicPr>
          <p:nvPr/>
        </p:nvPicPr>
        <p:blipFill>
          <a:blip r:embed="rId13"/>
          <a:stretch>
            <a:fillRect/>
          </a:stretch>
        </p:blipFill>
        <p:spPr>
          <a:xfrm>
            <a:off x="4025234" y="4940898"/>
            <a:ext cx="802577" cy="1014493"/>
          </a:xfrm>
          <a:prstGeom prst="rect">
            <a:avLst/>
          </a:prstGeom>
        </p:spPr>
      </p:pic>
      <p:pic>
        <p:nvPicPr>
          <p:cNvPr id="3" name="Picture 2">
            <a:extLst>
              <a:ext uri="{FF2B5EF4-FFF2-40B4-BE49-F238E27FC236}">
                <a16:creationId xmlns:a16="http://schemas.microsoft.com/office/drawing/2014/main" id="{F9D8E3D6-BB9C-204E-9D92-6E53948E3FDB}"/>
              </a:ext>
            </a:extLst>
          </p:cNvPr>
          <p:cNvPicPr>
            <a:picLocks noChangeAspect="1"/>
          </p:cNvPicPr>
          <p:nvPr/>
        </p:nvPicPr>
        <p:blipFill>
          <a:blip r:embed="rId14"/>
          <a:stretch>
            <a:fillRect/>
          </a:stretch>
        </p:blipFill>
        <p:spPr>
          <a:xfrm>
            <a:off x="5987520" y="4940897"/>
            <a:ext cx="1307564" cy="724190"/>
          </a:xfrm>
          <a:prstGeom prst="rect">
            <a:avLst/>
          </a:prstGeom>
        </p:spPr>
      </p:pic>
      <p:sp>
        <p:nvSpPr>
          <p:cNvPr id="26" name="TextBox 25">
            <a:extLst>
              <a:ext uri="{FF2B5EF4-FFF2-40B4-BE49-F238E27FC236}">
                <a16:creationId xmlns:a16="http://schemas.microsoft.com/office/drawing/2014/main" id="{CF78D212-51A4-B54D-8D71-EAC583E0EA57}"/>
              </a:ext>
            </a:extLst>
          </p:cNvPr>
          <p:cNvSpPr txBox="1"/>
          <p:nvPr/>
        </p:nvSpPr>
        <p:spPr>
          <a:xfrm>
            <a:off x="719738" y="4596760"/>
            <a:ext cx="1943100" cy="300082"/>
          </a:xfrm>
          <a:prstGeom prst="rect">
            <a:avLst/>
          </a:prstGeom>
          <a:noFill/>
          <a:ln w="76200" cmpd="sng">
            <a:solidFill>
              <a:srgbClr val="FF0000"/>
            </a:solidFill>
          </a:ln>
        </p:spPr>
        <p:txBody>
          <a:bodyPr wrap="square" rtlCol="0">
            <a:spAutoFit/>
          </a:bodyPr>
          <a:lstStyle/>
          <a:p>
            <a:pPr algn="ctr" fontAlgn="base">
              <a:spcBef>
                <a:spcPct val="0"/>
              </a:spcBef>
              <a:spcAft>
                <a:spcPct val="0"/>
              </a:spcAft>
              <a:defRPr/>
            </a:pPr>
            <a:r>
              <a:rPr lang="en-US" sz="1350" b="1" dirty="0">
                <a:solidFill>
                  <a:srgbClr val="FF0000"/>
                </a:solidFill>
                <a:latin typeface="Calibri"/>
                <a:ea typeface="ＭＳ Ｐゴシック" pitchFamily="-64" charset="-128"/>
              </a:rPr>
              <a:t>Leading practices</a:t>
            </a:r>
          </a:p>
        </p:txBody>
      </p:sp>
      <p:sp>
        <p:nvSpPr>
          <p:cNvPr id="27" name="Oval 26">
            <a:extLst>
              <a:ext uri="{FF2B5EF4-FFF2-40B4-BE49-F238E27FC236}">
                <a16:creationId xmlns:a16="http://schemas.microsoft.com/office/drawing/2014/main" id="{41106164-506C-DF42-8D06-A63FE31A40A1}"/>
              </a:ext>
            </a:extLst>
          </p:cNvPr>
          <p:cNvSpPr/>
          <p:nvPr/>
        </p:nvSpPr>
        <p:spPr>
          <a:xfrm>
            <a:off x="3429000" y="3829050"/>
            <a:ext cx="2057400" cy="914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sp>
        <p:nvSpPr>
          <p:cNvPr id="28" name="Oval 27">
            <a:extLst>
              <a:ext uri="{FF2B5EF4-FFF2-40B4-BE49-F238E27FC236}">
                <a16:creationId xmlns:a16="http://schemas.microsoft.com/office/drawing/2014/main" id="{DC62C83B-91C6-ED45-A9BD-79E20A7BE3DF}"/>
              </a:ext>
            </a:extLst>
          </p:cNvPr>
          <p:cNvSpPr/>
          <p:nvPr/>
        </p:nvSpPr>
        <p:spPr>
          <a:xfrm>
            <a:off x="3377328" y="3264941"/>
            <a:ext cx="2057400" cy="914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sp>
        <p:nvSpPr>
          <p:cNvPr id="29" name="Oval 28">
            <a:extLst>
              <a:ext uri="{FF2B5EF4-FFF2-40B4-BE49-F238E27FC236}">
                <a16:creationId xmlns:a16="http://schemas.microsoft.com/office/drawing/2014/main" id="{41EB812A-516E-3545-BCF5-BF352A86F769}"/>
              </a:ext>
            </a:extLst>
          </p:cNvPr>
          <p:cNvSpPr/>
          <p:nvPr/>
        </p:nvSpPr>
        <p:spPr>
          <a:xfrm>
            <a:off x="3429000" y="4949160"/>
            <a:ext cx="2057400" cy="914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cxnSp>
        <p:nvCxnSpPr>
          <p:cNvPr id="30" name="Straight Arrow Connector 29">
            <a:extLst>
              <a:ext uri="{FF2B5EF4-FFF2-40B4-BE49-F238E27FC236}">
                <a16:creationId xmlns:a16="http://schemas.microsoft.com/office/drawing/2014/main" id="{08DD8A3B-5C42-264F-AEB6-562EDDDA92D5}"/>
              </a:ext>
            </a:extLst>
          </p:cNvPr>
          <p:cNvCxnSpPr>
            <a:cxnSpLocks/>
            <a:stCxn id="26" idx="3"/>
            <a:endCxn id="28" idx="2"/>
          </p:cNvCxnSpPr>
          <p:nvPr/>
        </p:nvCxnSpPr>
        <p:spPr>
          <a:xfrm flipV="1">
            <a:off x="2662838" y="3722141"/>
            <a:ext cx="714490" cy="102466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2C948F35-D230-CC40-939A-D14740F3C41F}"/>
              </a:ext>
            </a:extLst>
          </p:cNvPr>
          <p:cNvCxnSpPr>
            <a:cxnSpLocks/>
            <a:stCxn id="26" idx="3"/>
          </p:cNvCxnSpPr>
          <p:nvPr/>
        </p:nvCxnSpPr>
        <p:spPr>
          <a:xfrm flipV="1">
            <a:off x="2662838" y="4401929"/>
            <a:ext cx="828791" cy="34487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29C3739-ABC8-1A41-B3A2-A5019B85B756}"/>
              </a:ext>
            </a:extLst>
          </p:cNvPr>
          <p:cNvCxnSpPr>
            <a:cxnSpLocks/>
            <a:stCxn id="26" idx="3"/>
          </p:cNvCxnSpPr>
          <p:nvPr/>
        </p:nvCxnSpPr>
        <p:spPr>
          <a:xfrm>
            <a:off x="2662838" y="4746801"/>
            <a:ext cx="828791" cy="48139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p:txBody>
          <a:bodyPr/>
          <a:lstStyle/>
          <a:p>
            <a:endParaRPr lang="en-US"/>
          </a:p>
        </p:txBody>
      </p:sp>
      <p:pic>
        <p:nvPicPr>
          <p:cNvPr id="33" name="Content Placeholder 23"/>
          <p:cNvPicPr>
            <a:picLocks noGrp="1" noChangeAspect="1"/>
          </p:cNvPicPr>
          <p:nvPr>
            <p:ph idx="1"/>
          </p:nvPr>
        </p:nvPicPr>
        <p:blipFill>
          <a:blip r:embed="rId8"/>
          <a:stretch>
            <a:fillRect/>
          </a:stretch>
        </p:blipFill>
        <p:spPr>
          <a:xfrm>
            <a:off x="3640018" y="3419437"/>
            <a:ext cx="1573010" cy="503363"/>
          </a:xfrm>
          <a:prstGeom prst="rect">
            <a:avLst/>
          </a:prstGeom>
        </p:spPr>
      </p:pic>
      <p:sp>
        <p:nvSpPr>
          <p:cNvPr id="16" name="Slide Number Placeholder 15"/>
          <p:cNvSpPr>
            <a:spLocks noGrp="1"/>
          </p:cNvSpPr>
          <p:nvPr>
            <p:ph type="sldNum" sz="quarter" idx="12"/>
          </p:nvPr>
        </p:nvSpPr>
        <p:spPr/>
        <p:txBody>
          <a:bodyPr/>
          <a:lstStyle/>
          <a:p>
            <a:fld id="{5ED5BA94-CCCA-4E7D-9FDB-348A411BB724}" type="slidenum">
              <a:rPr lang="en-US" smtClean="0"/>
              <a:pPr/>
              <a:t>58</a:t>
            </a:fld>
            <a:endParaRPr lang="en-US"/>
          </a:p>
        </p:txBody>
      </p:sp>
    </p:spTree>
    <p:extLst>
      <p:ext uri="{BB962C8B-B14F-4D97-AF65-F5344CB8AC3E}">
        <p14:creationId xmlns:p14="http://schemas.microsoft.com/office/powerpoint/2010/main" val="7963926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3532"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Private Sector</a:t>
            </a:r>
          </a:p>
        </p:txBody>
      </p:sp>
      <p:sp>
        <p:nvSpPr>
          <p:cNvPr id="5" name="TextBox 4"/>
          <p:cNvSpPr txBox="1"/>
          <p:nvPr/>
        </p:nvSpPr>
        <p:spPr>
          <a:xfrm>
            <a:off x="5683245" y="2111749"/>
            <a:ext cx="2156882" cy="346249"/>
          </a:xfrm>
          <a:prstGeom prst="rect">
            <a:avLst/>
          </a:prstGeom>
          <a:solidFill>
            <a:srgbClr val="FFFF00"/>
          </a:solidFill>
          <a:ln>
            <a:solidFill>
              <a:schemeClr val="tx1"/>
            </a:solidFill>
          </a:ln>
        </p:spPr>
        <p:txBody>
          <a:bodyPr wrap="square" rtlCol="0">
            <a:spAutoFit/>
          </a:bodyPr>
          <a:lstStyle/>
          <a:p>
            <a:pPr algn="ctr" defTabSz="342900" fontAlgn="base">
              <a:spcBef>
                <a:spcPct val="0"/>
              </a:spcBef>
              <a:spcAft>
                <a:spcPct val="0"/>
              </a:spcAft>
              <a:defRPr/>
            </a:pPr>
            <a:r>
              <a:rPr lang="en-US" sz="1650" dirty="0">
                <a:solidFill>
                  <a:prstClr val="black"/>
                </a:solidFill>
                <a:latin typeface="Calibri"/>
                <a:ea typeface="ＭＳ Ｐゴシック" pitchFamily="-64" charset="-128"/>
              </a:rPr>
              <a:t>Government</a:t>
            </a:r>
          </a:p>
        </p:txBody>
      </p:sp>
      <p:sp>
        <p:nvSpPr>
          <p:cNvPr id="6" name="TextBox 5"/>
          <p:cNvSpPr txBox="1"/>
          <p:nvPr/>
        </p:nvSpPr>
        <p:spPr>
          <a:xfrm>
            <a:off x="1227667" y="2530155"/>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Accounting Principles</a:t>
            </a:r>
          </a:p>
        </p:txBody>
      </p:sp>
      <p:sp>
        <p:nvSpPr>
          <p:cNvPr id="7" name="TextBox 6"/>
          <p:cNvSpPr txBox="1"/>
          <p:nvPr/>
        </p:nvSpPr>
        <p:spPr>
          <a:xfrm>
            <a:off x="1225551" y="3019976"/>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Auditing Standards</a:t>
            </a:r>
          </a:p>
        </p:txBody>
      </p:sp>
      <p:sp>
        <p:nvSpPr>
          <p:cNvPr id="8" name="TextBox 7"/>
          <p:cNvSpPr txBox="1"/>
          <p:nvPr/>
        </p:nvSpPr>
        <p:spPr>
          <a:xfrm>
            <a:off x="1227667" y="3537160"/>
            <a:ext cx="1830917"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Internal Control</a:t>
            </a:r>
          </a:p>
        </p:txBody>
      </p:sp>
      <p:sp>
        <p:nvSpPr>
          <p:cNvPr id="9" name="TextBox 8"/>
          <p:cNvSpPr txBox="1"/>
          <p:nvPr/>
        </p:nvSpPr>
        <p:spPr>
          <a:xfrm>
            <a:off x="1225551" y="4238992"/>
            <a:ext cx="2072213"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Fraud Risk Management</a:t>
            </a:r>
          </a:p>
        </p:txBody>
      </p:sp>
      <p:pic>
        <p:nvPicPr>
          <p:cNvPr id="10" name="Picture 9"/>
          <p:cNvPicPr>
            <a:picLocks noChangeAspect="1"/>
          </p:cNvPicPr>
          <p:nvPr/>
        </p:nvPicPr>
        <p:blipFill>
          <a:blip r:embed="rId3"/>
          <a:stretch>
            <a:fillRect/>
          </a:stretch>
        </p:blipFill>
        <p:spPr>
          <a:xfrm>
            <a:off x="4521202" y="3004358"/>
            <a:ext cx="751417" cy="378411"/>
          </a:xfrm>
          <a:prstGeom prst="rect">
            <a:avLst/>
          </a:prstGeom>
        </p:spPr>
      </p:pic>
      <p:pic>
        <p:nvPicPr>
          <p:cNvPr id="11" name="Picture 10"/>
          <p:cNvPicPr>
            <a:picLocks noChangeAspect="1"/>
          </p:cNvPicPr>
          <p:nvPr/>
        </p:nvPicPr>
        <p:blipFill>
          <a:blip r:embed="rId4"/>
          <a:stretch>
            <a:fillRect/>
          </a:stretch>
        </p:blipFill>
        <p:spPr>
          <a:xfrm>
            <a:off x="3878790" y="2550361"/>
            <a:ext cx="937684" cy="224654"/>
          </a:xfrm>
          <a:prstGeom prst="rect">
            <a:avLst/>
          </a:prstGeom>
        </p:spPr>
      </p:pic>
      <p:pic>
        <p:nvPicPr>
          <p:cNvPr id="13" name="Picture 12"/>
          <p:cNvPicPr>
            <a:picLocks noChangeAspect="1"/>
          </p:cNvPicPr>
          <p:nvPr/>
        </p:nvPicPr>
        <p:blipFill>
          <a:blip r:embed="rId5"/>
          <a:stretch>
            <a:fillRect/>
          </a:stretch>
        </p:blipFill>
        <p:spPr>
          <a:xfrm>
            <a:off x="5566829" y="2551723"/>
            <a:ext cx="1047749" cy="232833"/>
          </a:xfrm>
          <a:prstGeom prst="rect">
            <a:avLst/>
          </a:prstGeom>
        </p:spPr>
      </p:pic>
      <p:pic>
        <p:nvPicPr>
          <p:cNvPr id="14" name="Picture 13"/>
          <p:cNvPicPr>
            <a:picLocks noChangeAspect="1"/>
          </p:cNvPicPr>
          <p:nvPr/>
        </p:nvPicPr>
        <p:blipFill>
          <a:blip r:embed="rId6"/>
          <a:stretch>
            <a:fillRect/>
          </a:stretch>
        </p:blipFill>
        <p:spPr>
          <a:xfrm>
            <a:off x="6686541" y="2576511"/>
            <a:ext cx="1217085" cy="190861"/>
          </a:xfrm>
          <a:prstGeom prst="rect">
            <a:avLst/>
          </a:prstGeom>
        </p:spPr>
      </p:pic>
      <p:pic>
        <p:nvPicPr>
          <p:cNvPr id="15" name="Picture 14"/>
          <p:cNvPicPr>
            <a:picLocks noChangeAspect="1"/>
          </p:cNvPicPr>
          <p:nvPr/>
        </p:nvPicPr>
        <p:blipFill>
          <a:blip r:embed="rId7"/>
          <a:stretch>
            <a:fillRect/>
          </a:stretch>
        </p:blipFill>
        <p:spPr>
          <a:xfrm>
            <a:off x="6185448" y="2929915"/>
            <a:ext cx="1016000" cy="442109"/>
          </a:xfrm>
          <a:prstGeom prst="rect">
            <a:avLst/>
          </a:prstGeom>
        </p:spPr>
      </p:pic>
      <p:pic>
        <p:nvPicPr>
          <p:cNvPr id="18" name="Picture 17"/>
          <p:cNvPicPr>
            <a:picLocks noChangeAspect="1"/>
          </p:cNvPicPr>
          <p:nvPr/>
        </p:nvPicPr>
        <p:blipFill>
          <a:blip r:embed="rId8"/>
          <a:stretch>
            <a:fillRect/>
          </a:stretch>
        </p:blipFill>
        <p:spPr>
          <a:xfrm>
            <a:off x="3752131" y="3527794"/>
            <a:ext cx="1239683" cy="396698"/>
          </a:xfrm>
          <a:prstGeom prst="rect">
            <a:avLst/>
          </a:prstGeom>
        </p:spPr>
      </p:pic>
      <p:pic>
        <p:nvPicPr>
          <p:cNvPr id="20" name="Picture 19"/>
          <p:cNvPicPr>
            <a:picLocks noChangeAspect="1"/>
          </p:cNvPicPr>
          <p:nvPr/>
        </p:nvPicPr>
        <p:blipFill>
          <a:blip r:embed="rId9"/>
          <a:stretch>
            <a:fillRect/>
          </a:stretch>
        </p:blipFill>
        <p:spPr>
          <a:xfrm>
            <a:off x="6220903" y="3517382"/>
            <a:ext cx="945089" cy="493210"/>
          </a:xfrm>
          <a:prstGeom prst="rect">
            <a:avLst/>
          </a:prstGeom>
        </p:spPr>
      </p:pic>
      <p:pic>
        <p:nvPicPr>
          <p:cNvPr id="21" name="Picture 20"/>
          <p:cNvPicPr>
            <a:picLocks noChangeAspect="1"/>
          </p:cNvPicPr>
          <p:nvPr/>
        </p:nvPicPr>
        <p:blipFill>
          <a:blip r:embed="rId10"/>
          <a:stretch>
            <a:fillRect/>
          </a:stretch>
        </p:blipFill>
        <p:spPr>
          <a:xfrm>
            <a:off x="4017616" y="3987744"/>
            <a:ext cx="776825" cy="854507"/>
          </a:xfrm>
          <a:prstGeom prst="rect">
            <a:avLst/>
          </a:prstGeom>
        </p:spPr>
      </p:pic>
      <p:pic>
        <p:nvPicPr>
          <p:cNvPr id="22" name="Picture 21"/>
          <p:cNvPicPr>
            <a:picLocks noChangeAspect="1"/>
          </p:cNvPicPr>
          <p:nvPr/>
        </p:nvPicPr>
        <p:blipFill>
          <a:blip r:embed="rId11"/>
          <a:stretch>
            <a:fillRect/>
          </a:stretch>
        </p:blipFill>
        <p:spPr>
          <a:xfrm>
            <a:off x="5971115" y="4142200"/>
            <a:ext cx="1430853" cy="529556"/>
          </a:xfrm>
          <a:prstGeom prst="rect">
            <a:avLst/>
          </a:prstGeom>
        </p:spPr>
      </p:pic>
      <p:pic>
        <p:nvPicPr>
          <p:cNvPr id="23" name="Picture 22"/>
          <p:cNvPicPr>
            <a:picLocks noChangeAspect="1"/>
          </p:cNvPicPr>
          <p:nvPr/>
        </p:nvPicPr>
        <p:blipFill>
          <a:blip r:embed="rId12"/>
          <a:stretch>
            <a:fillRect/>
          </a:stretch>
        </p:blipFill>
        <p:spPr>
          <a:xfrm>
            <a:off x="3512606" y="3019977"/>
            <a:ext cx="859367" cy="292550"/>
          </a:xfrm>
          <a:prstGeom prst="rect">
            <a:avLst/>
          </a:prstGeom>
        </p:spPr>
      </p:pic>
      <p:sp>
        <p:nvSpPr>
          <p:cNvPr id="25" name="Title 1">
            <a:extLst>
              <a:ext uri="{FF2B5EF4-FFF2-40B4-BE49-F238E27FC236}">
                <a16:creationId xmlns:a16="http://schemas.microsoft.com/office/drawing/2014/main" id="{8D447394-6484-6746-A228-BB2C8C320A0E}"/>
              </a:ext>
            </a:extLst>
          </p:cNvPr>
          <p:cNvSpPr txBox="1">
            <a:spLocks/>
          </p:cNvSpPr>
          <p:nvPr/>
        </p:nvSpPr>
        <p:spPr bwMode="auto">
          <a:xfrm>
            <a:off x="0" y="676559"/>
            <a:ext cx="9144000" cy="9941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normAutofit/>
          </a:bodyPr>
          <a:lstStyle>
            <a:lvl1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2pPr>
            <a:lvl3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3pPr>
            <a:lvl4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4pPr>
            <a:lvl5pPr algn="l" rtl="0" eaLnBrk="1" fontAlgn="base" hangingPunct="1">
              <a:spcBef>
                <a:spcPct val="0"/>
              </a:spcBef>
              <a:spcAft>
                <a:spcPct val="0"/>
              </a:spcAft>
              <a:defRPr sz="4000">
                <a:solidFill>
                  <a:srgbClr val="002448"/>
                </a:solidFill>
                <a:effectLst>
                  <a:outerShdw blurRad="38100" dist="38100" dir="2700000" algn="tl">
                    <a:srgbClr val="000000"/>
                  </a:outerShdw>
                </a:effectLst>
                <a:latin typeface="Calibri" pitchFamily="34" charset="0"/>
              </a:defRPr>
            </a:lvl5pPr>
            <a:lvl6pPr marL="4572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6pPr>
            <a:lvl7pPr marL="9144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7pPr>
            <a:lvl8pPr marL="13716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8pPr>
            <a:lvl9pPr marL="1828800" algn="l" rtl="0" eaLnBrk="1" fontAlgn="base" hangingPunct="1">
              <a:spcBef>
                <a:spcPct val="0"/>
              </a:spcBef>
              <a:spcAft>
                <a:spcPct val="0"/>
              </a:spcAft>
              <a:defRPr sz="4400">
                <a:solidFill>
                  <a:srgbClr val="002C58"/>
                </a:solidFill>
                <a:effectLst>
                  <a:outerShdw blurRad="38100" dist="38100" dir="2700000" algn="tl">
                    <a:srgbClr val="000000"/>
                  </a:outerShdw>
                </a:effectLst>
                <a:latin typeface="Calibri" pitchFamily="34" charset="0"/>
              </a:defRPr>
            </a:lvl9pPr>
          </a:lstStyle>
          <a:p>
            <a:pPr algn="ctr"/>
            <a:r>
              <a:rPr lang="en-US" sz="2850" kern="0" dirty="0"/>
              <a:t>The big picture: principles, standards, and leading practices</a:t>
            </a:r>
          </a:p>
        </p:txBody>
      </p:sp>
      <p:sp>
        <p:nvSpPr>
          <p:cNvPr id="24" name="TextBox 23">
            <a:extLst>
              <a:ext uri="{FF2B5EF4-FFF2-40B4-BE49-F238E27FC236}">
                <a16:creationId xmlns:a16="http://schemas.microsoft.com/office/drawing/2014/main" id="{4B55160C-EA87-EC48-8A63-19F29D200928}"/>
              </a:ext>
            </a:extLst>
          </p:cNvPr>
          <p:cNvSpPr txBox="1"/>
          <p:nvPr/>
        </p:nvSpPr>
        <p:spPr>
          <a:xfrm>
            <a:off x="1232435" y="5168428"/>
            <a:ext cx="2394869" cy="300082"/>
          </a:xfrm>
          <a:prstGeom prst="rect">
            <a:avLst/>
          </a:prstGeom>
          <a:noFill/>
        </p:spPr>
        <p:txBody>
          <a:bodyPr wrap="square" rtlCol="0">
            <a:spAutoFit/>
          </a:bodyPr>
          <a:lstStyle/>
          <a:p>
            <a:pPr defTabSz="342900" fontAlgn="base">
              <a:spcBef>
                <a:spcPct val="0"/>
              </a:spcBef>
              <a:spcAft>
                <a:spcPct val="0"/>
              </a:spcAft>
              <a:defRPr/>
            </a:pPr>
            <a:r>
              <a:rPr lang="en-US" sz="1350" dirty="0">
                <a:latin typeface="Arial" pitchFamily="-64" charset="0"/>
                <a:ea typeface="ＭＳ Ｐゴシック" pitchFamily="-64" charset="-128"/>
              </a:rPr>
              <a:t>Enterprise Risk Management</a:t>
            </a:r>
          </a:p>
        </p:txBody>
      </p:sp>
      <p:pic>
        <p:nvPicPr>
          <p:cNvPr id="2" name="Picture 1">
            <a:extLst>
              <a:ext uri="{FF2B5EF4-FFF2-40B4-BE49-F238E27FC236}">
                <a16:creationId xmlns:a16="http://schemas.microsoft.com/office/drawing/2014/main" id="{3F8BA790-C1BF-F34A-93C3-DAFF14B30820}"/>
              </a:ext>
            </a:extLst>
          </p:cNvPr>
          <p:cNvPicPr>
            <a:picLocks noChangeAspect="1"/>
          </p:cNvPicPr>
          <p:nvPr/>
        </p:nvPicPr>
        <p:blipFill>
          <a:blip r:embed="rId13"/>
          <a:stretch>
            <a:fillRect/>
          </a:stretch>
        </p:blipFill>
        <p:spPr>
          <a:xfrm>
            <a:off x="4025234" y="4940898"/>
            <a:ext cx="802577" cy="1014493"/>
          </a:xfrm>
          <a:prstGeom prst="rect">
            <a:avLst/>
          </a:prstGeom>
        </p:spPr>
      </p:pic>
      <p:pic>
        <p:nvPicPr>
          <p:cNvPr id="3" name="Picture 2">
            <a:extLst>
              <a:ext uri="{FF2B5EF4-FFF2-40B4-BE49-F238E27FC236}">
                <a16:creationId xmlns:a16="http://schemas.microsoft.com/office/drawing/2014/main" id="{F9D8E3D6-BB9C-204E-9D92-6E53948E3FDB}"/>
              </a:ext>
            </a:extLst>
          </p:cNvPr>
          <p:cNvPicPr>
            <a:picLocks noChangeAspect="1"/>
          </p:cNvPicPr>
          <p:nvPr/>
        </p:nvPicPr>
        <p:blipFill>
          <a:blip r:embed="rId14"/>
          <a:stretch>
            <a:fillRect/>
          </a:stretch>
        </p:blipFill>
        <p:spPr>
          <a:xfrm>
            <a:off x="5987520" y="4940897"/>
            <a:ext cx="1307564" cy="724190"/>
          </a:xfrm>
          <a:prstGeom prst="rect">
            <a:avLst/>
          </a:prstGeom>
        </p:spPr>
      </p:pic>
      <p:sp>
        <p:nvSpPr>
          <p:cNvPr id="26" name="TextBox 25">
            <a:extLst>
              <a:ext uri="{FF2B5EF4-FFF2-40B4-BE49-F238E27FC236}">
                <a16:creationId xmlns:a16="http://schemas.microsoft.com/office/drawing/2014/main" id="{F76C7758-C154-B548-9614-90C090CE4C86}"/>
              </a:ext>
            </a:extLst>
          </p:cNvPr>
          <p:cNvSpPr txBox="1"/>
          <p:nvPr/>
        </p:nvSpPr>
        <p:spPr>
          <a:xfrm>
            <a:off x="486770" y="4611232"/>
            <a:ext cx="1943100" cy="300082"/>
          </a:xfrm>
          <a:prstGeom prst="rect">
            <a:avLst/>
          </a:prstGeom>
          <a:noFill/>
          <a:ln w="76200" cmpd="sng">
            <a:solidFill>
              <a:srgbClr val="FF0000"/>
            </a:solidFill>
          </a:ln>
        </p:spPr>
        <p:txBody>
          <a:bodyPr wrap="square" rtlCol="0">
            <a:spAutoFit/>
          </a:bodyPr>
          <a:lstStyle/>
          <a:p>
            <a:pPr algn="ctr" fontAlgn="base">
              <a:spcBef>
                <a:spcPct val="0"/>
              </a:spcBef>
              <a:spcAft>
                <a:spcPct val="0"/>
              </a:spcAft>
              <a:defRPr/>
            </a:pPr>
            <a:r>
              <a:rPr lang="en-US" sz="1350" b="1" dirty="0">
                <a:solidFill>
                  <a:srgbClr val="FF0000"/>
                </a:solidFill>
                <a:latin typeface="Calibri"/>
                <a:ea typeface="ＭＳ Ｐゴシック" pitchFamily="-64" charset="-128"/>
              </a:rPr>
              <a:t>Required by law</a:t>
            </a:r>
          </a:p>
        </p:txBody>
      </p:sp>
      <p:sp>
        <p:nvSpPr>
          <p:cNvPr id="27" name="Oval 26">
            <a:extLst>
              <a:ext uri="{FF2B5EF4-FFF2-40B4-BE49-F238E27FC236}">
                <a16:creationId xmlns:a16="http://schemas.microsoft.com/office/drawing/2014/main" id="{A46CD747-10D8-2C44-89EE-55134BA38702}"/>
              </a:ext>
            </a:extLst>
          </p:cNvPr>
          <p:cNvSpPr/>
          <p:nvPr/>
        </p:nvSpPr>
        <p:spPr>
          <a:xfrm>
            <a:off x="5657850" y="3829050"/>
            <a:ext cx="2057400" cy="914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sp>
        <p:nvSpPr>
          <p:cNvPr id="28" name="Oval 27">
            <a:extLst>
              <a:ext uri="{FF2B5EF4-FFF2-40B4-BE49-F238E27FC236}">
                <a16:creationId xmlns:a16="http://schemas.microsoft.com/office/drawing/2014/main" id="{D938D209-46F2-BB4F-9979-6CB571F4AB0D}"/>
              </a:ext>
            </a:extLst>
          </p:cNvPr>
          <p:cNvSpPr/>
          <p:nvPr/>
        </p:nvSpPr>
        <p:spPr>
          <a:xfrm>
            <a:off x="5612601" y="3376747"/>
            <a:ext cx="2057400" cy="693759"/>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sp>
        <p:nvSpPr>
          <p:cNvPr id="29" name="Oval 28">
            <a:extLst>
              <a:ext uri="{FF2B5EF4-FFF2-40B4-BE49-F238E27FC236}">
                <a16:creationId xmlns:a16="http://schemas.microsoft.com/office/drawing/2014/main" id="{11447EAE-972A-D34D-B471-D5B351DBB9EE}"/>
              </a:ext>
            </a:extLst>
          </p:cNvPr>
          <p:cNvSpPr/>
          <p:nvPr/>
        </p:nvSpPr>
        <p:spPr>
          <a:xfrm>
            <a:off x="5683245" y="4870606"/>
            <a:ext cx="2057400" cy="91440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US" sz="1350" dirty="0">
              <a:solidFill>
                <a:prstClr val="white"/>
              </a:solidFill>
              <a:latin typeface="Calibri"/>
            </a:endParaRPr>
          </a:p>
        </p:txBody>
      </p:sp>
      <p:cxnSp>
        <p:nvCxnSpPr>
          <p:cNvPr id="30" name="Straight Arrow Connector 29">
            <a:extLst>
              <a:ext uri="{FF2B5EF4-FFF2-40B4-BE49-F238E27FC236}">
                <a16:creationId xmlns:a16="http://schemas.microsoft.com/office/drawing/2014/main" id="{A6F46737-76E0-314E-B723-EF1661550D18}"/>
              </a:ext>
            </a:extLst>
          </p:cNvPr>
          <p:cNvCxnSpPr>
            <a:cxnSpLocks/>
            <a:stCxn id="26" idx="3"/>
            <a:endCxn id="28" idx="2"/>
          </p:cNvCxnSpPr>
          <p:nvPr/>
        </p:nvCxnSpPr>
        <p:spPr>
          <a:xfrm flipV="1">
            <a:off x="2429870" y="3723627"/>
            <a:ext cx="3182731" cy="1037646"/>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EA27F01D-2D16-E643-A893-16659D2BD96D}"/>
              </a:ext>
            </a:extLst>
          </p:cNvPr>
          <p:cNvCxnSpPr>
            <a:cxnSpLocks/>
            <a:stCxn id="26" idx="3"/>
            <a:endCxn id="27" idx="2"/>
          </p:cNvCxnSpPr>
          <p:nvPr/>
        </p:nvCxnSpPr>
        <p:spPr>
          <a:xfrm flipV="1">
            <a:off x="2429870" y="4286250"/>
            <a:ext cx="3227980" cy="47502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6D1D560E-CCD0-DC4D-9C07-D98596382251}"/>
              </a:ext>
            </a:extLst>
          </p:cNvPr>
          <p:cNvCxnSpPr>
            <a:cxnSpLocks/>
            <a:stCxn id="26" idx="3"/>
            <a:endCxn id="29" idx="2"/>
          </p:cNvCxnSpPr>
          <p:nvPr/>
        </p:nvCxnSpPr>
        <p:spPr>
          <a:xfrm>
            <a:off x="2429870" y="4761273"/>
            <a:ext cx="3253375" cy="56653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itle 11"/>
          <p:cNvSpPr>
            <a:spLocks noGrp="1"/>
          </p:cNvSpPr>
          <p:nvPr>
            <p:ph type="title"/>
          </p:nvPr>
        </p:nvSpPr>
        <p:spPr/>
        <p:txBody>
          <a:bodyPr/>
          <a:lstStyle/>
          <a:p>
            <a:endParaRPr lang="en-US"/>
          </a:p>
        </p:txBody>
      </p:sp>
      <p:pic>
        <p:nvPicPr>
          <p:cNvPr id="33" name="Content Placeholder 23"/>
          <p:cNvPicPr>
            <a:picLocks noGrp="1" noChangeAspect="1"/>
          </p:cNvPicPr>
          <p:nvPr>
            <p:ph idx="1"/>
          </p:nvPr>
        </p:nvPicPr>
        <p:blipFill>
          <a:blip r:embed="rId8"/>
          <a:stretch>
            <a:fillRect/>
          </a:stretch>
        </p:blipFill>
        <p:spPr>
          <a:xfrm>
            <a:off x="3610532" y="3463094"/>
            <a:ext cx="1474200" cy="471744"/>
          </a:xfrm>
          <a:prstGeom prst="rect">
            <a:avLst/>
          </a:prstGeom>
        </p:spPr>
      </p:pic>
      <p:sp>
        <p:nvSpPr>
          <p:cNvPr id="16" name="Slide Number Placeholder 15"/>
          <p:cNvSpPr>
            <a:spLocks noGrp="1"/>
          </p:cNvSpPr>
          <p:nvPr>
            <p:ph type="sldNum" sz="quarter" idx="12"/>
          </p:nvPr>
        </p:nvSpPr>
        <p:spPr/>
        <p:txBody>
          <a:bodyPr/>
          <a:lstStyle/>
          <a:p>
            <a:fld id="{5ED5BA94-CCCA-4E7D-9FDB-348A411BB724}" type="slidenum">
              <a:rPr lang="en-US" smtClean="0"/>
              <a:pPr/>
              <a:t>59</a:t>
            </a:fld>
            <a:endParaRPr lang="en-US"/>
          </a:p>
        </p:txBody>
      </p:sp>
    </p:spTree>
    <p:extLst>
      <p:ext uri="{BB962C8B-B14F-4D97-AF65-F5344CB8AC3E}">
        <p14:creationId xmlns:p14="http://schemas.microsoft.com/office/powerpoint/2010/main" val="127996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Potential governance issues disclosures</a:t>
            </a:r>
          </a:p>
          <a:p>
            <a:pPr lvl="1"/>
            <a:r>
              <a:rPr lang="en-US" dirty="0"/>
              <a:t>Financial reporting transparency</a:t>
            </a:r>
          </a:p>
          <a:p>
            <a:pPr lvl="1"/>
            <a:r>
              <a:rPr lang="en-US" dirty="0"/>
              <a:t>Cybersecurity</a:t>
            </a:r>
          </a:p>
          <a:p>
            <a:pPr lvl="1"/>
            <a:r>
              <a:rPr lang="en-US" dirty="0"/>
              <a:t>Governance structure</a:t>
            </a:r>
          </a:p>
          <a:p>
            <a:pPr lvl="1"/>
            <a:r>
              <a:rPr lang="en-US" dirty="0"/>
              <a:t>Internal controls</a:t>
            </a:r>
          </a:p>
          <a:p>
            <a:pPr lvl="1"/>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6</a:t>
            </a:fld>
            <a:endParaRPr lang="en-US"/>
          </a:p>
        </p:txBody>
      </p:sp>
    </p:spTree>
    <p:extLst>
      <p:ext uri="{BB962C8B-B14F-4D97-AF65-F5344CB8AC3E}">
        <p14:creationId xmlns:p14="http://schemas.microsoft.com/office/powerpoint/2010/main" val="2482418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Five fraud risk management principles</a:t>
            </a:r>
          </a:p>
          <a:p>
            <a:r>
              <a:rPr lang="en-US" dirty="0"/>
              <a:t>Maps to COSO IC Framework</a:t>
            </a:r>
          </a:p>
          <a:p>
            <a:r>
              <a:rPr lang="en-US" dirty="0"/>
              <a:t>Detailed information on performing a fraud risk assessment</a:t>
            </a:r>
          </a:p>
          <a:p>
            <a:r>
              <a:rPr lang="en-US" dirty="0"/>
              <a:t>19 Appendices</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2016 FRMG overview</a:t>
            </a:r>
          </a:p>
        </p:txBody>
      </p:sp>
      <p:sp>
        <p:nvSpPr>
          <p:cNvPr id="4" name="Slide Number Placeholder 3"/>
          <p:cNvSpPr>
            <a:spLocks noGrp="1"/>
          </p:cNvSpPr>
          <p:nvPr>
            <p:ph type="sldNum" sz="quarter" idx="12"/>
          </p:nvPr>
        </p:nvSpPr>
        <p:spPr/>
        <p:txBody>
          <a:bodyPr/>
          <a:lstStyle/>
          <a:p>
            <a:fld id="{5ED5BA94-CCCA-4E7D-9FDB-348A411BB724}" type="slidenum">
              <a:rPr lang="en-US" smtClean="0"/>
              <a:pPr/>
              <a:t>60</a:t>
            </a:fld>
            <a:endParaRPr lang="en-US"/>
          </a:p>
        </p:txBody>
      </p:sp>
    </p:spTree>
    <p:extLst>
      <p:ext uri="{BB962C8B-B14F-4D97-AF65-F5344CB8AC3E}">
        <p14:creationId xmlns:p14="http://schemas.microsoft.com/office/powerpoint/2010/main" val="1792477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pPr algn="ctr"/>
            <a:r>
              <a:rPr lang="en-US" b="1" i="1" dirty="0">
                <a:solidFill>
                  <a:srgbClr val="FF0000"/>
                </a:solidFill>
              </a:rPr>
              <a:t>Joint ACFE-COSO Task Force</a:t>
            </a:r>
          </a:p>
        </p:txBody>
      </p:sp>
      <p:pic>
        <p:nvPicPr>
          <p:cNvPr id="7" name="Picture 6"/>
          <p:cNvPicPr>
            <a:picLocks noChangeAspect="1"/>
          </p:cNvPicPr>
          <p:nvPr/>
        </p:nvPicPr>
        <p:blipFill>
          <a:blip r:embed="rId3"/>
          <a:stretch>
            <a:fillRect/>
          </a:stretch>
        </p:blipFill>
        <p:spPr>
          <a:xfrm>
            <a:off x="1231641" y="1920478"/>
            <a:ext cx="5867223" cy="3360728"/>
          </a:xfrm>
          <a:prstGeom prst="rect">
            <a:avLst/>
          </a:prstGeom>
        </p:spPr>
      </p:pic>
      <p:sp>
        <p:nvSpPr>
          <p:cNvPr id="4" name="Slide Number Placeholder 3"/>
          <p:cNvSpPr>
            <a:spLocks noGrp="1"/>
          </p:cNvSpPr>
          <p:nvPr>
            <p:ph type="sldNum" sz="quarter" idx="12"/>
          </p:nvPr>
        </p:nvSpPr>
        <p:spPr/>
        <p:txBody>
          <a:bodyPr/>
          <a:lstStyle/>
          <a:p>
            <a:fld id="{5ED5BA94-CCCA-4E7D-9FDB-348A411BB724}" type="slidenum">
              <a:rPr lang="en-US" smtClean="0"/>
              <a:pPr/>
              <a:t>61</a:t>
            </a:fld>
            <a:endParaRPr lang="en-US"/>
          </a:p>
        </p:txBody>
      </p:sp>
    </p:spTree>
    <p:extLst>
      <p:ext uri="{BB962C8B-B14F-4D97-AF65-F5344CB8AC3E}">
        <p14:creationId xmlns:p14="http://schemas.microsoft.com/office/powerpoint/2010/main" val="17127509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normAutofit fontScale="90000"/>
          </a:bodyPr>
          <a:lstStyle/>
          <a:p>
            <a:pPr algn="ctr"/>
            <a:r>
              <a:rPr lang="en-US" b="1" i="1" dirty="0">
                <a:solidFill>
                  <a:srgbClr val="FF0000"/>
                </a:solidFill>
              </a:rPr>
              <a:t>Joint ACFE-COSO Advisory Panel</a:t>
            </a:r>
          </a:p>
        </p:txBody>
      </p:sp>
      <p:pic>
        <p:nvPicPr>
          <p:cNvPr id="7" name="Picture 6"/>
          <p:cNvPicPr>
            <a:picLocks noChangeAspect="1"/>
          </p:cNvPicPr>
          <p:nvPr/>
        </p:nvPicPr>
        <p:blipFill>
          <a:blip r:embed="rId3"/>
          <a:stretch>
            <a:fillRect/>
          </a:stretch>
        </p:blipFill>
        <p:spPr>
          <a:xfrm>
            <a:off x="1175658" y="1968247"/>
            <a:ext cx="5460935" cy="3146366"/>
          </a:xfrm>
          <a:prstGeom prst="rect">
            <a:avLst/>
          </a:prstGeom>
        </p:spPr>
      </p:pic>
      <p:sp>
        <p:nvSpPr>
          <p:cNvPr id="4" name="Slide Number Placeholder 3"/>
          <p:cNvSpPr>
            <a:spLocks noGrp="1"/>
          </p:cNvSpPr>
          <p:nvPr>
            <p:ph type="sldNum" sz="quarter" idx="12"/>
          </p:nvPr>
        </p:nvSpPr>
        <p:spPr/>
        <p:txBody>
          <a:bodyPr/>
          <a:lstStyle/>
          <a:p>
            <a:fld id="{5ED5BA94-CCCA-4E7D-9FDB-348A411BB724}" type="slidenum">
              <a:rPr lang="en-US" smtClean="0"/>
              <a:pPr/>
              <a:t>62</a:t>
            </a:fld>
            <a:endParaRPr lang="en-US"/>
          </a:p>
        </p:txBody>
      </p:sp>
    </p:spTree>
    <p:extLst>
      <p:ext uri="{BB962C8B-B14F-4D97-AF65-F5344CB8AC3E}">
        <p14:creationId xmlns:p14="http://schemas.microsoft.com/office/powerpoint/2010/main" val="2797733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The 2022 Update Task Force</a:t>
            </a:r>
          </a:p>
        </p:txBody>
      </p:sp>
      <p:pic>
        <p:nvPicPr>
          <p:cNvPr id="3" name="Picture 2">
            <a:extLst>
              <a:ext uri="{FF2B5EF4-FFF2-40B4-BE49-F238E27FC236}">
                <a16:creationId xmlns:a16="http://schemas.microsoft.com/office/drawing/2014/main" id="{09005029-06D8-A74C-9E32-8E996B29C97C}"/>
              </a:ext>
            </a:extLst>
          </p:cNvPr>
          <p:cNvPicPr>
            <a:picLocks noChangeAspect="1"/>
          </p:cNvPicPr>
          <p:nvPr/>
        </p:nvPicPr>
        <p:blipFill>
          <a:blip r:embed="rId3"/>
          <a:stretch>
            <a:fillRect/>
          </a:stretch>
        </p:blipFill>
        <p:spPr>
          <a:xfrm>
            <a:off x="344357" y="2390201"/>
            <a:ext cx="8458405" cy="2928881"/>
          </a:xfrm>
          <a:prstGeom prst="rect">
            <a:avLst/>
          </a:prstGeom>
        </p:spPr>
      </p:pic>
      <p:sp>
        <p:nvSpPr>
          <p:cNvPr id="5" name="Slide Number Placeholder 4"/>
          <p:cNvSpPr>
            <a:spLocks noGrp="1"/>
          </p:cNvSpPr>
          <p:nvPr>
            <p:ph type="sldNum" sz="quarter" idx="12"/>
          </p:nvPr>
        </p:nvSpPr>
        <p:spPr/>
        <p:txBody>
          <a:bodyPr/>
          <a:lstStyle/>
          <a:p>
            <a:fld id="{5ED5BA94-CCCA-4E7D-9FDB-348A411BB724}" type="slidenum">
              <a:rPr lang="en-US" smtClean="0"/>
              <a:pPr/>
              <a:t>63</a:t>
            </a:fld>
            <a:endParaRPr lang="en-US"/>
          </a:p>
        </p:txBody>
      </p:sp>
    </p:spTree>
    <p:extLst>
      <p:ext uri="{BB962C8B-B14F-4D97-AF65-F5344CB8AC3E}">
        <p14:creationId xmlns:p14="http://schemas.microsoft.com/office/powerpoint/2010/main" val="194223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Mapping to COSO IC Framework</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What has not changed</a:t>
            </a:r>
          </a:p>
        </p:txBody>
      </p:sp>
      <p:sp>
        <p:nvSpPr>
          <p:cNvPr id="4" name="Slide Number Placeholder 3"/>
          <p:cNvSpPr>
            <a:spLocks noGrp="1"/>
          </p:cNvSpPr>
          <p:nvPr>
            <p:ph type="sldNum" sz="quarter" idx="12"/>
          </p:nvPr>
        </p:nvSpPr>
        <p:spPr/>
        <p:txBody>
          <a:bodyPr/>
          <a:lstStyle/>
          <a:p>
            <a:fld id="{5ED5BA94-CCCA-4E7D-9FDB-348A411BB724}" type="slidenum">
              <a:rPr lang="en-US" smtClean="0"/>
              <a:pPr/>
              <a:t>64</a:t>
            </a:fld>
            <a:endParaRPr lang="en-US"/>
          </a:p>
        </p:txBody>
      </p:sp>
    </p:spTree>
    <p:extLst>
      <p:ext uri="{BB962C8B-B14F-4D97-AF65-F5344CB8AC3E}">
        <p14:creationId xmlns:p14="http://schemas.microsoft.com/office/powerpoint/2010/main" val="2145538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63228"/>
            <a:ext cx="2069063" cy="3824846"/>
          </a:xfrm>
        </p:spPr>
        <p:txBody>
          <a:bodyPr>
            <a:normAutofit/>
          </a:bodyPr>
          <a:lstStyle/>
          <a:p>
            <a:r>
              <a:rPr lang="en-US" sz="1650" dirty="0"/>
              <a:t>Mapping of COSO Components and Principles to the Fraud Risk Management Guide</a:t>
            </a:r>
          </a:p>
        </p:txBody>
      </p:sp>
      <p:pic>
        <p:nvPicPr>
          <p:cNvPr id="4" name="Picture 3"/>
          <p:cNvPicPr>
            <a:picLocks noChangeAspect="1"/>
          </p:cNvPicPr>
          <p:nvPr/>
        </p:nvPicPr>
        <p:blipFill>
          <a:blip r:embed="rId3"/>
          <a:stretch>
            <a:fillRect/>
          </a:stretch>
        </p:blipFill>
        <p:spPr>
          <a:xfrm>
            <a:off x="2689951" y="837139"/>
            <a:ext cx="5161493" cy="5161493"/>
          </a:xfrm>
          <a:prstGeom prst="rect">
            <a:avLst/>
          </a:prstGeom>
        </p:spPr>
      </p:pic>
      <p:sp>
        <p:nvSpPr>
          <p:cNvPr id="3" name="Slide Number Placeholder 2"/>
          <p:cNvSpPr>
            <a:spLocks noGrp="1"/>
          </p:cNvSpPr>
          <p:nvPr>
            <p:ph type="sldNum" sz="quarter" idx="12"/>
          </p:nvPr>
        </p:nvSpPr>
        <p:spPr/>
        <p:txBody>
          <a:bodyPr/>
          <a:lstStyle/>
          <a:p>
            <a:fld id="{5ED5BA94-CCCA-4E7D-9FDB-348A411BB724}" type="slidenum">
              <a:rPr lang="en-US" smtClean="0"/>
              <a:pPr/>
              <a:t>65</a:t>
            </a:fld>
            <a:endParaRPr lang="en-US"/>
          </a:p>
        </p:txBody>
      </p:sp>
    </p:spTree>
    <p:extLst>
      <p:ext uri="{BB962C8B-B14F-4D97-AF65-F5344CB8AC3E}">
        <p14:creationId xmlns:p14="http://schemas.microsoft.com/office/powerpoint/2010/main" val="1779579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Mapping to COSO IC Framework</a:t>
            </a:r>
          </a:p>
          <a:p>
            <a:r>
              <a:rPr lang="en-US" dirty="0"/>
              <a:t>Five fraud risk management principles and the basic process</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What has not changed</a:t>
            </a:r>
          </a:p>
        </p:txBody>
      </p:sp>
      <p:sp>
        <p:nvSpPr>
          <p:cNvPr id="4" name="Slide Number Placeholder 3"/>
          <p:cNvSpPr>
            <a:spLocks noGrp="1"/>
          </p:cNvSpPr>
          <p:nvPr>
            <p:ph type="sldNum" sz="quarter" idx="12"/>
          </p:nvPr>
        </p:nvSpPr>
        <p:spPr/>
        <p:txBody>
          <a:bodyPr/>
          <a:lstStyle/>
          <a:p>
            <a:fld id="{5ED5BA94-CCCA-4E7D-9FDB-348A411BB724}" type="slidenum">
              <a:rPr lang="en-US" smtClean="0"/>
              <a:pPr/>
              <a:t>66</a:t>
            </a:fld>
            <a:endParaRPr lang="en-US"/>
          </a:p>
        </p:txBody>
      </p:sp>
    </p:spTree>
    <p:extLst>
      <p:ext uri="{BB962C8B-B14F-4D97-AF65-F5344CB8AC3E}">
        <p14:creationId xmlns:p14="http://schemas.microsoft.com/office/powerpoint/2010/main" val="1648313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27668" y="1802028"/>
            <a:ext cx="6802522" cy="4006467"/>
          </a:xfrm>
          <a:prstGeom prst="rect">
            <a:avLst/>
          </a:prstGeom>
        </p:spPr>
      </p:pic>
      <p:sp>
        <p:nvSpPr>
          <p:cNvPr id="2" name="Content Placeholder 1"/>
          <p:cNvSpPr>
            <a:spLocks noGrp="1"/>
          </p:cNvSpPr>
          <p:nvPr>
            <p:ph idx="1"/>
          </p:nvPr>
        </p:nvSpPr>
        <p:spPr/>
        <p:txBody>
          <a:bodyPr/>
          <a:lstStyle/>
          <a:p>
            <a:endParaRPr lang="en-US" dirty="0"/>
          </a:p>
        </p:txBody>
      </p:sp>
      <p:sp>
        <p:nvSpPr>
          <p:cNvPr id="3" name="Title 1">
            <a:extLst>
              <a:ext uri="{FF2B5EF4-FFF2-40B4-BE49-F238E27FC236}">
                <a16:creationId xmlns:a16="http://schemas.microsoft.com/office/drawing/2014/main" id="{B8C66E47-85E9-8441-982C-738B3F99A3DF}"/>
              </a:ext>
            </a:extLst>
          </p:cNvPr>
          <p:cNvSpPr>
            <a:spLocks noGrp="1"/>
          </p:cNvSpPr>
          <p:nvPr>
            <p:ph type="title"/>
          </p:nvPr>
        </p:nvSpPr>
        <p:spPr/>
        <p:txBody>
          <a:bodyPr>
            <a:normAutofit fontScale="90000"/>
          </a:bodyPr>
          <a:lstStyle/>
          <a:p>
            <a:pPr algn="ctr"/>
            <a:r>
              <a:rPr lang="en-US" dirty="0"/>
              <a:t>Basic fraud risk management process has not changed</a:t>
            </a:r>
          </a:p>
        </p:txBody>
      </p:sp>
      <p:sp>
        <p:nvSpPr>
          <p:cNvPr id="5" name="Slide Number Placeholder 4"/>
          <p:cNvSpPr>
            <a:spLocks noGrp="1"/>
          </p:cNvSpPr>
          <p:nvPr>
            <p:ph type="sldNum" sz="quarter" idx="12"/>
          </p:nvPr>
        </p:nvSpPr>
        <p:spPr/>
        <p:txBody>
          <a:bodyPr/>
          <a:lstStyle/>
          <a:p>
            <a:fld id="{5ED5BA94-CCCA-4E7D-9FDB-348A411BB724}" type="slidenum">
              <a:rPr lang="en-US" smtClean="0"/>
              <a:pPr/>
              <a:t>67</a:t>
            </a:fld>
            <a:endParaRPr lang="en-US"/>
          </a:p>
        </p:txBody>
      </p:sp>
    </p:spTree>
    <p:extLst>
      <p:ext uri="{BB962C8B-B14F-4D97-AF65-F5344CB8AC3E}">
        <p14:creationId xmlns:p14="http://schemas.microsoft.com/office/powerpoint/2010/main" val="3399188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Mapping to COSO IC Framework</a:t>
            </a:r>
          </a:p>
          <a:p>
            <a:r>
              <a:rPr lang="en-US" dirty="0"/>
              <a:t>Five fraud risk management principles and the basic process</a:t>
            </a:r>
          </a:p>
          <a:p>
            <a:r>
              <a:rPr lang="en-US" dirty="0"/>
              <a:t>The fraud risk assessment process</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What has not changed</a:t>
            </a:r>
          </a:p>
        </p:txBody>
      </p:sp>
      <p:sp>
        <p:nvSpPr>
          <p:cNvPr id="4" name="Slide Number Placeholder 3"/>
          <p:cNvSpPr>
            <a:spLocks noGrp="1"/>
          </p:cNvSpPr>
          <p:nvPr>
            <p:ph type="sldNum" sz="quarter" idx="12"/>
          </p:nvPr>
        </p:nvSpPr>
        <p:spPr/>
        <p:txBody>
          <a:bodyPr/>
          <a:lstStyle/>
          <a:p>
            <a:fld id="{5ED5BA94-CCCA-4E7D-9FDB-348A411BB724}" type="slidenum">
              <a:rPr lang="en-US" smtClean="0"/>
              <a:pPr/>
              <a:t>68</a:t>
            </a:fld>
            <a:endParaRPr lang="en-US"/>
          </a:p>
        </p:txBody>
      </p:sp>
    </p:spTree>
    <p:extLst>
      <p:ext uri="{BB962C8B-B14F-4D97-AF65-F5344CB8AC3E}">
        <p14:creationId xmlns:p14="http://schemas.microsoft.com/office/powerpoint/2010/main" val="815143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641248347"/>
              </p:ext>
            </p:extLst>
          </p:nvPr>
        </p:nvGraphicFramePr>
        <p:xfrm>
          <a:off x="457200" y="872197"/>
          <a:ext cx="8555832" cy="5725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prstGeom prst="rect">
            <a:avLst/>
          </a:prstGeom>
        </p:spPr>
        <p:txBody>
          <a:bodyPr/>
          <a:lstStyle/>
          <a:p>
            <a:pPr defTabSz="342900">
              <a:defRPr/>
            </a:pPr>
            <a:fld id="{E76B15ED-6B51-3C44-BD35-BF19C90EEDE9}" type="slidenum">
              <a:rPr lang="en-US" sz="900">
                <a:solidFill>
                  <a:prstClr val="black">
                    <a:tint val="75000"/>
                  </a:prstClr>
                </a:solidFill>
                <a:latin typeface="Calibri"/>
                <a:ea typeface="ＭＳ Ｐゴシック" pitchFamily="-64" charset="-128"/>
              </a:rPr>
              <a:pPr defTabSz="342900">
                <a:defRPr/>
              </a:pPr>
              <a:t>69</a:t>
            </a:fld>
            <a:endParaRPr lang="en-US" sz="900" dirty="0">
              <a:solidFill>
                <a:prstClr val="black">
                  <a:tint val="75000"/>
                </a:prstClr>
              </a:solidFill>
              <a:latin typeface="Calibri"/>
              <a:ea typeface="ＭＳ Ｐゴシック" pitchFamily="-64" charset="-128"/>
            </a:endParaRPr>
          </a:p>
        </p:txBody>
      </p:sp>
      <p:sp>
        <p:nvSpPr>
          <p:cNvPr id="5" name="Title 1">
            <a:extLst>
              <a:ext uri="{FF2B5EF4-FFF2-40B4-BE49-F238E27FC236}">
                <a16:creationId xmlns:a16="http://schemas.microsoft.com/office/drawing/2014/main" id="{A1E527A9-93D8-C347-8D4C-7209647366ED}"/>
              </a:ext>
            </a:extLst>
          </p:cNvPr>
          <p:cNvSpPr>
            <a:spLocks noGrp="1"/>
          </p:cNvSpPr>
          <p:nvPr>
            <p:ph type="title"/>
          </p:nvPr>
        </p:nvSpPr>
        <p:spPr>
          <a:xfrm>
            <a:off x="457200" y="274638"/>
            <a:ext cx="8229600" cy="422238"/>
          </a:xfrm>
        </p:spPr>
        <p:txBody>
          <a:bodyPr>
            <a:normAutofit fontScale="90000"/>
          </a:bodyPr>
          <a:lstStyle/>
          <a:p>
            <a:pPr algn="ctr"/>
            <a:r>
              <a:rPr lang="en-US" sz="2400" dirty="0"/>
              <a:t>Risk assessment process has not changed</a:t>
            </a:r>
          </a:p>
        </p:txBody>
      </p:sp>
      <p:sp>
        <p:nvSpPr>
          <p:cNvPr id="2" name="Oval 1"/>
          <p:cNvSpPr/>
          <p:nvPr/>
        </p:nvSpPr>
        <p:spPr>
          <a:xfrm>
            <a:off x="3571875" y="2922171"/>
            <a:ext cx="2000250" cy="1943100"/>
          </a:xfrm>
          <a:prstGeom prst="ellipse">
            <a:avLst/>
          </a:prstGeom>
          <a:solidFill>
            <a:schemeClr val="accent6">
              <a:lumMod val="20000"/>
              <a:lumOff val="80000"/>
            </a:scheme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2025" dirty="0">
                <a:solidFill>
                  <a:srgbClr val="FF0000"/>
                </a:solidFill>
                <a:latin typeface="Calibri"/>
              </a:rPr>
              <a:t>Fraud Risk Assessment</a:t>
            </a:r>
          </a:p>
        </p:txBody>
      </p:sp>
    </p:spTree>
    <p:extLst>
      <p:ext uri="{BB962C8B-B14F-4D97-AF65-F5344CB8AC3E}">
        <p14:creationId xmlns:p14="http://schemas.microsoft.com/office/powerpoint/2010/main" val="180410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Potential challenges to ESG reporting in SLG will be related to transparency, comparability, and resource management</a:t>
            </a:r>
          </a:p>
          <a:p>
            <a:r>
              <a:rPr lang="en-US" dirty="0"/>
              <a:t>For municipal issuers that produce ACFRs, there is potential of credit issuers taking notice of such disclosures, or the lack thereof</a:t>
            </a:r>
          </a:p>
          <a:p>
            <a:r>
              <a:rPr lang="en-US" dirty="0"/>
              <a:t>GFOA evens says there could be credit rating differentiation due to a government’s approach to ESG factors</a:t>
            </a:r>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a:t>
            </a:fld>
            <a:endParaRPr lang="en-US"/>
          </a:p>
        </p:txBody>
      </p:sp>
    </p:spTree>
    <p:extLst>
      <p:ext uri="{BB962C8B-B14F-4D97-AF65-F5344CB8AC3E}">
        <p14:creationId xmlns:p14="http://schemas.microsoft.com/office/powerpoint/2010/main" val="4259768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4644753-2AC7-2262-9CA6-6BB7DDF7A098}"/>
              </a:ext>
            </a:extLst>
          </p:cNvPr>
          <p:cNvSpPr>
            <a:spLocks noGrp="1"/>
          </p:cNvSpPr>
          <p:nvPr>
            <p:ph type="sldNum" sz="quarter" idx="12"/>
          </p:nvPr>
        </p:nvSpPr>
        <p:spPr>
          <a:prstGeom prst="rect">
            <a:avLst/>
          </a:prstGeom>
        </p:spPr>
        <p:txBody>
          <a:bodyPr/>
          <a:lstStyle/>
          <a:p>
            <a:fld id="{11B5243C-0A3E-4D10-9CBD-73CA75EEEF44}" type="slidenum">
              <a:rPr lang="en-US" smtClean="0"/>
              <a:pPr/>
              <a:t>70</a:t>
            </a:fld>
            <a:endParaRPr lang="en-US" dirty="0"/>
          </a:p>
        </p:txBody>
      </p:sp>
      <p:sp>
        <p:nvSpPr>
          <p:cNvPr id="2" name="Title 1">
            <a:extLst>
              <a:ext uri="{FF2B5EF4-FFF2-40B4-BE49-F238E27FC236}">
                <a16:creationId xmlns:a16="http://schemas.microsoft.com/office/drawing/2014/main" id="{D3A8FB6E-62AF-AAD3-7D10-DCC1B8707485}"/>
              </a:ext>
            </a:extLst>
          </p:cNvPr>
          <p:cNvSpPr>
            <a:spLocks noGrp="1"/>
          </p:cNvSpPr>
          <p:nvPr>
            <p:ph type="title"/>
          </p:nvPr>
        </p:nvSpPr>
        <p:spPr/>
        <p:txBody>
          <a:bodyPr>
            <a:normAutofit fontScale="90000"/>
          </a:bodyPr>
          <a:lstStyle/>
          <a:p>
            <a:r>
              <a:rPr lang="en-US" dirty="0"/>
              <a:t>Let’s Look at the FRMG, 2</a:t>
            </a:r>
            <a:r>
              <a:rPr lang="en-US" baseline="30000" dirty="0"/>
              <a:t>nd</a:t>
            </a:r>
            <a:r>
              <a:rPr lang="en-US" dirty="0"/>
              <a:t> Edition</a:t>
            </a:r>
          </a:p>
        </p:txBody>
      </p:sp>
      <p:pic>
        <p:nvPicPr>
          <p:cNvPr id="5" name="Picture 4">
            <a:extLst>
              <a:ext uri="{FF2B5EF4-FFF2-40B4-BE49-F238E27FC236}">
                <a16:creationId xmlns:a16="http://schemas.microsoft.com/office/drawing/2014/main" id="{EB033941-ABF7-0D75-560F-6B48EA831EA0}"/>
              </a:ext>
            </a:extLst>
          </p:cNvPr>
          <p:cNvPicPr>
            <a:picLocks noChangeAspect="1"/>
          </p:cNvPicPr>
          <p:nvPr/>
        </p:nvPicPr>
        <p:blipFill>
          <a:blip r:embed="rId3"/>
          <a:stretch>
            <a:fillRect/>
          </a:stretch>
        </p:blipFill>
        <p:spPr>
          <a:xfrm>
            <a:off x="3068238" y="2140120"/>
            <a:ext cx="2999078" cy="3860630"/>
          </a:xfrm>
          <a:prstGeom prst="rect">
            <a:avLst/>
          </a:prstGeom>
        </p:spPr>
      </p:pic>
    </p:spTree>
    <p:extLst>
      <p:ext uri="{BB962C8B-B14F-4D97-AF65-F5344CB8AC3E}">
        <p14:creationId xmlns:p14="http://schemas.microsoft.com/office/powerpoint/2010/main" val="791939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fontScale="85000" lnSpcReduction="20000"/>
          </a:bodyPr>
          <a:lstStyle/>
          <a:p>
            <a:r>
              <a:rPr lang="en-US" dirty="0"/>
              <a:t>Fraud risk management and deterrence </a:t>
            </a:r>
            <a:r>
              <a:rPr lang="en-US" i="1" dirty="0"/>
              <a:t>linkage</a:t>
            </a:r>
          </a:p>
          <a:p>
            <a:r>
              <a:rPr lang="en-US" dirty="0"/>
              <a:t>COSO’s two frameworks and fraud risk management </a:t>
            </a:r>
            <a:r>
              <a:rPr lang="en-US" i="1" dirty="0"/>
              <a:t>linkage</a:t>
            </a:r>
          </a:p>
          <a:p>
            <a:r>
              <a:rPr lang="en-US" i="1" dirty="0"/>
              <a:t>Expanded</a:t>
            </a:r>
            <a:r>
              <a:rPr lang="en-US" dirty="0"/>
              <a:t> information on data analytics</a:t>
            </a:r>
          </a:p>
          <a:p>
            <a:r>
              <a:rPr lang="en-US" dirty="0"/>
              <a:t>Internal control and fraud risk management: </a:t>
            </a:r>
            <a:r>
              <a:rPr lang="en-US" i="1" dirty="0"/>
              <a:t>how they differ</a:t>
            </a:r>
          </a:p>
          <a:p>
            <a:r>
              <a:rPr lang="en-US" i="1" dirty="0"/>
              <a:t>Assessing the effectiveness </a:t>
            </a:r>
            <a:r>
              <a:rPr lang="en-US" dirty="0"/>
              <a:t>of existing control procedures</a:t>
            </a:r>
          </a:p>
          <a:p>
            <a:r>
              <a:rPr lang="en-US" dirty="0"/>
              <a:t>Changes in the legal and regulatory environment</a:t>
            </a:r>
          </a:p>
          <a:p>
            <a:r>
              <a:rPr lang="en-US" dirty="0"/>
              <a:t>Fraud reporting systems (hotlines)</a:t>
            </a:r>
          </a:p>
          <a:p>
            <a:r>
              <a:rPr lang="en-US" dirty="0"/>
              <a:t>Changes in the external environment and fraud landscape</a:t>
            </a:r>
          </a:p>
          <a:p>
            <a:r>
              <a:rPr lang="en-US" dirty="0"/>
              <a:t>Appendices changes</a:t>
            </a:r>
          </a:p>
          <a:p>
            <a:r>
              <a:rPr lang="en-US" dirty="0"/>
              <a:t>Fraud risk management tools</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a:bodyPr>
          <a:lstStyle/>
          <a:p>
            <a:pPr algn="ctr"/>
            <a:r>
              <a:rPr lang="en-US" dirty="0"/>
              <a:t>Major changes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71</a:t>
            </a:fld>
            <a:endParaRPr lang="en-US"/>
          </a:p>
        </p:txBody>
      </p:sp>
    </p:spTree>
    <p:extLst>
      <p:ext uri="{BB962C8B-B14F-4D97-AF65-F5344CB8AC3E}">
        <p14:creationId xmlns:p14="http://schemas.microsoft.com/office/powerpoint/2010/main" val="1954096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COSO’s mission is </a:t>
            </a:r>
            <a:r>
              <a:rPr lang="en-US" i="1" dirty="0"/>
              <a:t>to help organizations improve performance by developing thought leadership that enhances internal control, risk management, governance and </a:t>
            </a:r>
            <a:r>
              <a:rPr lang="en-US" b="1" i="1" dirty="0">
                <a:solidFill>
                  <a:srgbClr val="FF0000"/>
                </a:solidFill>
              </a:rPr>
              <a:t>fraud deterrence</a:t>
            </a:r>
            <a:r>
              <a:rPr lang="en-US" i="1" dirty="0"/>
              <a:t>.</a:t>
            </a:r>
          </a:p>
          <a:p>
            <a:r>
              <a:rPr lang="en-US" dirty="0"/>
              <a:t>According to the National Institute of Justice:</a:t>
            </a:r>
          </a:p>
          <a:p>
            <a:pPr lvl="1"/>
            <a:r>
              <a:rPr lang="en-US" dirty="0"/>
              <a:t>The </a:t>
            </a:r>
            <a:r>
              <a:rPr lang="en-US" i="1" dirty="0"/>
              <a:t>certainty</a:t>
            </a:r>
            <a:r>
              <a:rPr lang="en-US" dirty="0"/>
              <a:t> of being caught is a vastly more powerful deterrent than the punishment.</a:t>
            </a:r>
          </a:p>
          <a:p>
            <a:pPr lvl="1"/>
            <a:r>
              <a:rPr lang="en-US" dirty="0"/>
              <a:t>Police deter crime by increasing the perception that criminals will be caught and punished.</a:t>
            </a:r>
          </a:p>
          <a:p>
            <a:endParaRPr lang="en-US" dirty="0"/>
          </a:p>
          <a:p>
            <a:endParaRPr lang="en-US" dirty="0"/>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Fraud risk management and deterrence</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72</a:t>
            </a:fld>
            <a:endParaRPr lang="en-US"/>
          </a:p>
        </p:txBody>
      </p:sp>
    </p:spTree>
    <p:extLst>
      <p:ext uri="{BB962C8B-B14F-4D97-AF65-F5344CB8AC3E}">
        <p14:creationId xmlns:p14="http://schemas.microsoft.com/office/powerpoint/2010/main" val="1245806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pPr marL="0" indent="0">
              <a:buNone/>
            </a:pPr>
            <a:r>
              <a:rPr lang="en-US" dirty="0"/>
              <a:t>Fraud deterrence is the combined result of prevention and detection: </a:t>
            </a:r>
          </a:p>
          <a:p>
            <a:pPr marL="0" indent="0">
              <a:buNone/>
            </a:pPr>
            <a:endParaRPr lang="en-US" dirty="0"/>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Fraud risk management and deterrence</a:t>
            </a:r>
          </a:p>
        </p:txBody>
      </p:sp>
      <p:sp>
        <p:nvSpPr>
          <p:cNvPr id="20" name="Rectangle 19">
            <a:extLst>
              <a:ext uri="{FF2B5EF4-FFF2-40B4-BE49-F238E27FC236}">
                <a16:creationId xmlns:a16="http://schemas.microsoft.com/office/drawing/2014/main" id="{D156A176-56E6-AA48-BE47-B8AD7727FF73}"/>
              </a:ext>
            </a:extLst>
          </p:cNvPr>
          <p:cNvSpPr/>
          <p:nvPr/>
        </p:nvSpPr>
        <p:spPr>
          <a:xfrm>
            <a:off x="1516140" y="3081838"/>
            <a:ext cx="1203412" cy="692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500" dirty="0">
                <a:ln w="9525" cap="rnd" cmpd="sng" algn="ctr">
                  <a:solidFill>
                    <a:srgbClr val="FFFF00"/>
                  </a:solidFill>
                  <a:prstDash val="solid"/>
                  <a:bevel/>
                </a:ln>
                <a:latin typeface="Tahoma" panose="020B0604030504040204" pitchFamily="34" charset="0"/>
                <a:ea typeface="Trebuchet MS" panose="020B0703020202090204" pitchFamily="34" charset="0"/>
                <a:cs typeface="Tahoma" panose="020B0604030504040204" pitchFamily="34" charset="0"/>
              </a:rPr>
              <a:t>Prevention</a:t>
            </a:r>
            <a:endParaRPr lang="en-US" sz="1500" dirty="0">
              <a:latin typeface="Trebuchet MS" panose="020B0703020202090204" pitchFamily="34" charset="0"/>
              <a:ea typeface="Trebuchet MS" panose="020B0703020202090204" pitchFamily="34" charset="0"/>
              <a:cs typeface="Trebuchet MS" panose="020B0703020202090204" pitchFamily="34" charset="0"/>
            </a:endParaRPr>
          </a:p>
        </p:txBody>
      </p:sp>
      <p:sp>
        <p:nvSpPr>
          <p:cNvPr id="21" name="Rectangle 20">
            <a:extLst>
              <a:ext uri="{FF2B5EF4-FFF2-40B4-BE49-F238E27FC236}">
                <a16:creationId xmlns:a16="http://schemas.microsoft.com/office/drawing/2014/main" id="{5BFDACAC-06B4-A74A-ADE1-7977B29BA2E2}"/>
              </a:ext>
            </a:extLst>
          </p:cNvPr>
          <p:cNvSpPr/>
          <p:nvPr/>
        </p:nvSpPr>
        <p:spPr>
          <a:xfrm>
            <a:off x="3555125" y="3081838"/>
            <a:ext cx="1306674" cy="692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500" dirty="0">
                <a:ln w="9525" cap="rnd" cmpd="sng" algn="ctr">
                  <a:solidFill>
                    <a:srgbClr val="FFFF00"/>
                  </a:solidFill>
                  <a:prstDash val="solid"/>
                  <a:bevel/>
                </a:ln>
                <a:latin typeface="Tahoma" panose="020B0604030504040204" pitchFamily="34" charset="0"/>
                <a:ea typeface="Trebuchet MS" panose="020B0703020202090204" pitchFamily="34" charset="0"/>
                <a:cs typeface="Tahoma" panose="020B0604030504040204" pitchFamily="34" charset="0"/>
              </a:rPr>
              <a:t>Detection</a:t>
            </a:r>
            <a:endParaRPr lang="en-US" sz="1500" dirty="0">
              <a:latin typeface="Trebuchet MS" panose="020B0703020202090204" pitchFamily="34" charset="0"/>
              <a:ea typeface="Trebuchet MS" panose="020B0703020202090204" pitchFamily="34" charset="0"/>
              <a:cs typeface="Trebuchet MS" panose="020B0703020202090204" pitchFamily="34" charset="0"/>
            </a:endParaRPr>
          </a:p>
        </p:txBody>
      </p:sp>
      <p:sp>
        <p:nvSpPr>
          <p:cNvPr id="22" name="Rectangle 21">
            <a:extLst>
              <a:ext uri="{FF2B5EF4-FFF2-40B4-BE49-F238E27FC236}">
                <a16:creationId xmlns:a16="http://schemas.microsoft.com/office/drawing/2014/main" id="{89388F0B-2C44-314A-989F-E0C7B61F27D3}"/>
              </a:ext>
            </a:extLst>
          </p:cNvPr>
          <p:cNvSpPr/>
          <p:nvPr/>
        </p:nvSpPr>
        <p:spPr>
          <a:xfrm>
            <a:off x="5827773" y="3081838"/>
            <a:ext cx="1377069" cy="6920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US" sz="1500" dirty="0">
                <a:ln w="9525" cap="rnd" cmpd="sng" algn="ctr">
                  <a:solidFill>
                    <a:srgbClr val="FFFF00"/>
                  </a:solidFill>
                  <a:prstDash val="solid"/>
                  <a:bevel/>
                </a:ln>
                <a:latin typeface="Tahoma" panose="020B0604030504040204" pitchFamily="34" charset="0"/>
                <a:ea typeface="Trebuchet MS" panose="020B0703020202090204" pitchFamily="34" charset="0"/>
                <a:cs typeface="Tahoma" panose="020B0604030504040204" pitchFamily="34" charset="0"/>
              </a:rPr>
              <a:t>Deterrence</a:t>
            </a:r>
            <a:endParaRPr lang="en-US" sz="1500" dirty="0">
              <a:latin typeface="Trebuchet MS" panose="020B0703020202090204" pitchFamily="34" charset="0"/>
              <a:ea typeface="Trebuchet MS" panose="020B0703020202090204" pitchFamily="34" charset="0"/>
              <a:cs typeface="Trebuchet MS" panose="020B0703020202090204" pitchFamily="34" charset="0"/>
            </a:endParaRPr>
          </a:p>
        </p:txBody>
      </p:sp>
      <p:sp>
        <p:nvSpPr>
          <p:cNvPr id="23" name="Text Box 5375">
            <a:extLst>
              <a:ext uri="{FF2B5EF4-FFF2-40B4-BE49-F238E27FC236}">
                <a16:creationId xmlns:a16="http://schemas.microsoft.com/office/drawing/2014/main" id="{F3D606A5-534C-1340-88C8-434F736676B6}"/>
              </a:ext>
            </a:extLst>
          </p:cNvPr>
          <p:cNvSpPr txBox="1"/>
          <p:nvPr/>
        </p:nvSpPr>
        <p:spPr>
          <a:xfrm>
            <a:off x="2930623" y="3250952"/>
            <a:ext cx="393383" cy="36957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165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 Box 5375">
            <a:extLst>
              <a:ext uri="{FF2B5EF4-FFF2-40B4-BE49-F238E27FC236}">
                <a16:creationId xmlns:a16="http://schemas.microsoft.com/office/drawing/2014/main" id="{CF723696-7278-ED4D-BBA9-93FE96165335}"/>
              </a:ext>
            </a:extLst>
          </p:cNvPr>
          <p:cNvSpPr txBox="1"/>
          <p:nvPr/>
        </p:nvSpPr>
        <p:spPr>
          <a:xfrm>
            <a:off x="5173271" y="3243070"/>
            <a:ext cx="393383" cy="369570"/>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r>
              <a:rPr lang="en-US" sz="1650" b="1" dirty="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sz="165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fld id="{5ED5BA94-CCCA-4E7D-9FDB-348A411BB724}" type="slidenum">
              <a:rPr lang="en-US" smtClean="0"/>
              <a:pPr/>
              <a:t>73</a:t>
            </a:fld>
            <a:endParaRPr lang="en-US"/>
          </a:p>
        </p:txBody>
      </p:sp>
    </p:spTree>
    <p:extLst>
      <p:ext uri="{BB962C8B-B14F-4D97-AF65-F5344CB8AC3E}">
        <p14:creationId xmlns:p14="http://schemas.microsoft.com/office/powerpoint/2010/main" val="4132815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fontScale="92500"/>
          </a:bodyPr>
          <a:lstStyle/>
          <a:p>
            <a:r>
              <a:rPr lang="en-US" dirty="0"/>
              <a:t>Deterrence is also supported and enhanced by the knowledge throughout the organization that:</a:t>
            </a:r>
          </a:p>
          <a:p>
            <a:pPr lvl="1"/>
            <a:r>
              <a:rPr lang="en-US" dirty="0"/>
              <a:t>Those charged with governance have made a commitment to comprehensive fraud risk management.</a:t>
            </a:r>
          </a:p>
          <a:p>
            <a:pPr lvl="1"/>
            <a:r>
              <a:rPr lang="en-US" dirty="0"/>
              <a:t>Periodic fraud risk assessments are being conducted.</a:t>
            </a:r>
          </a:p>
          <a:p>
            <a:pPr lvl="1"/>
            <a:r>
              <a:rPr lang="en-US" dirty="0"/>
              <a:t>Overt </a:t>
            </a:r>
            <a:r>
              <a:rPr lang="en-US" i="1" dirty="0"/>
              <a:t>and covert </a:t>
            </a:r>
            <a:r>
              <a:rPr lang="en-US" dirty="0"/>
              <a:t>fraud control activities are in place.</a:t>
            </a:r>
          </a:p>
          <a:p>
            <a:pPr lvl="1"/>
            <a:r>
              <a:rPr lang="en-US" dirty="0"/>
              <a:t>Suspected frauds are investigated quickly.</a:t>
            </a:r>
          </a:p>
          <a:p>
            <a:pPr lvl="1"/>
            <a:r>
              <a:rPr lang="en-US" dirty="0"/>
              <a:t>Fraud reporting mechanisms are in place.</a:t>
            </a:r>
          </a:p>
          <a:p>
            <a:pPr lvl="1"/>
            <a:r>
              <a:rPr lang="en-US" dirty="0"/>
              <a:t>Discovered frauds are remediated thoroughly.</a:t>
            </a:r>
          </a:p>
          <a:p>
            <a:pPr lvl="1"/>
            <a:r>
              <a:rPr lang="en-US" dirty="0"/>
              <a:t>The entire Fraud Risk Management Program is being monitored on an ongoing basis.</a:t>
            </a:r>
          </a:p>
          <a:p>
            <a:endParaRPr lang="en-US" dirty="0"/>
          </a:p>
          <a:p>
            <a:endParaRPr lang="en-US" dirty="0"/>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Fraud risk management and deterrence</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74</a:t>
            </a:fld>
            <a:endParaRPr lang="en-US"/>
          </a:p>
        </p:txBody>
      </p:sp>
    </p:spTree>
    <p:extLst>
      <p:ext uri="{BB962C8B-B14F-4D97-AF65-F5344CB8AC3E}">
        <p14:creationId xmlns:p14="http://schemas.microsoft.com/office/powerpoint/2010/main" val="4067733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t>COSO Internal Control—Integrated Framework: 1992, 2013</a:t>
            </a:r>
          </a:p>
          <a:p>
            <a:r>
              <a:rPr lang="en-US" dirty="0"/>
              <a:t>COSO Enterprise Risk Management Framework: 2004</a:t>
            </a:r>
          </a:p>
          <a:p>
            <a:r>
              <a:rPr lang="en-US" dirty="0"/>
              <a:t>Enterprise Risk Management — Integrating with Strategy and Performance: 2017 </a:t>
            </a:r>
          </a:p>
          <a:p>
            <a:r>
              <a:rPr lang="en-US" dirty="0"/>
              <a:t>Fraud Risk management Guide: 2016, 2022</a:t>
            </a:r>
          </a:p>
          <a:p>
            <a:endParaRPr lang="en-US" dirty="0"/>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COSO’s two frameworks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75</a:t>
            </a:fld>
            <a:endParaRPr lang="en-US"/>
          </a:p>
        </p:txBody>
      </p:sp>
    </p:spTree>
    <p:extLst>
      <p:ext uri="{BB962C8B-B14F-4D97-AF65-F5344CB8AC3E}">
        <p14:creationId xmlns:p14="http://schemas.microsoft.com/office/powerpoint/2010/main" val="3868596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EA2306-125A-034B-AA08-8AFED259D22F}"/>
              </a:ext>
            </a:extLst>
          </p:cNvPr>
          <p:cNvPicPr/>
          <p:nvPr/>
        </p:nvPicPr>
        <p:blipFill>
          <a:blip r:embed="rId3"/>
          <a:stretch>
            <a:fillRect/>
          </a:stretch>
        </p:blipFill>
        <p:spPr>
          <a:xfrm>
            <a:off x="2908734" y="2286953"/>
            <a:ext cx="3355321" cy="3591615"/>
          </a:xfrm>
          <a:prstGeom prst="rect">
            <a:avLst/>
          </a:prstGeom>
        </p:spPr>
      </p:pic>
      <p:sp>
        <p:nvSpPr>
          <p:cNvPr id="2" name="Content Placeholder 1"/>
          <p:cNvSpPr>
            <a:spLocks noGrp="1"/>
          </p:cNvSpPr>
          <p:nvPr>
            <p:ph idx="1"/>
          </p:nvPr>
        </p:nvSpPr>
        <p:spPr/>
        <p:txBody>
          <a:bodyPr/>
          <a:lstStyle/>
          <a:p>
            <a:endParaRPr lang="en-US"/>
          </a:p>
        </p:txBody>
      </p:sp>
      <p:sp>
        <p:nvSpPr>
          <p:cNvPr id="6" name="Title 1">
            <a:extLst>
              <a:ext uri="{FF2B5EF4-FFF2-40B4-BE49-F238E27FC236}">
                <a16:creationId xmlns:a16="http://schemas.microsoft.com/office/drawing/2014/main" id="{84AE61D4-3B00-1443-9F56-539C0EBB35E0}"/>
              </a:ext>
            </a:extLst>
          </p:cNvPr>
          <p:cNvSpPr>
            <a:spLocks noGrp="1"/>
          </p:cNvSpPr>
          <p:nvPr>
            <p:ph type="title"/>
          </p:nvPr>
        </p:nvSpPr>
        <p:spPr/>
        <p:txBody>
          <a:bodyPr>
            <a:normAutofit fontScale="90000"/>
          </a:bodyPr>
          <a:lstStyle/>
          <a:p>
            <a:pPr algn="ctr"/>
            <a:r>
              <a:rPr lang="en-US" dirty="0"/>
              <a:t>COSO’s two frameworks and fraud risk management</a:t>
            </a:r>
          </a:p>
        </p:txBody>
      </p:sp>
      <p:sp>
        <p:nvSpPr>
          <p:cNvPr id="3" name="Slide Number Placeholder 2"/>
          <p:cNvSpPr>
            <a:spLocks noGrp="1"/>
          </p:cNvSpPr>
          <p:nvPr>
            <p:ph type="sldNum" sz="quarter" idx="12"/>
          </p:nvPr>
        </p:nvSpPr>
        <p:spPr/>
        <p:txBody>
          <a:bodyPr/>
          <a:lstStyle/>
          <a:p>
            <a:fld id="{5ED5BA94-CCCA-4E7D-9FDB-348A411BB724}" type="slidenum">
              <a:rPr lang="en-US" smtClean="0"/>
              <a:pPr/>
              <a:t>76</a:t>
            </a:fld>
            <a:endParaRPr lang="en-US"/>
          </a:p>
        </p:txBody>
      </p:sp>
    </p:spTree>
    <p:extLst>
      <p:ext uri="{BB962C8B-B14F-4D97-AF65-F5344CB8AC3E}">
        <p14:creationId xmlns:p14="http://schemas.microsoft.com/office/powerpoint/2010/main" val="1581863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lstStyle/>
          <a:p>
            <a:r>
              <a:rPr lang="en-US" dirty="0">
                <a:solidFill>
                  <a:schemeClr val="tx1"/>
                </a:solidFill>
              </a:rPr>
              <a:t>Added a data analytics Point of Focus under each of the five fraud risk management Principles:</a:t>
            </a:r>
          </a:p>
          <a:p>
            <a:pPr marL="685800" lvl="1" indent="-342900">
              <a:buFont typeface="+mj-lt"/>
              <a:buAutoNum type="arabicPeriod"/>
            </a:pPr>
            <a:r>
              <a:rPr lang="en-US" b="1" dirty="0">
                <a:solidFill>
                  <a:srgbClr val="FF0000"/>
                </a:solidFill>
                <a:ea typeface="Trebuchet MS" panose="020B0703020202090204" pitchFamily="34" charset="0"/>
                <a:cs typeface="Trebuchet MS" panose="020B0703020202090204" pitchFamily="34" charset="0"/>
              </a:rPr>
              <a:t>Uses Data Analytics to Support Fraud Risk Governance</a:t>
            </a:r>
          </a:p>
          <a:p>
            <a:pPr marL="685800" lvl="1" indent="-342900">
              <a:buFont typeface="+mj-lt"/>
              <a:buAutoNum type="arabicPeriod"/>
            </a:pPr>
            <a:r>
              <a:rPr lang="en-US" b="1" dirty="0">
                <a:solidFill>
                  <a:srgbClr val="FF0000"/>
                </a:solidFill>
                <a:ea typeface="Trebuchet MS" panose="020B0703020202090204" pitchFamily="34" charset="0"/>
                <a:cs typeface="Trebuchet MS" panose="020B0703020202090204" pitchFamily="34" charset="0"/>
              </a:rPr>
              <a:t>Uses Data Analytics Techniques for Fraud Risk</a:t>
            </a:r>
            <a:r>
              <a:rPr lang="en-US" b="1" spc="4" dirty="0">
                <a:solidFill>
                  <a:srgbClr val="FF0000"/>
                </a:solidFill>
                <a:ea typeface="Trebuchet MS" panose="020B0703020202090204" pitchFamily="34" charset="0"/>
                <a:cs typeface="Trebuchet MS" panose="020B0703020202090204" pitchFamily="34" charset="0"/>
              </a:rPr>
              <a:t> </a:t>
            </a:r>
            <a:r>
              <a:rPr lang="en-US" b="1" spc="-4" dirty="0">
                <a:solidFill>
                  <a:srgbClr val="FF0000"/>
                </a:solidFill>
                <a:ea typeface="Trebuchet MS" panose="020B0703020202090204" pitchFamily="34" charset="0"/>
                <a:cs typeface="Trebuchet MS" panose="020B0703020202090204" pitchFamily="34" charset="0"/>
              </a:rPr>
              <a:t>Assessment and Fraud </a:t>
            </a:r>
            <a:r>
              <a:rPr lang="en-US" b="1" dirty="0">
                <a:solidFill>
                  <a:srgbClr val="FF0000"/>
                </a:solidFill>
                <a:ea typeface="Trebuchet MS" panose="020B0703020202090204" pitchFamily="34" charset="0"/>
                <a:cs typeface="Trebuchet MS" panose="020B0703020202090204" pitchFamily="34" charset="0"/>
              </a:rPr>
              <a:t>Risk Responses</a:t>
            </a:r>
          </a:p>
          <a:p>
            <a:pPr marL="685800" lvl="1" indent="-342900">
              <a:buFont typeface="+mj-lt"/>
              <a:buAutoNum type="arabicPeriod"/>
            </a:pPr>
            <a:r>
              <a:rPr lang="en-US" b="1" spc="-4" dirty="0">
                <a:solidFill>
                  <a:srgbClr val="FF0000"/>
                </a:solidFill>
                <a:ea typeface="Trebuchet MS" panose="020B0703020202090204" pitchFamily="34" charset="0"/>
                <a:cs typeface="Trebuchet MS" panose="020B0703020202090204" pitchFamily="34" charset="0"/>
              </a:rPr>
              <a:t>Uses</a:t>
            </a:r>
            <a:r>
              <a:rPr lang="en-US" b="1" spc="-53" dirty="0">
                <a:solidFill>
                  <a:srgbClr val="FF0000"/>
                </a:solidFill>
                <a:ea typeface="Trebuchet MS" panose="020B0703020202090204" pitchFamily="34" charset="0"/>
                <a:cs typeface="Trebuchet MS" panose="020B0703020202090204" pitchFamily="34" charset="0"/>
              </a:rPr>
              <a:t> </a:t>
            </a:r>
            <a:r>
              <a:rPr lang="en-US" b="1" dirty="0">
                <a:solidFill>
                  <a:srgbClr val="FF0000"/>
                </a:solidFill>
                <a:ea typeface="Trebuchet MS" panose="020B0703020202090204" pitchFamily="34" charset="0"/>
                <a:cs typeface="Trebuchet MS" panose="020B0703020202090204" pitchFamily="34" charset="0"/>
              </a:rPr>
              <a:t>Proactive</a:t>
            </a:r>
            <a:r>
              <a:rPr lang="en-US" b="1" spc="-53" dirty="0">
                <a:solidFill>
                  <a:srgbClr val="FF0000"/>
                </a:solidFill>
                <a:ea typeface="Trebuchet MS" panose="020B0703020202090204" pitchFamily="34" charset="0"/>
                <a:cs typeface="Trebuchet MS" panose="020B0703020202090204" pitchFamily="34" charset="0"/>
              </a:rPr>
              <a:t> </a:t>
            </a:r>
            <a:r>
              <a:rPr lang="en-US" b="1" dirty="0">
                <a:solidFill>
                  <a:srgbClr val="FF0000"/>
                </a:solidFill>
                <a:ea typeface="Trebuchet MS" panose="020B0703020202090204" pitchFamily="34" charset="0"/>
                <a:cs typeface="Trebuchet MS" panose="020B0703020202090204" pitchFamily="34" charset="0"/>
              </a:rPr>
              <a:t>Data</a:t>
            </a:r>
            <a:r>
              <a:rPr lang="en-US" b="1" spc="-53" dirty="0">
                <a:solidFill>
                  <a:srgbClr val="FF0000"/>
                </a:solidFill>
                <a:ea typeface="Trebuchet MS" panose="020B0703020202090204" pitchFamily="34" charset="0"/>
                <a:cs typeface="Trebuchet MS" panose="020B0703020202090204" pitchFamily="34" charset="0"/>
              </a:rPr>
              <a:t> </a:t>
            </a:r>
            <a:r>
              <a:rPr lang="en-US" b="1" dirty="0">
                <a:solidFill>
                  <a:srgbClr val="FF0000"/>
                </a:solidFill>
                <a:ea typeface="Trebuchet MS" panose="020B0703020202090204" pitchFamily="34" charset="0"/>
                <a:cs typeface="Trebuchet MS" panose="020B0703020202090204" pitchFamily="34" charset="0"/>
              </a:rPr>
              <a:t>Analytics</a:t>
            </a:r>
            <a:r>
              <a:rPr lang="en-US" b="1" spc="-53" dirty="0">
                <a:solidFill>
                  <a:srgbClr val="FF0000"/>
                </a:solidFill>
                <a:ea typeface="Trebuchet MS" panose="020B0703020202090204" pitchFamily="34" charset="0"/>
                <a:cs typeface="Trebuchet MS" panose="020B0703020202090204" pitchFamily="34" charset="0"/>
              </a:rPr>
              <a:t> </a:t>
            </a:r>
            <a:r>
              <a:rPr lang="en-US" b="1" dirty="0">
                <a:solidFill>
                  <a:srgbClr val="FF0000"/>
                </a:solidFill>
                <a:ea typeface="Trebuchet MS" panose="020B0703020202090204" pitchFamily="34" charset="0"/>
                <a:cs typeface="Trebuchet MS" panose="020B0703020202090204" pitchFamily="34" charset="0"/>
              </a:rPr>
              <a:t>Procedures</a:t>
            </a:r>
          </a:p>
          <a:p>
            <a:pPr marL="685800" lvl="1" indent="-342900">
              <a:buFont typeface="+mj-lt"/>
              <a:buAutoNum type="arabicPeriod"/>
            </a:pPr>
            <a:r>
              <a:rPr lang="en-US" b="1" spc="-4" dirty="0">
                <a:solidFill>
                  <a:srgbClr val="FF0000"/>
                </a:solidFill>
                <a:ea typeface="Trebuchet MS" panose="020B0703020202090204" pitchFamily="34" charset="0"/>
                <a:cs typeface="Trebuchet MS" panose="020B0703020202090204" pitchFamily="34" charset="0"/>
              </a:rPr>
              <a:t>Performs Data Analytics</a:t>
            </a:r>
          </a:p>
          <a:p>
            <a:pPr marL="685800" lvl="1" indent="-342900">
              <a:buFont typeface="+mj-lt"/>
              <a:buAutoNum type="arabicPeriod"/>
            </a:pPr>
            <a:r>
              <a:rPr lang="en-US" b="1" dirty="0">
                <a:solidFill>
                  <a:srgbClr val="FF0000"/>
                </a:solidFill>
                <a:ea typeface="Trebuchet MS" panose="020B0703020202090204" pitchFamily="34" charset="0"/>
                <a:cs typeface="Trebuchet MS" panose="020B0703020202090204" pitchFamily="34" charset="0"/>
              </a:rPr>
              <a:t>Uses Data Analytics to Continuously Monitor and Improve</a:t>
            </a:r>
          </a:p>
          <a:p>
            <a:pPr lvl="1"/>
            <a:endParaRPr lang="en-US" dirty="0">
              <a:solidFill>
                <a:schemeClr val="tx1"/>
              </a:solidFill>
            </a:endParaRP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Expanded information on data analytics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77</a:t>
            </a:fld>
            <a:endParaRPr lang="en-US"/>
          </a:p>
        </p:txBody>
      </p:sp>
    </p:spTree>
    <p:extLst>
      <p:ext uri="{BB962C8B-B14F-4D97-AF65-F5344CB8AC3E}">
        <p14:creationId xmlns:p14="http://schemas.microsoft.com/office/powerpoint/2010/main" val="2212465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3039C-FBF0-45E2-B5D7-85F673CEC9FC}"/>
              </a:ext>
            </a:extLst>
          </p:cNvPr>
          <p:cNvSpPr>
            <a:spLocks noGrp="1"/>
          </p:cNvSpPr>
          <p:nvPr>
            <p:ph idx="1"/>
          </p:nvPr>
        </p:nvSpPr>
        <p:spPr/>
        <p:txBody>
          <a:bodyPr>
            <a:normAutofit fontScale="85000" lnSpcReduction="20000"/>
          </a:bodyPr>
          <a:lstStyle/>
          <a:p>
            <a:pPr marL="0" indent="0">
              <a:buNone/>
            </a:pPr>
            <a:r>
              <a:rPr lang="en-US" sz="2625" dirty="0"/>
              <a:t>Expanded Data Analytics Appendices </a:t>
            </a:r>
          </a:p>
          <a:p>
            <a:r>
              <a:rPr lang="en-US" b="1" u="sng" dirty="0">
                <a:solidFill>
                  <a:schemeClr val="tx1"/>
                </a:solidFill>
              </a:rPr>
              <a:t>Appendix D-1</a:t>
            </a:r>
            <a:r>
              <a:rPr lang="en-US" dirty="0">
                <a:solidFill>
                  <a:schemeClr val="tx1"/>
                </a:solidFill>
              </a:rPr>
              <a:t> explains how to build a sustainable data analytics capability, develop a data analytics plan, attract, and develop a team of skilled professionals, acquire the right technological solutions, and implement processes and procedures. </a:t>
            </a:r>
          </a:p>
          <a:p>
            <a:r>
              <a:rPr lang="en-US" b="1" u="sng" dirty="0">
                <a:solidFill>
                  <a:schemeClr val="tx1"/>
                </a:solidFill>
              </a:rPr>
              <a:t>Appendix D-2</a:t>
            </a:r>
            <a:r>
              <a:rPr lang="en-US" b="1" dirty="0">
                <a:solidFill>
                  <a:schemeClr val="tx1"/>
                </a:solidFill>
              </a:rPr>
              <a:t> </a:t>
            </a:r>
            <a:r>
              <a:rPr lang="en-US" dirty="0">
                <a:solidFill>
                  <a:schemeClr val="tx1"/>
                </a:solidFill>
              </a:rPr>
              <a:t>provides both guidance and practical examples of the application of data analytics techniques and approaches as part of a fraud risk assessment. </a:t>
            </a:r>
          </a:p>
          <a:p>
            <a:r>
              <a:rPr lang="en-US" b="1" u="sng" dirty="0">
                <a:solidFill>
                  <a:schemeClr val="tx1"/>
                </a:solidFill>
              </a:rPr>
              <a:t>Appendix D-3</a:t>
            </a:r>
            <a:r>
              <a:rPr lang="en-US" b="1" dirty="0">
                <a:solidFill>
                  <a:schemeClr val="tx1"/>
                </a:solidFill>
              </a:rPr>
              <a:t> </a:t>
            </a:r>
            <a:r>
              <a:rPr lang="en-US" dirty="0">
                <a:solidFill>
                  <a:schemeClr val="tx1"/>
                </a:solidFill>
              </a:rPr>
              <a:t>explains how data analytics techniques can enhance fraud control activities to mitigate residual risks that were identified during the fraud risk assessment.</a:t>
            </a:r>
          </a:p>
        </p:txBody>
      </p:sp>
      <p:sp>
        <p:nvSpPr>
          <p:cNvPr id="2" name="Title 1">
            <a:extLst>
              <a:ext uri="{FF2B5EF4-FFF2-40B4-BE49-F238E27FC236}">
                <a16:creationId xmlns:a16="http://schemas.microsoft.com/office/drawing/2014/main" id="{C3F8F2B3-9D39-4C6E-8AEA-C633E863114C}"/>
              </a:ext>
            </a:extLst>
          </p:cNvPr>
          <p:cNvSpPr>
            <a:spLocks noGrp="1"/>
          </p:cNvSpPr>
          <p:nvPr>
            <p:ph type="title"/>
          </p:nvPr>
        </p:nvSpPr>
        <p:spPr/>
        <p:txBody>
          <a:bodyPr>
            <a:normAutofit fontScale="90000"/>
          </a:bodyPr>
          <a:lstStyle/>
          <a:p>
            <a:pPr algn="ctr"/>
            <a:r>
              <a:rPr lang="en-US" dirty="0"/>
              <a:t>Expanded information on data analytics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78</a:t>
            </a:fld>
            <a:endParaRPr lang="en-US"/>
          </a:p>
        </p:txBody>
      </p:sp>
    </p:spTree>
    <p:extLst>
      <p:ext uri="{BB962C8B-B14F-4D97-AF65-F5344CB8AC3E}">
        <p14:creationId xmlns:p14="http://schemas.microsoft.com/office/powerpoint/2010/main" val="30251340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F0E78-F66B-FE44-8DF0-F3BFBE40E8A0}"/>
              </a:ext>
            </a:extLst>
          </p:cNvPr>
          <p:cNvSpPr>
            <a:spLocks noGrp="1"/>
          </p:cNvSpPr>
          <p:nvPr>
            <p:ph idx="1"/>
          </p:nvPr>
        </p:nvSpPr>
        <p:spPr/>
        <p:txBody>
          <a:bodyPr/>
          <a:lstStyle/>
          <a:p>
            <a:r>
              <a:rPr lang="en-US" dirty="0"/>
              <a:t>Internal control and fraud risk management are related and support each other, but are different in some important respects.</a:t>
            </a:r>
          </a:p>
          <a:p>
            <a:r>
              <a:rPr lang="en-US" dirty="0"/>
              <a:t>Controls that may assure accuracy in accounting and financial reporting may not be sufficient to protect against fraud.</a:t>
            </a:r>
          </a:p>
        </p:txBody>
      </p:sp>
      <p:sp>
        <p:nvSpPr>
          <p:cNvPr id="2" name="Title 1">
            <a:extLst>
              <a:ext uri="{FF2B5EF4-FFF2-40B4-BE49-F238E27FC236}">
                <a16:creationId xmlns:a16="http://schemas.microsoft.com/office/drawing/2014/main" id="{962E25A1-2E68-4C45-AAA3-496753364218}"/>
              </a:ext>
            </a:extLst>
          </p:cNvPr>
          <p:cNvSpPr>
            <a:spLocks noGrp="1"/>
          </p:cNvSpPr>
          <p:nvPr>
            <p:ph type="title"/>
          </p:nvPr>
        </p:nvSpPr>
        <p:spPr/>
        <p:txBody>
          <a:bodyPr>
            <a:normAutofit fontScale="90000"/>
          </a:bodyPr>
          <a:lstStyle/>
          <a:p>
            <a:pPr algn="ctr"/>
            <a:r>
              <a:rPr lang="en-US" dirty="0"/>
              <a:t>Internal control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79</a:t>
            </a:fld>
            <a:endParaRPr lang="en-US"/>
          </a:p>
        </p:txBody>
      </p:sp>
    </p:spTree>
    <p:extLst>
      <p:ext uri="{BB962C8B-B14F-4D97-AF65-F5344CB8AC3E}">
        <p14:creationId xmlns:p14="http://schemas.microsoft.com/office/powerpoint/2010/main" val="171744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Although ESG reporting could be considered that the government is being more transparent and accountable, there could be problems</a:t>
            </a:r>
          </a:p>
          <a:p>
            <a:pPr lvl="1"/>
            <a:r>
              <a:rPr lang="en-US" dirty="0"/>
              <a:t>Greenwashing</a:t>
            </a:r>
          </a:p>
          <a:p>
            <a:pPr lvl="2"/>
            <a:r>
              <a:rPr lang="en-US" dirty="0"/>
              <a:t>Overstating ESG disclosures to the point of falsifying information</a:t>
            </a:r>
          </a:p>
          <a:p>
            <a:pPr lvl="3"/>
            <a:r>
              <a:rPr lang="en-US" dirty="0"/>
              <a:t>There is even an SEC task force to probe this, as more scrutiny is applied to such disclosures</a:t>
            </a:r>
          </a:p>
          <a:p>
            <a:pPr marL="393192" lvl="1" indent="0">
              <a:buNone/>
            </a:pPr>
            <a:endParaRPr lang="en-US" dirty="0"/>
          </a:p>
          <a:p>
            <a:pPr lvl="1"/>
            <a:endParaRPr lang="en-US" dirty="0"/>
          </a:p>
          <a:p>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8</a:t>
            </a:fld>
            <a:endParaRPr lang="en-US"/>
          </a:p>
        </p:txBody>
      </p:sp>
    </p:spTree>
    <p:extLst>
      <p:ext uri="{BB962C8B-B14F-4D97-AF65-F5344CB8AC3E}">
        <p14:creationId xmlns:p14="http://schemas.microsoft.com/office/powerpoint/2010/main" val="42266963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777995772"/>
              </p:ext>
            </p:extLst>
          </p:nvPr>
        </p:nvGraphicFramePr>
        <p:xfrm>
          <a:off x="457200" y="126609"/>
          <a:ext cx="8229600" cy="6646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prstGeom prst="rect">
            <a:avLst/>
          </a:prstGeom>
        </p:spPr>
        <p:txBody>
          <a:bodyPr/>
          <a:lstStyle/>
          <a:p>
            <a:pPr>
              <a:defRPr/>
            </a:pPr>
            <a:fld id="{E76B15ED-6B51-3C44-BD35-BF19C90EEDE9}" type="slidenum">
              <a:rPr lang="en-US">
                <a:solidFill>
                  <a:prstClr val="black">
                    <a:tint val="75000"/>
                  </a:prstClr>
                </a:solidFill>
                <a:latin typeface="Calibri"/>
                <a:ea typeface="ＭＳ Ｐゴシック" pitchFamily="-64" charset="-128"/>
                <a:cs typeface="+mn-cs"/>
              </a:rPr>
              <a:pPr>
                <a:defRPr/>
              </a:pPr>
              <a:t>80</a:t>
            </a:fld>
            <a:endParaRPr lang="en-US" dirty="0">
              <a:solidFill>
                <a:prstClr val="black">
                  <a:tint val="75000"/>
                </a:prstClr>
              </a:solidFill>
              <a:latin typeface="Calibri"/>
              <a:ea typeface="ＭＳ Ｐゴシック" pitchFamily="-64" charset="-128"/>
              <a:cs typeface="+mn-cs"/>
            </a:endParaRPr>
          </a:p>
        </p:txBody>
      </p:sp>
      <p:sp>
        <p:nvSpPr>
          <p:cNvPr id="2" name="Oval 1"/>
          <p:cNvSpPr/>
          <p:nvPr/>
        </p:nvSpPr>
        <p:spPr>
          <a:xfrm>
            <a:off x="3543300" y="2400300"/>
            <a:ext cx="2000250" cy="1943100"/>
          </a:xfrm>
          <a:prstGeom prst="ellipse">
            <a:avLst/>
          </a:prstGeom>
          <a:solidFill>
            <a:schemeClr val="accent6">
              <a:lumMod val="20000"/>
              <a:lumOff val="80000"/>
            </a:scheme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025" dirty="0">
                <a:solidFill>
                  <a:srgbClr val="FF0000"/>
                </a:solidFill>
                <a:latin typeface="Calibri"/>
              </a:rPr>
              <a:t>Fraud Risk Assessment</a:t>
            </a:r>
          </a:p>
        </p:txBody>
      </p:sp>
      <p:sp>
        <p:nvSpPr>
          <p:cNvPr id="3" name="Left Arrow 2">
            <a:extLst>
              <a:ext uri="{FF2B5EF4-FFF2-40B4-BE49-F238E27FC236}">
                <a16:creationId xmlns:a16="http://schemas.microsoft.com/office/drawing/2014/main" id="{815C6278-8840-8249-B827-F431818270FF}"/>
              </a:ext>
            </a:extLst>
          </p:cNvPr>
          <p:cNvSpPr/>
          <p:nvPr/>
        </p:nvSpPr>
        <p:spPr>
          <a:xfrm>
            <a:off x="5953039" y="5494899"/>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VERY Important Step</a:t>
            </a:r>
          </a:p>
        </p:txBody>
      </p:sp>
    </p:spTree>
    <p:extLst>
      <p:ext uri="{BB962C8B-B14F-4D97-AF65-F5344CB8AC3E}">
        <p14:creationId xmlns:p14="http://schemas.microsoft.com/office/powerpoint/2010/main" val="706124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F0E78-F66B-FE44-8DF0-F3BFBE40E8A0}"/>
              </a:ext>
            </a:extLst>
          </p:cNvPr>
          <p:cNvSpPr>
            <a:spLocks noGrp="1"/>
          </p:cNvSpPr>
          <p:nvPr>
            <p:ph idx="1"/>
          </p:nvPr>
        </p:nvSpPr>
        <p:spPr/>
        <p:txBody>
          <a:bodyPr/>
          <a:lstStyle/>
          <a:p>
            <a:r>
              <a:rPr lang="en-US" dirty="0"/>
              <a:t>Internal control and fraud risk management are related and support each other, but are different in some important respects.</a:t>
            </a:r>
          </a:p>
          <a:p>
            <a:r>
              <a:rPr lang="en-US" dirty="0"/>
              <a:t>Controls that may assure accuracy in accounting and financial reporting may not be sufficient to protect against fraud.</a:t>
            </a:r>
          </a:p>
          <a:p>
            <a:r>
              <a:rPr lang="en-US" b="1" i="1" dirty="0">
                <a:solidFill>
                  <a:srgbClr val="FF0000"/>
                </a:solidFill>
              </a:rPr>
              <a:t>Let’s look at some examples …</a:t>
            </a:r>
          </a:p>
        </p:txBody>
      </p:sp>
      <p:sp>
        <p:nvSpPr>
          <p:cNvPr id="2" name="Title 1">
            <a:extLst>
              <a:ext uri="{FF2B5EF4-FFF2-40B4-BE49-F238E27FC236}">
                <a16:creationId xmlns:a16="http://schemas.microsoft.com/office/drawing/2014/main" id="{962E25A1-2E68-4C45-AAA3-496753364218}"/>
              </a:ext>
            </a:extLst>
          </p:cNvPr>
          <p:cNvSpPr>
            <a:spLocks noGrp="1"/>
          </p:cNvSpPr>
          <p:nvPr>
            <p:ph type="title"/>
          </p:nvPr>
        </p:nvSpPr>
        <p:spPr/>
        <p:txBody>
          <a:bodyPr>
            <a:normAutofit fontScale="90000"/>
          </a:bodyPr>
          <a:lstStyle/>
          <a:p>
            <a:pPr algn="ctr"/>
            <a:r>
              <a:rPr lang="en-US" dirty="0"/>
              <a:t>Internal control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81</a:t>
            </a:fld>
            <a:endParaRPr lang="en-US"/>
          </a:p>
        </p:txBody>
      </p:sp>
    </p:spTree>
    <p:extLst>
      <p:ext uri="{BB962C8B-B14F-4D97-AF65-F5344CB8AC3E}">
        <p14:creationId xmlns:p14="http://schemas.microsoft.com/office/powerpoint/2010/main" val="3990941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F0E78-F66B-FE44-8DF0-F3BFBE40E8A0}"/>
              </a:ext>
            </a:extLst>
          </p:cNvPr>
          <p:cNvSpPr>
            <a:spLocks noGrp="1"/>
          </p:cNvSpPr>
          <p:nvPr>
            <p:ph idx="1"/>
          </p:nvPr>
        </p:nvSpPr>
        <p:spPr/>
        <p:txBody>
          <a:bodyPr/>
          <a:lstStyle/>
          <a:p>
            <a:r>
              <a:rPr lang="en-US" dirty="0"/>
              <a:t>Segregation of Duties.</a:t>
            </a:r>
          </a:p>
          <a:p>
            <a:r>
              <a:rPr lang="en-US" dirty="0"/>
              <a:t>Approved Vendor Lists.</a:t>
            </a:r>
          </a:p>
          <a:p>
            <a:r>
              <a:rPr lang="en-US" dirty="0"/>
              <a:t>Higher Transaction Approval Authorities.</a:t>
            </a:r>
          </a:p>
          <a:p>
            <a:r>
              <a:rPr lang="en-US" dirty="0"/>
              <a:t>Asset Verification Physical Counts.</a:t>
            </a:r>
          </a:p>
          <a:p>
            <a:endParaRPr lang="en-US" dirty="0"/>
          </a:p>
        </p:txBody>
      </p:sp>
      <p:sp>
        <p:nvSpPr>
          <p:cNvPr id="2" name="Title 1">
            <a:extLst>
              <a:ext uri="{FF2B5EF4-FFF2-40B4-BE49-F238E27FC236}">
                <a16:creationId xmlns:a16="http://schemas.microsoft.com/office/drawing/2014/main" id="{962E25A1-2E68-4C45-AAA3-496753364218}"/>
              </a:ext>
            </a:extLst>
          </p:cNvPr>
          <p:cNvSpPr>
            <a:spLocks noGrp="1"/>
          </p:cNvSpPr>
          <p:nvPr>
            <p:ph type="title"/>
          </p:nvPr>
        </p:nvSpPr>
        <p:spPr/>
        <p:txBody>
          <a:bodyPr>
            <a:normAutofit fontScale="90000"/>
          </a:bodyPr>
          <a:lstStyle/>
          <a:p>
            <a:pPr algn="ctr"/>
            <a:r>
              <a:rPr lang="en-US" dirty="0"/>
              <a:t>Internal control and fraud risk management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82</a:t>
            </a:fld>
            <a:endParaRPr lang="en-US"/>
          </a:p>
        </p:txBody>
      </p:sp>
    </p:spTree>
    <p:extLst>
      <p:ext uri="{BB962C8B-B14F-4D97-AF65-F5344CB8AC3E}">
        <p14:creationId xmlns:p14="http://schemas.microsoft.com/office/powerpoint/2010/main" val="4195023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b="1" i="1" dirty="0"/>
              <a:t>Do not let one person control all transaction phases</a:t>
            </a:r>
          </a:p>
          <a:p>
            <a:r>
              <a:rPr lang="en-US" sz="2100" dirty="0"/>
              <a:t>Good for accuracy in accounting and financial reporting</a:t>
            </a:r>
          </a:p>
          <a:p>
            <a:r>
              <a:rPr lang="en-US" sz="2100" dirty="0"/>
              <a:t>BUT, in assessing fraud risk, we need to consider how that control can be circumvented or rendered ineffective</a:t>
            </a:r>
          </a:p>
          <a:p>
            <a:pPr lvl="1"/>
            <a:r>
              <a:rPr lang="en-US" dirty="0"/>
              <a:t>Collusion among the people across whom duties are segregated</a:t>
            </a:r>
          </a:p>
          <a:p>
            <a:pPr lvl="1"/>
            <a:r>
              <a:rPr lang="en-US" dirty="0"/>
              <a:t>Password-sharing</a:t>
            </a:r>
          </a:p>
          <a:p>
            <a:pPr lvl="1"/>
            <a:r>
              <a:rPr lang="en-US" dirty="0"/>
              <a:t>I.e., residual fraud risk</a:t>
            </a:r>
          </a:p>
          <a:p>
            <a:r>
              <a:rPr lang="en-US" sz="2100" dirty="0"/>
              <a:t>Let’s apply additional controls to mitigate the residual risk</a:t>
            </a:r>
          </a:p>
          <a:p>
            <a:pPr lvl="1"/>
            <a:r>
              <a:rPr lang="en-US" dirty="0"/>
              <a:t>Frequently rotate the duties</a:t>
            </a:r>
          </a:p>
          <a:p>
            <a:pPr lvl="1"/>
            <a:r>
              <a:rPr lang="en-US" dirty="0"/>
              <a:t>Monitor password use and attendance</a:t>
            </a:r>
          </a:p>
          <a:p>
            <a:endParaRPr lang="en-US" sz="210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83</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sz="2800" dirty="0"/>
              <a:t>Segregation of Duties</a:t>
            </a:r>
          </a:p>
        </p:txBody>
      </p:sp>
    </p:spTree>
    <p:extLst>
      <p:ext uri="{BB962C8B-B14F-4D97-AF65-F5344CB8AC3E}">
        <p14:creationId xmlns:p14="http://schemas.microsoft.com/office/powerpoint/2010/main" val="837338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b="1" i="1" dirty="0"/>
              <a:t>Do not let one person control all transaction phases</a:t>
            </a:r>
          </a:p>
          <a:p>
            <a:r>
              <a:rPr lang="en-US" sz="2100" dirty="0"/>
              <a:t>Good for accuracy in accounting and financial reporting</a:t>
            </a:r>
          </a:p>
          <a:p>
            <a:r>
              <a:rPr lang="en-US" sz="2100" dirty="0"/>
              <a:t>BUT, in assessing fraud risk, we need to consider how that control can be circumvented or rendered ineffective</a:t>
            </a:r>
          </a:p>
          <a:p>
            <a:pPr lvl="1"/>
            <a:r>
              <a:rPr lang="en-US" dirty="0"/>
              <a:t>Collusion among the people across whom duties are segregated</a:t>
            </a:r>
          </a:p>
          <a:p>
            <a:pPr lvl="1"/>
            <a:r>
              <a:rPr lang="en-US" dirty="0"/>
              <a:t>Password-sharing</a:t>
            </a:r>
          </a:p>
          <a:p>
            <a:pPr lvl="1"/>
            <a:r>
              <a:rPr lang="en-US" dirty="0"/>
              <a:t>I.e., residual fraud risk</a:t>
            </a:r>
          </a:p>
          <a:p>
            <a:r>
              <a:rPr lang="en-US" sz="2100" dirty="0"/>
              <a:t>Let’s apply additional controls to mitigate the residual risk</a:t>
            </a:r>
          </a:p>
          <a:p>
            <a:pPr lvl="1"/>
            <a:r>
              <a:rPr lang="en-US" dirty="0"/>
              <a:t>Frequently rotate the duties</a:t>
            </a:r>
          </a:p>
          <a:p>
            <a:pPr lvl="1"/>
            <a:r>
              <a:rPr lang="en-US" dirty="0"/>
              <a:t>Monitor password use and attendance</a:t>
            </a:r>
          </a:p>
          <a:p>
            <a:endParaRPr lang="en-US" sz="210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84</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sz="2800" dirty="0"/>
              <a:t>Segregation of Duties</a:t>
            </a:r>
          </a:p>
        </p:txBody>
      </p:sp>
      <p:sp>
        <p:nvSpPr>
          <p:cNvPr id="5" name="Left Arrow 4">
            <a:extLst>
              <a:ext uri="{FF2B5EF4-FFF2-40B4-BE49-F238E27FC236}">
                <a16:creationId xmlns:a16="http://schemas.microsoft.com/office/drawing/2014/main" id="{1A9A285A-CF1C-DA4E-9130-4498232B304C}"/>
              </a:ext>
            </a:extLst>
          </p:cNvPr>
          <p:cNvSpPr/>
          <p:nvPr/>
        </p:nvSpPr>
        <p:spPr>
          <a:xfrm>
            <a:off x="6453553" y="285507"/>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Tree>
    <p:extLst>
      <p:ext uri="{BB962C8B-B14F-4D97-AF65-F5344CB8AC3E}">
        <p14:creationId xmlns:p14="http://schemas.microsoft.com/office/powerpoint/2010/main" val="3258793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b="1" i="1" dirty="0"/>
              <a:t>Do not let one person control all transaction phases</a:t>
            </a:r>
          </a:p>
          <a:p>
            <a:r>
              <a:rPr lang="en-US" sz="2100" dirty="0"/>
              <a:t>Good for accuracy in accounting and financial reporting</a:t>
            </a:r>
          </a:p>
          <a:p>
            <a:r>
              <a:rPr lang="en-US" sz="2100" dirty="0"/>
              <a:t>BUT, in assessing fraud risk, we need to consider how that control can be circumvented or rendered ineffective</a:t>
            </a:r>
          </a:p>
          <a:p>
            <a:pPr lvl="1"/>
            <a:r>
              <a:rPr lang="en-US" dirty="0"/>
              <a:t>Collusion among the people across whom duties are segregated</a:t>
            </a:r>
          </a:p>
          <a:p>
            <a:pPr lvl="1"/>
            <a:r>
              <a:rPr lang="en-US" dirty="0"/>
              <a:t>Password-sharing</a:t>
            </a:r>
          </a:p>
          <a:p>
            <a:pPr lvl="1"/>
            <a:r>
              <a:rPr lang="en-US" dirty="0"/>
              <a:t>I.e., residual fraud risk</a:t>
            </a:r>
          </a:p>
          <a:p>
            <a:r>
              <a:rPr lang="en-US" sz="2100" dirty="0"/>
              <a:t>Let’s apply additional controls to mitigate the residual risk</a:t>
            </a:r>
          </a:p>
          <a:p>
            <a:pPr lvl="1"/>
            <a:r>
              <a:rPr lang="en-US" dirty="0"/>
              <a:t>Frequently rotate the duties</a:t>
            </a:r>
          </a:p>
          <a:p>
            <a:pPr lvl="1"/>
            <a:r>
              <a:rPr lang="en-US" dirty="0"/>
              <a:t>Monitor password use and attendance</a:t>
            </a:r>
          </a:p>
          <a:p>
            <a:endParaRPr lang="en-US" sz="210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85</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sz="2800" dirty="0"/>
              <a:t>Segregation of Duties</a:t>
            </a:r>
          </a:p>
        </p:txBody>
      </p:sp>
      <p:sp>
        <p:nvSpPr>
          <p:cNvPr id="5" name="Left Arrow 4">
            <a:extLst>
              <a:ext uri="{FF2B5EF4-FFF2-40B4-BE49-F238E27FC236}">
                <a16:creationId xmlns:a16="http://schemas.microsoft.com/office/drawing/2014/main" id="{1A9A285A-CF1C-DA4E-9130-4498232B304C}"/>
              </a:ext>
            </a:extLst>
          </p:cNvPr>
          <p:cNvSpPr/>
          <p:nvPr/>
        </p:nvSpPr>
        <p:spPr>
          <a:xfrm>
            <a:off x="6474656" y="298334"/>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
        <p:nvSpPr>
          <p:cNvPr id="6" name="Left Arrow 5">
            <a:extLst>
              <a:ext uri="{FF2B5EF4-FFF2-40B4-BE49-F238E27FC236}">
                <a16:creationId xmlns:a16="http://schemas.microsoft.com/office/drawing/2014/main" id="{F01F6841-EF0E-3C48-B172-048B7D638CB6}"/>
              </a:ext>
            </a:extLst>
          </p:cNvPr>
          <p:cNvSpPr/>
          <p:nvPr/>
        </p:nvSpPr>
        <p:spPr>
          <a:xfrm rot="21151071">
            <a:off x="6588435" y="4800626"/>
            <a:ext cx="2057400" cy="76372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Covert Control Activity</a:t>
            </a:r>
          </a:p>
        </p:txBody>
      </p:sp>
    </p:spTree>
    <p:extLst>
      <p:ext uri="{BB962C8B-B14F-4D97-AF65-F5344CB8AC3E}">
        <p14:creationId xmlns:p14="http://schemas.microsoft.com/office/powerpoint/2010/main" val="2613903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950" b="1" i="1" dirty="0"/>
              <a:t>We only do business with reputable companies that have been thoroughly vetted</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Employee gains access to vendor database and adds bogus company</a:t>
            </a:r>
          </a:p>
          <a:p>
            <a:pPr lvl="1"/>
            <a:r>
              <a:rPr lang="en-US" sz="1950" dirty="0"/>
              <a:t>Corrupt vendor offers bribes or kickbacks</a:t>
            </a:r>
          </a:p>
          <a:p>
            <a:pPr lvl="1"/>
            <a:r>
              <a:rPr lang="en-US" sz="1950" dirty="0"/>
              <a:t>I.e., residual fraud risk</a:t>
            </a:r>
          </a:p>
          <a:p>
            <a:r>
              <a:rPr lang="en-US" sz="1950" dirty="0"/>
              <a:t>Let’s apply additional controls to mitigate the residual risk</a:t>
            </a:r>
          </a:p>
          <a:p>
            <a:pPr lvl="1"/>
            <a:r>
              <a:rPr lang="en-US" sz="1950" dirty="0"/>
              <a:t>Match fields in employee and vendor databases</a:t>
            </a:r>
          </a:p>
          <a:p>
            <a:pPr lvl="1"/>
            <a:r>
              <a:rPr lang="en-US" sz="1950" dirty="0"/>
              <a:t>Apply data analytics to track unusual buying and pricing patterns</a:t>
            </a:r>
          </a:p>
          <a:p>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86</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sz="2800" dirty="0"/>
              <a:t>Approved Vendor List</a:t>
            </a:r>
          </a:p>
        </p:txBody>
      </p:sp>
    </p:spTree>
    <p:extLst>
      <p:ext uri="{BB962C8B-B14F-4D97-AF65-F5344CB8AC3E}">
        <p14:creationId xmlns:p14="http://schemas.microsoft.com/office/powerpoint/2010/main" val="2783584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950" b="1" i="1" dirty="0"/>
              <a:t>We only do business with reputable companies that have been thoroughly vetted</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Employee gains access to vendor database and adds bogus company</a:t>
            </a:r>
          </a:p>
          <a:p>
            <a:pPr lvl="1"/>
            <a:r>
              <a:rPr lang="en-US" sz="1950" dirty="0"/>
              <a:t>Corrupt vendor offers bribes or kickbacks</a:t>
            </a:r>
          </a:p>
          <a:p>
            <a:pPr lvl="1"/>
            <a:r>
              <a:rPr lang="en-US" sz="1950" dirty="0"/>
              <a:t>I.e., residual fraud risk</a:t>
            </a:r>
          </a:p>
          <a:p>
            <a:r>
              <a:rPr lang="en-US" sz="1950" dirty="0"/>
              <a:t>Let’s apply additional controls to mitigate the residual risk</a:t>
            </a:r>
          </a:p>
          <a:p>
            <a:pPr lvl="1"/>
            <a:r>
              <a:rPr lang="en-US" sz="1950" dirty="0"/>
              <a:t>Match fields in employee and vendor databases</a:t>
            </a:r>
          </a:p>
          <a:p>
            <a:pPr lvl="1"/>
            <a:r>
              <a:rPr lang="en-US" sz="1950" dirty="0"/>
              <a:t>Apply data analytics to track unusual buying and pricing patterns</a:t>
            </a:r>
          </a:p>
          <a:p>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87</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sz="2800" dirty="0"/>
              <a:t>Approved Vendor List</a:t>
            </a:r>
          </a:p>
        </p:txBody>
      </p:sp>
      <p:sp>
        <p:nvSpPr>
          <p:cNvPr id="5" name="Left Arrow 4">
            <a:extLst>
              <a:ext uri="{FF2B5EF4-FFF2-40B4-BE49-F238E27FC236}">
                <a16:creationId xmlns:a16="http://schemas.microsoft.com/office/drawing/2014/main" id="{87E1B44A-7CEF-2641-A3DA-659B7423E6DC}"/>
              </a:ext>
            </a:extLst>
          </p:cNvPr>
          <p:cNvSpPr/>
          <p:nvPr/>
        </p:nvSpPr>
        <p:spPr>
          <a:xfrm>
            <a:off x="6589872" y="298334"/>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Tree>
    <p:extLst>
      <p:ext uri="{BB962C8B-B14F-4D97-AF65-F5344CB8AC3E}">
        <p14:creationId xmlns:p14="http://schemas.microsoft.com/office/powerpoint/2010/main" val="17352470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950" b="1" i="1" dirty="0"/>
              <a:t>We only do business with reputable companies that have been thoroughly vetted</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Employee gains access to vendor database and adds bogus company</a:t>
            </a:r>
          </a:p>
          <a:p>
            <a:pPr lvl="1"/>
            <a:r>
              <a:rPr lang="en-US" sz="1950" dirty="0"/>
              <a:t>Corrupt vendor offers bribes or kickbacks</a:t>
            </a:r>
          </a:p>
          <a:p>
            <a:pPr lvl="1"/>
            <a:r>
              <a:rPr lang="en-US" sz="1950" dirty="0"/>
              <a:t>I.e., residual fraud risk</a:t>
            </a:r>
          </a:p>
          <a:p>
            <a:r>
              <a:rPr lang="en-US" sz="1950" dirty="0"/>
              <a:t>Let’s apply additional controls to mitigate the residual risk</a:t>
            </a:r>
          </a:p>
          <a:p>
            <a:pPr lvl="1"/>
            <a:r>
              <a:rPr lang="en-US" sz="1950" dirty="0"/>
              <a:t>Match fields in employee and vendor databases</a:t>
            </a:r>
          </a:p>
          <a:p>
            <a:pPr lvl="1"/>
            <a:r>
              <a:rPr lang="en-US" sz="1950" dirty="0"/>
              <a:t>Apply data analytics to track unusual buying and pricing patterns</a:t>
            </a:r>
          </a:p>
          <a:p>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88</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dirty="0"/>
              <a:t>Approved Vendor List</a:t>
            </a:r>
          </a:p>
        </p:txBody>
      </p:sp>
      <p:sp>
        <p:nvSpPr>
          <p:cNvPr id="5" name="Left Arrow 4">
            <a:extLst>
              <a:ext uri="{FF2B5EF4-FFF2-40B4-BE49-F238E27FC236}">
                <a16:creationId xmlns:a16="http://schemas.microsoft.com/office/drawing/2014/main" id="{87E1B44A-7CEF-2641-A3DA-659B7423E6DC}"/>
              </a:ext>
            </a:extLst>
          </p:cNvPr>
          <p:cNvSpPr/>
          <p:nvPr/>
        </p:nvSpPr>
        <p:spPr>
          <a:xfrm>
            <a:off x="6629400" y="857250"/>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
        <p:nvSpPr>
          <p:cNvPr id="6" name="Left Arrow 5">
            <a:extLst>
              <a:ext uri="{FF2B5EF4-FFF2-40B4-BE49-F238E27FC236}">
                <a16:creationId xmlns:a16="http://schemas.microsoft.com/office/drawing/2014/main" id="{EDBD2CBC-7822-9C46-ABF4-FF9CE6FA1A85}"/>
              </a:ext>
            </a:extLst>
          </p:cNvPr>
          <p:cNvSpPr/>
          <p:nvPr/>
        </p:nvSpPr>
        <p:spPr>
          <a:xfrm rot="20453889">
            <a:off x="7143959" y="4390041"/>
            <a:ext cx="1793484" cy="76372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Covert Control Activities</a:t>
            </a:r>
          </a:p>
        </p:txBody>
      </p:sp>
    </p:spTree>
    <p:extLst>
      <p:ext uri="{BB962C8B-B14F-4D97-AF65-F5344CB8AC3E}">
        <p14:creationId xmlns:p14="http://schemas.microsoft.com/office/powerpoint/2010/main" val="12237932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950" b="1" i="1" dirty="0"/>
              <a:t>Wait: what if your organization includes employees in the vendor database in order to process travel expense reimbursement transactions?</a:t>
            </a:r>
            <a:endParaRPr lang="en-US" sz="1950" dirty="0"/>
          </a:p>
          <a:p>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89</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dirty="0"/>
              <a:t>Approved Vendor List</a:t>
            </a:r>
          </a:p>
        </p:txBody>
      </p:sp>
    </p:spTree>
    <p:extLst>
      <p:ext uri="{BB962C8B-B14F-4D97-AF65-F5344CB8AC3E}">
        <p14:creationId xmlns:p14="http://schemas.microsoft.com/office/powerpoint/2010/main" val="314949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Another issue is the need for comparability, which typically come from reporting standards</a:t>
            </a:r>
          </a:p>
          <a:p>
            <a:r>
              <a:rPr lang="en-US" dirty="0"/>
              <a:t>Currently, there are 3 ESG reporting standards that I think the SLG should be made aware of</a:t>
            </a:r>
          </a:p>
          <a:p>
            <a:pPr lvl="1"/>
            <a:r>
              <a:rPr lang="en-US" dirty="0"/>
              <a:t>Global Reporting Initiative (GRI)</a:t>
            </a:r>
          </a:p>
          <a:p>
            <a:pPr lvl="1"/>
            <a:r>
              <a:rPr lang="en-US" dirty="0"/>
              <a:t>Sustainability Accounting Standards Board (SASB)</a:t>
            </a:r>
          </a:p>
          <a:p>
            <a:pPr lvl="1"/>
            <a:r>
              <a:rPr lang="en-US" dirty="0"/>
              <a:t>Task Force on Climate-related Financial Disclosures (TFCD)</a:t>
            </a:r>
          </a:p>
          <a:p>
            <a:r>
              <a:rPr lang="en-US" dirty="0"/>
              <a:t>These are the 3 prominent private sector standards that might give a baseline for future information required in an ACFR</a:t>
            </a:r>
          </a:p>
          <a:p>
            <a:endParaRPr lang="en-US" dirty="0"/>
          </a:p>
        </p:txBody>
      </p:sp>
      <p:sp>
        <p:nvSpPr>
          <p:cNvPr id="3" name="Title 2"/>
          <p:cNvSpPr>
            <a:spLocks noGrp="1"/>
          </p:cNvSpPr>
          <p:nvPr>
            <p:ph type="title"/>
          </p:nvPr>
        </p:nvSpPr>
        <p:spPr/>
        <p:txBody>
          <a:bodyPr/>
          <a:lstStyle/>
          <a:p>
            <a:r>
              <a:rPr lang="en-US" dirty="0"/>
              <a:t>ESG disclosures in SLG</a:t>
            </a:r>
          </a:p>
        </p:txBody>
      </p:sp>
      <p:sp>
        <p:nvSpPr>
          <p:cNvPr id="4" name="Slide Number Placeholder 3"/>
          <p:cNvSpPr>
            <a:spLocks noGrp="1"/>
          </p:cNvSpPr>
          <p:nvPr>
            <p:ph type="sldNum" sz="quarter" idx="12"/>
          </p:nvPr>
        </p:nvSpPr>
        <p:spPr/>
        <p:txBody>
          <a:bodyPr/>
          <a:lstStyle/>
          <a:p>
            <a:fld id="{5ED5BA94-CCCA-4E7D-9FDB-348A411BB724}" type="slidenum">
              <a:rPr lang="en-US" smtClean="0"/>
              <a:pPr/>
              <a:t>9</a:t>
            </a:fld>
            <a:endParaRPr lang="en-US"/>
          </a:p>
        </p:txBody>
      </p:sp>
    </p:spTree>
    <p:extLst>
      <p:ext uri="{BB962C8B-B14F-4D97-AF65-F5344CB8AC3E}">
        <p14:creationId xmlns:p14="http://schemas.microsoft.com/office/powerpoint/2010/main" val="37221826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950" b="1" i="1" dirty="0"/>
              <a:t>Any purchase of more than $50,000 requires regional manager approval</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Purchase-splitting</a:t>
            </a:r>
          </a:p>
          <a:p>
            <a:pPr lvl="1"/>
            <a:r>
              <a:rPr lang="en-US" sz="1950" dirty="0"/>
              <a:t>Regional manager becomes corrupt</a:t>
            </a:r>
          </a:p>
          <a:p>
            <a:pPr lvl="1"/>
            <a:r>
              <a:rPr lang="en-US" sz="1950" dirty="0"/>
              <a:t>I.e., residual fraud risk</a:t>
            </a:r>
          </a:p>
          <a:p>
            <a:r>
              <a:rPr lang="en-US" sz="1950" dirty="0"/>
              <a:t>Let’s apply additional controls to mitigate the residual risk</a:t>
            </a:r>
          </a:p>
          <a:p>
            <a:pPr lvl="1"/>
            <a:r>
              <a:rPr lang="en-US" sz="1950" dirty="0"/>
              <a:t>Apply Benford’s Law to the purchasing database</a:t>
            </a:r>
          </a:p>
          <a:p>
            <a:pPr lvl="1"/>
            <a:r>
              <a:rPr lang="en-US" sz="1950" dirty="0"/>
              <a:t>Apply data analytics to track unusual buying and pricing patterns</a:t>
            </a:r>
          </a:p>
          <a:p>
            <a:pPr marL="0" indent="0">
              <a:buNone/>
            </a:pPr>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90</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fontScale="90000"/>
          </a:bodyPr>
          <a:lstStyle/>
          <a:p>
            <a:pPr marL="326827" indent="-326827" algn="ctr"/>
            <a:r>
              <a:rPr lang="en-US" dirty="0"/>
              <a:t>Higher Level Approvals Required for Large Transactions</a:t>
            </a:r>
          </a:p>
        </p:txBody>
      </p:sp>
    </p:spTree>
    <p:extLst>
      <p:ext uri="{BB962C8B-B14F-4D97-AF65-F5344CB8AC3E}">
        <p14:creationId xmlns:p14="http://schemas.microsoft.com/office/powerpoint/2010/main" val="14654216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81328"/>
            <a:ext cx="8686800" cy="4525963"/>
          </a:xfrm>
        </p:spPr>
        <p:txBody>
          <a:bodyPr>
            <a:normAutofit/>
          </a:bodyPr>
          <a:lstStyle/>
          <a:p>
            <a:r>
              <a:rPr lang="en-US" sz="1950" b="1" i="1" dirty="0"/>
              <a:t>Any purchase of more than $50,000 requires regional manager approval</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Purchase-splitting</a:t>
            </a:r>
          </a:p>
          <a:p>
            <a:pPr lvl="1"/>
            <a:r>
              <a:rPr lang="en-US" sz="1950" dirty="0"/>
              <a:t>Regional manager becomes corrupt</a:t>
            </a:r>
          </a:p>
          <a:p>
            <a:pPr lvl="1"/>
            <a:r>
              <a:rPr lang="en-US" sz="1950" dirty="0"/>
              <a:t>I.e., residual fraud risk</a:t>
            </a:r>
          </a:p>
          <a:p>
            <a:r>
              <a:rPr lang="en-US" sz="1950" dirty="0"/>
              <a:t>Let’s apply additional controls to mitigate the residual risk</a:t>
            </a:r>
          </a:p>
          <a:p>
            <a:pPr lvl="1"/>
            <a:r>
              <a:rPr lang="en-US" sz="1950" dirty="0"/>
              <a:t>Apply Benford’s Law to the purchasing database</a:t>
            </a:r>
          </a:p>
          <a:p>
            <a:pPr lvl="1"/>
            <a:r>
              <a:rPr lang="en-US" sz="1950" dirty="0"/>
              <a:t>Apply data analytics to track unusual buying and pricing patterns</a:t>
            </a:r>
          </a:p>
          <a:p>
            <a:pPr marL="0" indent="0">
              <a:buNone/>
            </a:pPr>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91</a:t>
            </a:fld>
            <a:endParaRPr lang="en-US" dirty="0">
              <a:solidFill>
                <a:srgbClr val="000000"/>
              </a:solidFill>
              <a:latin typeface="Calibri"/>
              <a:ea typeface="+mn-ea"/>
              <a:cs typeface="+mn-cs"/>
            </a:endParaRPr>
          </a:p>
        </p:txBody>
      </p:sp>
      <p:sp>
        <p:nvSpPr>
          <p:cNvPr id="2" name="Title 1"/>
          <p:cNvSpPr>
            <a:spLocks noGrp="1"/>
          </p:cNvSpPr>
          <p:nvPr>
            <p:ph type="title"/>
          </p:nvPr>
        </p:nvSpPr>
        <p:spPr>
          <a:xfrm>
            <a:off x="237931" y="230547"/>
            <a:ext cx="8448869" cy="857250"/>
          </a:xfrm>
        </p:spPr>
        <p:txBody>
          <a:bodyPr>
            <a:normAutofit fontScale="90000"/>
          </a:bodyPr>
          <a:lstStyle/>
          <a:p>
            <a:pPr marL="326827" indent="-326827" algn="ctr"/>
            <a:r>
              <a:rPr lang="en-US" dirty="0"/>
              <a:t>Higher Level Approvals Required for Large Transactions</a:t>
            </a:r>
          </a:p>
        </p:txBody>
      </p:sp>
      <p:sp>
        <p:nvSpPr>
          <p:cNvPr id="5" name="Left Arrow 4">
            <a:extLst>
              <a:ext uri="{FF2B5EF4-FFF2-40B4-BE49-F238E27FC236}">
                <a16:creationId xmlns:a16="http://schemas.microsoft.com/office/drawing/2014/main" id="{E5B31433-1BE2-E548-83F5-89D0EE6C033E}"/>
              </a:ext>
            </a:extLst>
          </p:cNvPr>
          <p:cNvSpPr/>
          <p:nvPr/>
        </p:nvSpPr>
        <p:spPr>
          <a:xfrm rot="2587368">
            <a:off x="6742135" y="994028"/>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Tree>
    <p:extLst>
      <p:ext uri="{BB962C8B-B14F-4D97-AF65-F5344CB8AC3E}">
        <p14:creationId xmlns:p14="http://schemas.microsoft.com/office/powerpoint/2010/main" val="20312309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950" b="1" i="1" dirty="0"/>
              <a:t>Any purchase of more than $50,000 requires regional manager approval</a:t>
            </a:r>
          </a:p>
          <a:p>
            <a:r>
              <a:rPr lang="en-US" sz="1950" dirty="0"/>
              <a:t>Good for accuracy in accounting and financial reporting</a:t>
            </a:r>
          </a:p>
          <a:p>
            <a:r>
              <a:rPr lang="en-US" sz="1950" dirty="0"/>
              <a:t>BUT, in assessing fraud risk, we need to consider how that control can be circumvented or rendered ineffective</a:t>
            </a:r>
          </a:p>
          <a:p>
            <a:pPr lvl="1"/>
            <a:r>
              <a:rPr lang="en-US" sz="1950" dirty="0"/>
              <a:t>Purchase-splitting</a:t>
            </a:r>
          </a:p>
          <a:p>
            <a:pPr lvl="1"/>
            <a:r>
              <a:rPr lang="en-US" sz="1950" dirty="0"/>
              <a:t>Regional manager becomes corrupt</a:t>
            </a:r>
          </a:p>
          <a:p>
            <a:pPr lvl="1"/>
            <a:r>
              <a:rPr lang="en-US" sz="1950" dirty="0"/>
              <a:t>I.e., residual fraud risk</a:t>
            </a:r>
          </a:p>
          <a:p>
            <a:r>
              <a:rPr lang="en-US" sz="1950" dirty="0"/>
              <a:t>Let’s apply additional controls to mitigate the residual risk</a:t>
            </a:r>
          </a:p>
          <a:p>
            <a:pPr lvl="1"/>
            <a:r>
              <a:rPr lang="en-US" sz="1950" dirty="0"/>
              <a:t>Apply Benford’s Law to the purchasing database</a:t>
            </a:r>
          </a:p>
          <a:p>
            <a:pPr lvl="1"/>
            <a:r>
              <a:rPr lang="en-US" sz="1950" dirty="0"/>
              <a:t>Apply data analytics to track unusual buying and pricing patterns</a:t>
            </a:r>
          </a:p>
          <a:p>
            <a:pPr marL="0" indent="0">
              <a:buNone/>
            </a:pPr>
            <a:endParaRPr lang="en-US" sz="1950"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92</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fontScale="90000"/>
          </a:bodyPr>
          <a:lstStyle/>
          <a:p>
            <a:pPr marL="326827" indent="-326827" algn="ctr"/>
            <a:r>
              <a:rPr lang="en-US" dirty="0"/>
              <a:t>Higher Level Approvals Required for Large Transactions</a:t>
            </a:r>
          </a:p>
        </p:txBody>
      </p:sp>
      <p:sp>
        <p:nvSpPr>
          <p:cNvPr id="5" name="Left Arrow 4">
            <a:extLst>
              <a:ext uri="{FF2B5EF4-FFF2-40B4-BE49-F238E27FC236}">
                <a16:creationId xmlns:a16="http://schemas.microsoft.com/office/drawing/2014/main" id="{E5B31433-1BE2-E548-83F5-89D0EE6C033E}"/>
              </a:ext>
            </a:extLst>
          </p:cNvPr>
          <p:cNvSpPr/>
          <p:nvPr/>
        </p:nvSpPr>
        <p:spPr>
          <a:xfrm rot="2587368">
            <a:off x="6926855" y="1617415"/>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
        <p:nvSpPr>
          <p:cNvPr id="6" name="Left Arrow 5">
            <a:extLst>
              <a:ext uri="{FF2B5EF4-FFF2-40B4-BE49-F238E27FC236}">
                <a16:creationId xmlns:a16="http://schemas.microsoft.com/office/drawing/2014/main" id="{274F4B7F-D1F6-5C4B-9CAC-7DA00D6C05F8}"/>
              </a:ext>
            </a:extLst>
          </p:cNvPr>
          <p:cNvSpPr/>
          <p:nvPr/>
        </p:nvSpPr>
        <p:spPr>
          <a:xfrm rot="20453889">
            <a:off x="6887311" y="4083861"/>
            <a:ext cx="2057400" cy="76372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Covert Control Activities</a:t>
            </a:r>
          </a:p>
        </p:txBody>
      </p:sp>
    </p:spTree>
    <p:extLst>
      <p:ext uri="{BB962C8B-B14F-4D97-AF65-F5344CB8AC3E}">
        <p14:creationId xmlns:p14="http://schemas.microsoft.com/office/powerpoint/2010/main" val="13442709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75" b="1" i="1" dirty="0"/>
              <a:t>We periodically take physical counts of assets and inventory</a:t>
            </a:r>
          </a:p>
          <a:p>
            <a:r>
              <a:rPr lang="en-US" sz="1875" dirty="0"/>
              <a:t>Good for accuracy in accounting and financial reporting</a:t>
            </a:r>
          </a:p>
          <a:p>
            <a:r>
              <a:rPr lang="en-US" sz="1875" dirty="0"/>
              <a:t>BUT, in assessing fraud risk, we need to consider how that control can be circumvented or rendered ineffective</a:t>
            </a:r>
          </a:p>
          <a:p>
            <a:pPr lvl="1"/>
            <a:r>
              <a:rPr lang="en-US" sz="1875" dirty="0"/>
              <a:t>Actual inventory is moved from location to location</a:t>
            </a:r>
          </a:p>
          <a:p>
            <a:pPr lvl="1"/>
            <a:r>
              <a:rPr lang="en-US" sz="1875" dirty="0"/>
              <a:t>Empty boxes are disguised to appear to have contents</a:t>
            </a:r>
          </a:p>
          <a:p>
            <a:pPr lvl="1"/>
            <a:r>
              <a:rPr lang="en-US" sz="1875" dirty="0"/>
              <a:t>I.e., residual fraud risk</a:t>
            </a:r>
          </a:p>
          <a:p>
            <a:r>
              <a:rPr lang="en-US" sz="1875" dirty="0"/>
              <a:t>Let’s apply additional controls to mitigate the residual risk</a:t>
            </a:r>
          </a:p>
          <a:p>
            <a:pPr lvl="1"/>
            <a:r>
              <a:rPr lang="en-US" sz="1875" dirty="0"/>
              <a:t>Vary the inventory counting process to conduct surprise counts or simultaneous location counts</a:t>
            </a:r>
          </a:p>
          <a:p>
            <a:pPr lvl="1"/>
            <a:r>
              <a:rPr lang="en-US" sz="1875" dirty="0"/>
              <a:t>Vary the counting process (weigh boxes; open boxes; etc.)</a:t>
            </a:r>
          </a:p>
          <a:p>
            <a:pPr marL="0" indent="0">
              <a:buNone/>
            </a:pPr>
            <a:endParaRPr lang="en-US" sz="1875"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93</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fontScale="90000"/>
          </a:bodyPr>
          <a:lstStyle/>
          <a:p>
            <a:pPr marL="326827" indent="-326827" algn="ctr"/>
            <a:r>
              <a:rPr lang="en-US" dirty="0"/>
              <a:t>Physical Counts of Assets/Inventory</a:t>
            </a:r>
          </a:p>
        </p:txBody>
      </p:sp>
    </p:spTree>
    <p:extLst>
      <p:ext uri="{BB962C8B-B14F-4D97-AF65-F5344CB8AC3E}">
        <p14:creationId xmlns:p14="http://schemas.microsoft.com/office/powerpoint/2010/main" val="118338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75" b="1" i="1" dirty="0"/>
              <a:t>We periodically take physical counts of assets and inventory</a:t>
            </a:r>
          </a:p>
          <a:p>
            <a:r>
              <a:rPr lang="en-US" sz="1875" dirty="0"/>
              <a:t>Good for accuracy in accounting and financial reporting</a:t>
            </a:r>
          </a:p>
          <a:p>
            <a:r>
              <a:rPr lang="en-US" sz="1875" dirty="0"/>
              <a:t>BUT, in assessing fraud risk, we need to consider how that control can be circumvented or rendered ineffective</a:t>
            </a:r>
          </a:p>
          <a:p>
            <a:pPr lvl="1"/>
            <a:r>
              <a:rPr lang="en-US" sz="1875" dirty="0"/>
              <a:t>Actual inventory is moved from location to location</a:t>
            </a:r>
          </a:p>
          <a:p>
            <a:pPr lvl="1"/>
            <a:r>
              <a:rPr lang="en-US" sz="1875" dirty="0"/>
              <a:t>Empty boxes are disguised to appear to have contents</a:t>
            </a:r>
          </a:p>
          <a:p>
            <a:pPr lvl="1"/>
            <a:r>
              <a:rPr lang="en-US" sz="1875" dirty="0"/>
              <a:t>I.e., residual fraud risk</a:t>
            </a:r>
          </a:p>
          <a:p>
            <a:r>
              <a:rPr lang="en-US" sz="1875" dirty="0"/>
              <a:t>Let’s apply additional controls to mitigate the residual risk</a:t>
            </a:r>
          </a:p>
          <a:p>
            <a:pPr lvl="1"/>
            <a:r>
              <a:rPr lang="en-US" sz="1875" dirty="0"/>
              <a:t>Vary the inventory counting process to conduct surprise counts or simultaneous location counts</a:t>
            </a:r>
          </a:p>
          <a:p>
            <a:pPr lvl="1"/>
            <a:r>
              <a:rPr lang="en-US" sz="1875" dirty="0"/>
              <a:t>Vary the counting process (weigh boxes; open boxes; etc.)</a:t>
            </a:r>
          </a:p>
          <a:p>
            <a:pPr marL="0" indent="0">
              <a:buNone/>
            </a:pPr>
            <a:endParaRPr lang="en-US" sz="1875"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94</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fontScale="90000"/>
          </a:bodyPr>
          <a:lstStyle/>
          <a:p>
            <a:pPr marL="326827" indent="-326827" algn="ctr"/>
            <a:r>
              <a:rPr lang="en-US" dirty="0"/>
              <a:t>Physical Counts of Assets/Inventory</a:t>
            </a:r>
          </a:p>
        </p:txBody>
      </p:sp>
      <p:sp>
        <p:nvSpPr>
          <p:cNvPr id="5" name="Left Arrow 4">
            <a:extLst>
              <a:ext uri="{FF2B5EF4-FFF2-40B4-BE49-F238E27FC236}">
                <a16:creationId xmlns:a16="http://schemas.microsoft.com/office/drawing/2014/main" id="{579CE9A8-462D-134E-B4FE-61E73E3C5E82}"/>
              </a:ext>
            </a:extLst>
          </p:cNvPr>
          <p:cNvSpPr/>
          <p:nvPr/>
        </p:nvSpPr>
        <p:spPr>
          <a:xfrm rot="2167182">
            <a:off x="6961414" y="775735"/>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Tree>
    <p:extLst>
      <p:ext uri="{BB962C8B-B14F-4D97-AF65-F5344CB8AC3E}">
        <p14:creationId xmlns:p14="http://schemas.microsoft.com/office/powerpoint/2010/main" val="36836663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75" b="1" i="1" dirty="0"/>
              <a:t>We periodically take physical counts of assets and inventory</a:t>
            </a:r>
          </a:p>
          <a:p>
            <a:r>
              <a:rPr lang="en-US" sz="1875" dirty="0"/>
              <a:t>Good for accuracy in accounting and financial reporting</a:t>
            </a:r>
          </a:p>
          <a:p>
            <a:r>
              <a:rPr lang="en-US" sz="1875" dirty="0"/>
              <a:t>BUT, in assessing fraud risk, we need to consider how that control can be circumvented or rendered ineffective</a:t>
            </a:r>
          </a:p>
          <a:p>
            <a:pPr lvl="1"/>
            <a:r>
              <a:rPr lang="en-US" sz="1875" dirty="0"/>
              <a:t>Actual inventory is moved from location to location</a:t>
            </a:r>
          </a:p>
          <a:p>
            <a:pPr lvl="1"/>
            <a:r>
              <a:rPr lang="en-US" sz="1875" dirty="0"/>
              <a:t>Empty boxes are disguised to appear to have contents</a:t>
            </a:r>
          </a:p>
          <a:p>
            <a:pPr lvl="1"/>
            <a:r>
              <a:rPr lang="en-US" sz="1875" dirty="0"/>
              <a:t>I.e., residual fraud risk</a:t>
            </a:r>
          </a:p>
          <a:p>
            <a:r>
              <a:rPr lang="en-US" sz="1875" dirty="0"/>
              <a:t>Let’s apply additional controls to mitigate the residual risk</a:t>
            </a:r>
          </a:p>
          <a:p>
            <a:pPr lvl="1"/>
            <a:r>
              <a:rPr lang="en-US" sz="1875" dirty="0"/>
              <a:t>Vary the inventory counting process to conduct surprise counts or simultaneous location counts</a:t>
            </a:r>
          </a:p>
          <a:p>
            <a:pPr lvl="1"/>
            <a:r>
              <a:rPr lang="en-US" sz="1875" dirty="0"/>
              <a:t>Vary the counting process (weigh boxes; open boxes; etc.)</a:t>
            </a:r>
          </a:p>
          <a:p>
            <a:pPr marL="0" indent="0">
              <a:buNone/>
            </a:pPr>
            <a:endParaRPr lang="en-US" sz="1875" dirty="0"/>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95</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fontScale="90000"/>
          </a:bodyPr>
          <a:lstStyle/>
          <a:p>
            <a:pPr marL="326827" indent="-326827" algn="ctr"/>
            <a:r>
              <a:rPr lang="en-US" dirty="0"/>
              <a:t>Physical Counts of Assets/Inventory</a:t>
            </a:r>
          </a:p>
        </p:txBody>
      </p:sp>
      <p:sp>
        <p:nvSpPr>
          <p:cNvPr id="5" name="Left Arrow 4">
            <a:extLst>
              <a:ext uri="{FF2B5EF4-FFF2-40B4-BE49-F238E27FC236}">
                <a16:creationId xmlns:a16="http://schemas.microsoft.com/office/drawing/2014/main" id="{579CE9A8-462D-134E-B4FE-61E73E3C5E82}"/>
              </a:ext>
            </a:extLst>
          </p:cNvPr>
          <p:cNvSpPr/>
          <p:nvPr/>
        </p:nvSpPr>
        <p:spPr>
          <a:xfrm rot="2167182">
            <a:off x="6830444" y="733198"/>
            <a:ext cx="2057400" cy="1095607"/>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Overt Control Activity</a:t>
            </a:r>
          </a:p>
        </p:txBody>
      </p:sp>
      <p:sp>
        <p:nvSpPr>
          <p:cNvPr id="6" name="Left Arrow 5">
            <a:extLst>
              <a:ext uri="{FF2B5EF4-FFF2-40B4-BE49-F238E27FC236}">
                <a16:creationId xmlns:a16="http://schemas.microsoft.com/office/drawing/2014/main" id="{BF08599D-0241-BF4F-9D7F-44BECBC318F3}"/>
              </a:ext>
            </a:extLst>
          </p:cNvPr>
          <p:cNvSpPr/>
          <p:nvPr/>
        </p:nvSpPr>
        <p:spPr>
          <a:xfrm rot="19915612">
            <a:off x="6830444" y="3621244"/>
            <a:ext cx="2057400" cy="763724"/>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rgbClr val="FFFF00"/>
                </a:solidFill>
              </a:rPr>
              <a:t>Covert Control Activities</a:t>
            </a:r>
          </a:p>
        </p:txBody>
      </p:sp>
    </p:spTree>
    <p:extLst>
      <p:ext uri="{BB962C8B-B14F-4D97-AF65-F5344CB8AC3E}">
        <p14:creationId xmlns:p14="http://schemas.microsoft.com/office/powerpoint/2010/main" val="2086014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ED426-27A9-E846-AA97-19BB23B7D822}"/>
              </a:ext>
            </a:extLst>
          </p:cNvPr>
          <p:cNvSpPr>
            <a:spLocks noGrp="1"/>
          </p:cNvSpPr>
          <p:nvPr>
            <p:ph idx="1"/>
          </p:nvPr>
        </p:nvSpPr>
        <p:spPr/>
        <p:txBody>
          <a:bodyPr/>
          <a:lstStyle/>
          <a:p>
            <a:r>
              <a:rPr lang="en-US" dirty="0"/>
              <a:t>Two signatures required for checks above a certain amount.</a:t>
            </a:r>
          </a:p>
          <a:p>
            <a:r>
              <a:rPr lang="en-US" dirty="0"/>
              <a:t>Thresholds for procurements:</a:t>
            </a:r>
          </a:p>
          <a:p>
            <a:pPr lvl="1"/>
            <a:r>
              <a:rPr lang="en-US" dirty="0"/>
              <a:t>Up to $50,000 requires 3 or more quotes/bids</a:t>
            </a:r>
          </a:p>
          <a:p>
            <a:pPr lvl="1"/>
            <a:r>
              <a:rPr lang="en-US" dirty="0"/>
              <a:t>Above $50,000 requires full/open competition</a:t>
            </a:r>
          </a:p>
          <a:p>
            <a:r>
              <a:rPr lang="en-US" dirty="0"/>
              <a:t>CFO approval of all journal entries above $100,000</a:t>
            </a:r>
          </a:p>
          <a:p>
            <a:r>
              <a:rPr lang="en-US" dirty="0"/>
              <a:t>?</a:t>
            </a:r>
          </a:p>
          <a:p>
            <a:r>
              <a:rPr lang="en-US" dirty="0"/>
              <a:t>?</a:t>
            </a:r>
          </a:p>
          <a:p>
            <a:r>
              <a:rPr lang="en-US"/>
              <a:t>?</a:t>
            </a:r>
            <a:endParaRPr lang="en-US" dirty="0"/>
          </a:p>
        </p:txBody>
      </p:sp>
      <p:sp>
        <p:nvSpPr>
          <p:cNvPr id="4" name="Slide Number Placeholder 3">
            <a:extLst>
              <a:ext uri="{FF2B5EF4-FFF2-40B4-BE49-F238E27FC236}">
                <a16:creationId xmlns:a16="http://schemas.microsoft.com/office/drawing/2014/main" id="{80F07225-E591-1E41-9977-DFF90C74D1A4}"/>
              </a:ext>
            </a:extLst>
          </p:cNvPr>
          <p:cNvSpPr>
            <a:spLocks noGrp="1"/>
          </p:cNvSpPr>
          <p:nvPr>
            <p:ph type="sldNum" sz="quarter" idx="12"/>
          </p:nvPr>
        </p:nvSpPr>
        <p:spPr>
          <a:prstGeom prst="rect">
            <a:avLst/>
          </a:prstGeom>
        </p:spPr>
        <p:txBody>
          <a:bodyPr/>
          <a:lstStyle/>
          <a:p>
            <a:fld id="{11B5243C-0A3E-4D10-9CBD-73CA75EEEF44}" type="slidenum">
              <a:rPr lang="en-US" smtClean="0"/>
              <a:pPr/>
              <a:t>96</a:t>
            </a:fld>
            <a:endParaRPr lang="en-US" dirty="0"/>
          </a:p>
        </p:txBody>
      </p:sp>
      <p:sp>
        <p:nvSpPr>
          <p:cNvPr id="2" name="Title 1">
            <a:extLst>
              <a:ext uri="{FF2B5EF4-FFF2-40B4-BE49-F238E27FC236}">
                <a16:creationId xmlns:a16="http://schemas.microsoft.com/office/drawing/2014/main" id="{BF79AE59-11FE-E64F-B356-0BBD258E091D}"/>
              </a:ext>
            </a:extLst>
          </p:cNvPr>
          <p:cNvSpPr>
            <a:spLocks noGrp="1"/>
          </p:cNvSpPr>
          <p:nvPr>
            <p:ph type="title"/>
          </p:nvPr>
        </p:nvSpPr>
        <p:spPr/>
        <p:txBody>
          <a:bodyPr>
            <a:normAutofit/>
          </a:bodyPr>
          <a:lstStyle/>
          <a:p>
            <a:r>
              <a:rPr lang="en-US" dirty="0"/>
              <a:t>More examples …</a:t>
            </a:r>
          </a:p>
        </p:txBody>
      </p:sp>
    </p:spTree>
    <p:extLst>
      <p:ext uri="{BB962C8B-B14F-4D97-AF65-F5344CB8AC3E}">
        <p14:creationId xmlns:p14="http://schemas.microsoft.com/office/powerpoint/2010/main" val="6444272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If your organization is following the COSO framework, you probably have a list (“library”) of all controls</a:t>
            </a:r>
          </a:p>
          <a:p>
            <a:r>
              <a:rPr lang="en-US" dirty="0"/>
              <a:t>Apply this “how could fraud happen despite this control” analysis to every control</a:t>
            </a:r>
          </a:p>
        </p:txBody>
      </p:sp>
      <p:sp>
        <p:nvSpPr>
          <p:cNvPr id="4" name="Slide Number Placeholder 3"/>
          <p:cNvSpPr>
            <a:spLocks noGrp="1"/>
          </p:cNvSpPr>
          <p:nvPr>
            <p:ph type="sldNum" sz="quarter" idx="12"/>
          </p:nvPr>
        </p:nvSpPr>
        <p:spPr>
          <a:prstGeom prst="rect">
            <a:avLst/>
          </a:prstGeom>
        </p:spPr>
        <p:txBody>
          <a:bodyPr/>
          <a:lstStyle/>
          <a:p>
            <a:pPr defTabSz="514350"/>
            <a:fld id="{11B5243C-0A3E-4D10-9CBD-73CA75EEEF44}" type="slidenum">
              <a:rPr lang="en-US">
                <a:solidFill>
                  <a:srgbClr val="000000"/>
                </a:solidFill>
                <a:latin typeface="Calibri"/>
                <a:ea typeface="+mn-ea"/>
                <a:cs typeface="+mn-cs"/>
              </a:rPr>
              <a:pPr defTabSz="514350"/>
              <a:t>97</a:t>
            </a:fld>
            <a:endParaRPr lang="en-US" dirty="0">
              <a:solidFill>
                <a:srgbClr val="000000"/>
              </a:solidFill>
              <a:latin typeface="Calibri"/>
              <a:ea typeface="+mn-ea"/>
              <a:cs typeface="+mn-cs"/>
            </a:endParaRPr>
          </a:p>
        </p:txBody>
      </p:sp>
      <p:sp>
        <p:nvSpPr>
          <p:cNvPr id="2" name="Title 1"/>
          <p:cNvSpPr>
            <a:spLocks noGrp="1"/>
          </p:cNvSpPr>
          <p:nvPr>
            <p:ph type="title"/>
          </p:nvPr>
        </p:nvSpPr>
        <p:spPr/>
        <p:txBody>
          <a:bodyPr>
            <a:normAutofit/>
          </a:bodyPr>
          <a:lstStyle/>
          <a:p>
            <a:pPr marL="326827" indent="-326827" algn="ctr"/>
            <a:r>
              <a:rPr lang="en-US" dirty="0"/>
              <a:t>Library of Internal Controls</a:t>
            </a:r>
          </a:p>
        </p:txBody>
      </p:sp>
    </p:spTree>
    <p:extLst>
      <p:ext uri="{BB962C8B-B14F-4D97-AF65-F5344CB8AC3E}">
        <p14:creationId xmlns:p14="http://schemas.microsoft.com/office/powerpoint/2010/main" val="12082799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99F7DC-EA6E-E44F-BEC2-AE2F599A20BB}"/>
              </a:ext>
            </a:extLst>
          </p:cNvPr>
          <p:cNvSpPr>
            <a:spLocks noGrp="1"/>
          </p:cNvSpPr>
          <p:nvPr>
            <p:ph idx="1"/>
          </p:nvPr>
        </p:nvSpPr>
        <p:spPr/>
        <p:txBody>
          <a:bodyPr/>
          <a:lstStyle/>
          <a:p>
            <a:pPr marL="0" indent="0">
              <a:buNone/>
            </a:pPr>
            <a:r>
              <a:rPr lang="en-US" dirty="0"/>
              <a:t>Clarification that assessing the effectiveness of existing controls is a two step process.</a:t>
            </a:r>
          </a:p>
          <a:p>
            <a:r>
              <a:rPr lang="en-US" dirty="0"/>
              <a:t>First, a determination will be made as to whether the control is </a:t>
            </a:r>
            <a:r>
              <a:rPr lang="en-US" i="1" dirty="0">
                <a:solidFill>
                  <a:srgbClr val="FF0000"/>
                </a:solidFill>
              </a:rPr>
              <a:t>in place and functioning as designed</a:t>
            </a:r>
            <a:r>
              <a:rPr lang="en-US" dirty="0">
                <a:solidFill>
                  <a:srgbClr val="FF0000"/>
                </a:solidFill>
              </a:rPr>
              <a:t>. </a:t>
            </a:r>
          </a:p>
          <a:p>
            <a:r>
              <a:rPr lang="en-US" dirty="0"/>
              <a:t>Once that determination is made, the control will be </a:t>
            </a:r>
            <a:r>
              <a:rPr lang="en-US" i="1" dirty="0">
                <a:solidFill>
                  <a:srgbClr val="FF0000"/>
                </a:solidFill>
              </a:rPr>
              <a:t>re-assessed in terms of its effectiveness for preventing and detecting fraud. </a:t>
            </a:r>
          </a:p>
          <a:p>
            <a:pPr marL="0" indent="0">
              <a:buNone/>
            </a:pPr>
            <a:endParaRPr lang="en-US" dirty="0"/>
          </a:p>
        </p:txBody>
      </p:sp>
      <p:sp>
        <p:nvSpPr>
          <p:cNvPr id="2" name="Title 1">
            <a:extLst>
              <a:ext uri="{FF2B5EF4-FFF2-40B4-BE49-F238E27FC236}">
                <a16:creationId xmlns:a16="http://schemas.microsoft.com/office/drawing/2014/main" id="{8E128CED-2D9F-1443-8AD5-3CF33BB564FF}"/>
              </a:ext>
            </a:extLst>
          </p:cNvPr>
          <p:cNvSpPr>
            <a:spLocks noGrp="1"/>
          </p:cNvSpPr>
          <p:nvPr>
            <p:ph type="title"/>
          </p:nvPr>
        </p:nvSpPr>
        <p:spPr/>
        <p:txBody>
          <a:bodyPr>
            <a:normAutofit/>
          </a:bodyPr>
          <a:lstStyle/>
          <a:p>
            <a:pPr algn="ctr"/>
            <a:r>
              <a:rPr lang="en-US" sz="3000" dirty="0"/>
              <a:t>Assessing the effectiveness of existing control procedures</a:t>
            </a:r>
          </a:p>
        </p:txBody>
      </p:sp>
      <p:sp>
        <p:nvSpPr>
          <p:cNvPr id="4" name="Slide Number Placeholder 3"/>
          <p:cNvSpPr>
            <a:spLocks noGrp="1"/>
          </p:cNvSpPr>
          <p:nvPr>
            <p:ph type="sldNum" sz="quarter" idx="12"/>
          </p:nvPr>
        </p:nvSpPr>
        <p:spPr/>
        <p:txBody>
          <a:bodyPr/>
          <a:lstStyle/>
          <a:p>
            <a:fld id="{5ED5BA94-CCCA-4E7D-9FDB-348A411BB724}" type="slidenum">
              <a:rPr lang="en-US" smtClean="0"/>
              <a:pPr/>
              <a:t>98</a:t>
            </a:fld>
            <a:endParaRPr lang="en-US"/>
          </a:p>
        </p:txBody>
      </p:sp>
    </p:spTree>
    <p:extLst>
      <p:ext uri="{BB962C8B-B14F-4D97-AF65-F5344CB8AC3E}">
        <p14:creationId xmlns:p14="http://schemas.microsoft.com/office/powerpoint/2010/main" val="25344071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9A176-7E7C-F144-8281-63224D18C5D5}"/>
              </a:ext>
            </a:extLst>
          </p:cNvPr>
          <p:cNvSpPr>
            <a:spLocks noGrp="1"/>
          </p:cNvSpPr>
          <p:nvPr>
            <p:ph idx="1"/>
          </p:nvPr>
        </p:nvSpPr>
        <p:spPr/>
        <p:txBody>
          <a:bodyPr/>
          <a:lstStyle/>
          <a:p>
            <a:pPr lvl="0"/>
            <a:r>
              <a:rPr lang="en-US" dirty="0"/>
              <a:t>Includes updated information with respect to recent legal and regulatory developments pertaining to fraud and fraud risk management, including:</a:t>
            </a:r>
          </a:p>
          <a:p>
            <a:pPr lvl="1"/>
            <a:r>
              <a:rPr lang="en-US" dirty="0"/>
              <a:t>The Department of Justice’s </a:t>
            </a:r>
            <a:r>
              <a:rPr lang="en-US" i="1" dirty="0"/>
              <a:t>Evaluation of Corporate Compliance Programs</a:t>
            </a:r>
            <a:r>
              <a:rPr lang="en-US" dirty="0"/>
              <a:t>.</a:t>
            </a:r>
            <a:endParaRPr lang="en-US" sz="2400" dirty="0"/>
          </a:p>
          <a:p>
            <a:pPr lvl="1"/>
            <a:r>
              <a:rPr lang="en-US" dirty="0"/>
              <a:t>The Government Accountability Office’s </a:t>
            </a:r>
            <a:r>
              <a:rPr lang="en-US" i="1" dirty="0"/>
              <a:t>A Framework for Managing Fraud Risks in Federal Programs</a:t>
            </a:r>
            <a:r>
              <a:rPr lang="en-US" dirty="0"/>
              <a:t>.</a:t>
            </a:r>
            <a:endParaRPr lang="en-US" sz="2400" dirty="0"/>
          </a:p>
          <a:p>
            <a:pPr lvl="1"/>
            <a:r>
              <a:rPr lang="en-US" dirty="0"/>
              <a:t>U.S. Securities and Exchange Commission Climate and ESG Task Force</a:t>
            </a:r>
            <a:endParaRPr lang="en-US" sz="2400" dirty="0"/>
          </a:p>
          <a:p>
            <a:endParaRPr lang="en-US" dirty="0"/>
          </a:p>
        </p:txBody>
      </p:sp>
      <p:sp>
        <p:nvSpPr>
          <p:cNvPr id="2" name="Title 1">
            <a:extLst>
              <a:ext uri="{FF2B5EF4-FFF2-40B4-BE49-F238E27FC236}">
                <a16:creationId xmlns:a16="http://schemas.microsoft.com/office/drawing/2014/main" id="{82BDEA07-87C3-D74A-BAE5-686B935BF867}"/>
              </a:ext>
            </a:extLst>
          </p:cNvPr>
          <p:cNvSpPr>
            <a:spLocks noGrp="1"/>
          </p:cNvSpPr>
          <p:nvPr>
            <p:ph type="title"/>
          </p:nvPr>
        </p:nvSpPr>
        <p:spPr/>
        <p:txBody>
          <a:bodyPr>
            <a:normAutofit fontScale="90000"/>
          </a:bodyPr>
          <a:lstStyle/>
          <a:p>
            <a:pPr algn="ctr"/>
            <a:r>
              <a:rPr lang="en-US" dirty="0"/>
              <a:t>Changes in the legal and regulatory environment</a:t>
            </a:r>
          </a:p>
        </p:txBody>
      </p:sp>
      <p:sp>
        <p:nvSpPr>
          <p:cNvPr id="4" name="Slide Number Placeholder 3"/>
          <p:cNvSpPr>
            <a:spLocks noGrp="1"/>
          </p:cNvSpPr>
          <p:nvPr>
            <p:ph type="sldNum" sz="quarter" idx="12"/>
          </p:nvPr>
        </p:nvSpPr>
        <p:spPr/>
        <p:txBody>
          <a:bodyPr/>
          <a:lstStyle/>
          <a:p>
            <a:fld id="{5ED5BA94-CCCA-4E7D-9FDB-348A411BB724}" type="slidenum">
              <a:rPr lang="en-US" smtClean="0"/>
              <a:pPr/>
              <a:t>99</a:t>
            </a:fld>
            <a:endParaRPr lang="en-US"/>
          </a:p>
        </p:txBody>
      </p:sp>
    </p:spTree>
    <p:extLst>
      <p:ext uri="{BB962C8B-B14F-4D97-AF65-F5344CB8AC3E}">
        <p14:creationId xmlns:p14="http://schemas.microsoft.com/office/powerpoint/2010/main" val="10418205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Theme1" id="{5E830176-7679-4A80-9DB3-C43968903654}" vid="{E73E907E-C313-4D7A-99AB-EDE9A3FC6C1F}"/>
    </a:ext>
  </a:extLst>
</a:theme>
</file>

<file path=ppt/theme/theme2.xml><?xml version="1.0" encoding="utf-8"?>
<a:theme xmlns:a="http://schemas.openxmlformats.org/drawingml/2006/main" name="Association 16x9">
  <a:themeElements>
    <a:clrScheme name="Custom 14">
      <a:dk1>
        <a:sysClr val="windowText" lastClr="000000"/>
      </a:dk1>
      <a:lt1>
        <a:sysClr val="window" lastClr="FFFFFF"/>
      </a:lt1>
      <a:dk2>
        <a:srgbClr val="72246C"/>
      </a:dk2>
      <a:lt2>
        <a:srgbClr val="1D1D1D"/>
      </a:lt2>
      <a:accent1>
        <a:srgbClr val="96146E"/>
      </a:accent1>
      <a:accent2>
        <a:srgbClr val="F0B323"/>
      </a:accent2>
      <a:accent3>
        <a:srgbClr val="41B6E6"/>
      </a:accent3>
      <a:accent4>
        <a:srgbClr val="48A23F"/>
      </a:accent4>
      <a:accent5>
        <a:srgbClr val="72246C"/>
      </a:accent5>
      <a:accent6>
        <a:srgbClr val="DC6B2F"/>
      </a:accent6>
      <a:hlink>
        <a:srgbClr val="3A5DAE"/>
      </a:hlink>
      <a:folHlink>
        <a:srgbClr val="9614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AC6CEC9A23648BF61E340A5B4156C" ma:contentTypeVersion="7" ma:contentTypeDescription="Create a new document." ma:contentTypeScope="" ma:versionID="0101fd9566cd6f2b64808d9163b113c0">
  <xsd:schema xmlns:xsd="http://www.w3.org/2001/XMLSchema" xmlns:xs="http://www.w3.org/2001/XMLSchema" xmlns:p="http://schemas.microsoft.com/office/2006/metadata/properties" xmlns:ns2="91aedb74-5615-40bf-ae91-70e044494379" targetNamespace="http://schemas.microsoft.com/office/2006/metadata/properties" ma:root="true" ma:fieldsID="940ec141f9fef551f5e805b0527c9ab5" ns2:_="">
    <xsd:import namespace="91aedb74-5615-40bf-ae91-70e04449437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edb74-5615-40bf-ae91-70e044494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5cedd7a-fdfc-4e25-b725-22258f4bab2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1aedb74-5615-40bf-ae91-70e0444943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0F14D0-0AA2-4C68-9AAD-E365BD5D3F64}"/>
</file>

<file path=customXml/itemProps2.xml><?xml version="1.0" encoding="utf-8"?>
<ds:datastoreItem xmlns:ds="http://schemas.openxmlformats.org/officeDocument/2006/customXml" ds:itemID="{01816816-D1F7-4D31-823B-CAE88CD0DB89}"/>
</file>

<file path=customXml/itemProps3.xml><?xml version="1.0" encoding="utf-8"?>
<ds:datastoreItem xmlns:ds="http://schemas.openxmlformats.org/officeDocument/2006/customXml" ds:itemID="{DEB5D88B-A23C-492A-8879-1A08D75D52CA}"/>
</file>

<file path=docProps/app.xml><?xml version="1.0" encoding="utf-8"?>
<Properties xmlns="http://schemas.openxmlformats.org/officeDocument/2006/extended-properties" xmlns:vt="http://schemas.openxmlformats.org/officeDocument/2006/docPropsVTypes">
  <Template>Theme1</Template>
  <TotalTime>1705</TotalTime>
  <Words>7137</Words>
  <Application>Microsoft Office PowerPoint</Application>
  <PresentationFormat>On-screen Show (4:3)</PresentationFormat>
  <Paragraphs>994</Paragraphs>
  <Slides>128</Slides>
  <Notes>79</Notes>
  <HiddenSlides>0</HiddenSlides>
  <MMClips>0</MMClips>
  <ScaleCrop>false</ScaleCrop>
  <HeadingPairs>
    <vt:vector size="4" baseType="variant">
      <vt:variant>
        <vt:lpstr>Theme</vt:lpstr>
      </vt:variant>
      <vt:variant>
        <vt:i4>2</vt:i4>
      </vt:variant>
      <vt:variant>
        <vt:lpstr>Slide Titles</vt:lpstr>
      </vt:variant>
      <vt:variant>
        <vt:i4>128</vt:i4>
      </vt:variant>
    </vt:vector>
  </HeadingPairs>
  <TitlesOfParts>
    <vt:vector size="130" baseType="lpstr">
      <vt:lpstr>Theme1</vt:lpstr>
      <vt:lpstr>Association 16x9</vt:lpstr>
      <vt:lpstr>General Accounting and Auditing Topics</vt:lpstr>
      <vt:lpstr>We will address a number of topics </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ESG disclosures in SLG</vt:lpstr>
      <vt:lpstr>Quality Management Standards</vt:lpstr>
      <vt:lpstr>Statements on Quality Management Standards</vt:lpstr>
      <vt:lpstr>SQMS 1 – Key Changes from Current AICPA Quality Control Standards  </vt:lpstr>
      <vt:lpstr>SAS No. 146, Quality Management for an Engagement Conducted in Accordance with GAAS</vt:lpstr>
      <vt:lpstr>Understanding Effective Dates</vt:lpstr>
      <vt:lpstr>AICPA Ethics – Recent Interpretations</vt:lpstr>
      <vt:lpstr>AICPA Ethics - NOCLAR</vt:lpstr>
      <vt:lpstr>NOCLAR (SAS 147)</vt:lpstr>
      <vt:lpstr>SAS No. 147</vt:lpstr>
      <vt:lpstr>NOCLAR Code of Ethics Interpretations</vt:lpstr>
      <vt:lpstr>PEEC Changes to Code of Conduct for Independence in Compliance Audits</vt:lpstr>
      <vt:lpstr>PEEC Changes to Code of Conduct for Independence in Compliance Audits</vt:lpstr>
      <vt:lpstr>PEEC Changes to Code of Conduct for Independence in Compliance Audits</vt:lpstr>
      <vt:lpstr>PEEC Changes to Code of Conduct for Independence in Compliance Audits</vt:lpstr>
      <vt:lpstr>PEEC Changes to Code of Conduct for Independence in Compliance Audits</vt:lpstr>
      <vt:lpstr>PEEC Changes to Code of Conduct for Independence in Compliance Audits – Q and A</vt:lpstr>
      <vt:lpstr>AICPA Ethics – Information System Services</vt:lpstr>
      <vt:lpstr>AICPA Ethics - Other Resources</vt:lpstr>
      <vt:lpstr>Municipal Securities Issuers - Financial Data Transparency Act (FDTA)</vt:lpstr>
      <vt:lpstr>AICPA Updated and New TQAs Relevant to SLGs and NFPs – Coming Soon!</vt:lpstr>
      <vt:lpstr>AICPA Audit and Accounting Guide, State and Local Governments</vt:lpstr>
      <vt:lpstr>Reminder:  AICPA SLG Guide Chapter on Leases and SBITAs</vt:lpstr>
      <vt:lpstr>Let’s talk about fraud risk management for a bit</vt:lpstr>
      <vt:lpstr>The ACFE/COSO Fraud Risk Management Guide: 2022 Edition</vt:lpstr>
      <vt:lpstr>A short history: COSO, internal control, enterprise risk management, and fraud risk management</vt:lpstr>
      <vt:lpstr>Focus on accuracy in accounting and financial reporting</vt:lpstr>
      <vt:lpstr>Focus on accuracy in accounting and financial reporting</vt:lpstr>
      <vt:lpstr>Very little emphasis on fraud</vt:lpstr>
      <vt:lpstr>A short history: COSO, internal control, enterprise risk management, and fraud risk management</vt:lpstr>
      <vt:lpstr>A short history: COSO, internal control, enterprise risk management, and fraud risk management</vt:lpstr>
      <vt:lpstr>PowerPoint Presentation</vt:lpstr>
      <vt:lpstr>A short history: COSO, internal control, enterprise risk management, and fraud risk management</vt:lpstr>
      <vt:lpstr>PowerPoint Presentation</vt:lpstr>
      <vt:lpstr>A short history: COSO, internal control, enterprise risk management, and fraud risk management</vt:lpstr>
      <vt:lpstr>PowerPoint Presentation</vt:lpstr>
      <vt:lpstr>A short history: COSO, internal control, enterprise risk management, and fraud risk management</vt:lpstr>
      <vt:lpstr>The big picture: principles, standards, and leading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FRMG overview</vt:lpstr>
      <vt:lpstr>Joint ACFE-COSO Task Force</vt:lpstr>
      <vt:lpstr>Joint ACFE-COSO Advisory Panel</vt:lpstr>
      <vt:lpstr>The 2022 Update Task Force</vt:lpstr>
      <vt:lpstr>What has not changed</vt:lpstr>
      <vt:lpstr>Mapping of COSO Components and Principles to the Fraud Risk Management Guide</vt:lpstr>
      <vt:lpstr>What has not changed</vt:lpstr>
      <vt:lpstr>Basic fraud risk management process has not changed</vt:lpstr>
      <vt:lpstr>What has not changed</vt:lpstr>
      <vt:lpstr>Risk assessment process has not changed</vt:lpstr>
      <vt:lpstr>Let’s Look at the FRMG, 2nd Edition</vt:lpstr>
      <vt:lpstr>Major changes</vt:lpstr>
      <vt:lpstr>Fraud risk management and deterrence</vt:lpstr>
      <vt:lpstr>Fraud risk management and deterrence</vt:lpstr>
      <vt:lpstr>Fraud risk management and deterrence</vt:lpstr>
      <vt:lpstr>COSO’s two frameworks and fraud risk management</vt:lpstr>
      <vt:lpstr>COSO’s two frameworks and fraud risk management</vt:lpstr>
      <vt:lpstr>Expanded information on data analytics</vt:lpstr>
      <vt:lpstr>Expanded information on data analytics</vt:lpstr>
      <vt:lpstr>Internal control and fraud risk management</vt:lpstr>
      <vt:lpstr>PowerPoint Presentation</vt:lpstr>
      <vt:lpstr>Internal control and fraud risk management</vt:lpstr>
      <vt:lpstr>Internal control and fraud risk management</vt:lpstr>
      <vt:lpstr>Segregation of Duties</vt:lpstr>
      <vt:lpstr>Segregation of Duties</vt:lpstr>
      <vt:lpstr>Segregation of Duties</vt:lpstr>
      <vt:lpstr>Approved Vendor List</vt:lpstr>
      <vt:lpstr>Approved Vendor List</vt:lpstr>
      <vt:lpstr>Approved Vendor List</vt:lpstr>
      <vt:lpstr>Approved Vendor List</vt:lpstr>
      <vt:lpstr>Higher Level Approvals Required for Large Transactions</vt:lpstr>
      <vt:lpstr>Higher Level Approvals Required for Large Transactions</vt:lpstr>
      <vt:lpstr>Higher Level Approvals Required for Large Transactions</vt:lpstr>
      <vt:lpstr>Physical Counts of Assets/Inventory</vt:lpstr>
      <vt:lpstr>Physical Counts of Assets/Inventory</vt:lpstr>
      <vt:lpstr>Physical Counts of Assets/Inventory</vt:lpstr>
      <vt:lpstr>More examples …</vt:lpstr>
      <vt:lpstr>Library of Internal Controls</vt:lpstr>
      <vt:lpstr>Assessing the effectiveness of existing control procedures</vt:lpstr>
      <vt:lpstr>Changes in the legal and regulatory environment</vt:lpstr>
      <vt:lpstr>PowerPoint Presentation</vt:lpstr>
      <vt:lpstr>Fraud reporting systems (hotlines)</vt:lpstr>
      <vt:lpstr>2022 Report to the Nations</vt:lpstr>
      <vt:lpstr>2022 Report to the Nations</vt:lpstr>
      <vt:lpstr>2022 Report to the Nations</vt:lpstr>
      <vt:lpstr>2022 Report to the Nations</vt:lpstr>
      <vt:lpstr>Fraud reporting systems (hotlines)</vt:lpstr>
      <vt:lpstr>Changes in the external environment and fraud landscape</vt:lpstr>
      <vt:lpstr>Appendices changes</vt:lpstr>
      <vt:lpstr>Appendices changes</vt:lpstr>
      <vt:lpstr>Fraud risk management tools at ACFE</vt:lpstr>
      <vt:lpstr>Fraud risk management tools at ACFE</vt:lpstr>
      <vt:lpstr>Fraud risk management tools at ACFE</vt:lpstr>
      <vt:lpstr>PowerPoint Presentation</vt:lpstr>
      <vt:lpstr>PowerPoint Presentation</vt:lpstr>
      <vt:lpstr>Risk Assessment and Follow-up Actions Template</vt:lpstr>
      <vt:lpstr>Fraud Risk Heat Map</vt:lpstr>
      <vt:lpstr>Fraud Risk Ranking Matrix</vt:lpstr>
      <vt:lpstr>Points of Focus Documentation</vt:lpstr>
      <vt:lpstr>PowerPoint Presentation</vt:lpstr>
      <vt:lpstr>PowerPoint Presentation</vt:lpstr>
      <vt:lpstr>Library of Data Analytics Tests</vt:lpstr>
      <vt:lpstr>PowerPoint Presentation</vt:lpstr>
      <vt:lpstr>PowerPoint Presentation</vt:lpstr>
      <vt:lpstr>PowerPoint Presentation</vt:lpstr>
      <vt:lpstr>PowerPoint Presentation</vt:lpstr>
      <vt:lpstr>Be part of the antifraud effort</vt:lpstr>
      <vt:lpstr>Yes, Yes, Yes…It’s Hard Work</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Accounting and Auditing Topics</dc:title>
  <dc:creator>Frank Crawford</dc:creator>
  <cp:lastModifiedBy>Frank Crawford</cp:lastModifiedBy>
  <cp:revision>33</cp:revision>
  <dcterms:created xsi:type="dcterms:W3CDTF">2023-05-01T17:07:46Z</dcterms:created>
  <dcterms:modified xsi:type="dcterms:W3CDTF">2023-09-12T15:02:12Z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0x0101003FDAC6CEC9A23648BF61E340A5B4156C</vt:lpwstr>
  </property>
</Properties>
</file>