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5" r:id="rId4"/>
  </p:sldMasterIdLst>
  <p:notesMasterIdLst>
    <p:notesMasterId r:id="rId28"/>
  </p:notesMasterIdLst>
  <p:handoutMasterIdLst>
    <p:handoutMasterId r:id="rId29"/>
  </p:handoutMasterIdLst>
  <p:sldIdLst>
    <p:sldId id="450" r:id="rId5"/>
    <p:sldId id="461" r:id="rId6"/>
    <p:sldId id="454" r:id="rId7"/>
    <p:sldId id="462" r:id="rId8"/>
    <p:sldId id="452" r:id="rId9"/>
    <p:sldId id="460" r:id="rId10"/>
    <p:sldId id="463" r:id="rId11"/>
    <p:sldId id="464" r:id="rId12"/>
    <p:sldId id="465" r:id="rId13"/>
    <p:sldId id="466" r:id="rId14"/>
    <p:sldId id="473" r:id="rId15"/>
    <p:sldId id="467" r:id="rId16"/>
    <p:sldId id="468" r:id="rId17"/>
    <p:sldId id="469" r:id="rId18"/>
    <p:sldId id="470" r:id="rId19"/>
    <p:sldId id="471" r:id="rId20"/>
    <p:sldId id="472" r:id="rId21"/>
    <p:sldId id="474" r:id="rId22"/>
    <p:sldId id="475" r:id="rId23"/>
    <p:sldId id="476" r:id="rId24"/>
    <p:sldId id="477" r:id="rId25"/>
    <p:sldId id="478" r:id="rId26"/>
    <p:sldId id="458" r:id="rId27"/>
  </p:sldIdLst>
  <p:sldSz cx="12192000" cy="6858000"/>
  <p:notesSz cx="7053263" cy="9309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rompt" panose="00000500000000000000" pitchFamily="2" charset="-34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rompt" panose="00000500000000000000" pitchFamily="2" charset="-34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rompt" panose="00000500000000000000" pitchFamily="2" charset="-34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rompt" panose="00000500000000000000" pitchFamily="2" charset="-34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rompt" panose="00000500000000000000" pitchFamily="2" charset="-34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Prompt" panose="00000500000000000000" pitchFamily="2" charset="-34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Prompt" panose="00000500000000000000" pitchFamily="2" charset="-34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Prompt" panose="00000500000000000000" pitchFamily="2" charset="-34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Prompt" panose="00000500000000000000" pitchFamily="2" charset="-34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EAE4"/>
    <a:srgbClr val="F4F7F0"/>
    <a:srgbClr val="B4BEB3"/>
    <a:srgbClr val="E4E9E2"/>
    <a:srgbClr val="C0C8BD"/>
    <a:srgbClr val="E8EDE4"/>
    <a:srgbClr val="B2BDB1"/>
    <a:srgbClr val="CAD0CB"/>
    <a:srgbClr val="ADB7AE"/>
    <a:srgbClr val="A9B3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31356F-25D5-48BF-A790-8A9C87334591}" v="45" dt="2023-09-13T00:54:07.0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52" autoAdjust="0"/>
    <p:restoredTop sz="95894" autoAdjust="0"/>
  </p:normalViewPr>
  <p:slideViewPr>
    <p:cSldViewPr snapToGrid="0">
      <p:cViewPr varScale="1">
        <p:scale>
          <a:sx n="88" d="100"/>
          <a:sy n="88" d="100"/>
        </p:scale>
        <p:origin x="276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62D1D5-D565-4C29-90F7-5CDAB463FEFF}" type="doc">
      <dgm:prSet loTypeId="urn:diagrams.loki3.com/Bracke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D8075D4-DC20-4FD4-8B8E-40EC5131B6F0}">
      <dgm:prSet phldrT="[Text]" custT="1"/>
      <dgm:spPr/>
      <dgm:t>
        <a:bodyPr/>
        <a:lstStyle/>
        <a:p>
          <a:r>
            <a:rPr lang="en-US" sz="3200" dirty="0">
              <a:solidFill>
                <a:schemeClr val="tx2"/>
              </a:solidFill>
            </a:rPr>
            <a:t>Leases</a:t>
          </a:r>
        </a:p>
      </dgm:t>
    </dgm:pt>
    <dgm:pt modelId="{BACFB922-CEA1-467E-8E8F-F34CB4639DA1}" type="parTrans" cxnId="{C6E98BE2-7498-4485-A133-094B33A5FC74}">
      <dgm:prSet/>
      <dgm:spPr/>
      <dgm:t>
        <a:bodyPr/>
        <a:lstStyle/>
        <a:p>
          <a:endParaRPr lang="en-US"/>
        </a:p>
      </dgm:t>
    </dgm:pt>
    <dgm:pt modelId="{36B9F1F1-4B91-470C-A5B8-575B4F08D7FF}" type="sibTrans" cxnId="{C6E98BE2-7498-4485-A133-094B33A5FC74}">
      <dgm:prSet/>
      <dgm:spPr/>
      <dgm:t>
        <a:bodyPr/>
        <a:lstStyle/>
        <a:p>
          <a:endParaRPr lang="en-US"/>
        </a:p>
      </dgm:t>
    </dgm:pt>
    <dgm:pt modelId="{8FA60401-3571-4B70-9A2C-42D9736AD9B6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/>
            <a:t>GASB 87 – effective for fiscal periods beginning after June 15, 2021</a:t>
          </a:r>
        </a:p>
      </dgm:t>
    </dgm:pt>
    <dgm:pt modelId="{DAE4C4F0-6CC4-4F2C-B6E8-C3314D47CD33}" type="parTrans" cxnId="{CAF6A4E8-18BF-419B-94C5-96A4E8A1C2AF}">
      <dgm:prSet/>
      <dgm:spPr/>
      <dgm:t>
        <a:bodyPr/>
        <a:lstStyle/>
        <a:p>
          <a:endParaRPr lang="en-US"/>
        </a:p>
      </dgm:t>
    </dgm:pt>
    <dgm:pt modelId="{449B7733-983C-4599-98E5-FFD468BBE38C}" type="sibTrans" cxnId="{CAF6A4E8-18BF-419B-94C5-96A4E8A1C2AF}">
      <dgm:prSet/>
      <dgm:spPr/>
      <dgm:t>
        <a:bodyPr/>
        <a:lstStyle/>
        <a:p>
          <a:endParaRPr lang="en-US"/>
        </a:p>
      </dgm:t>
    </dgm:pt>
    <dgm:pt modelId="{C4F3C1E2-65DE-4EF1-BA73-4562BC30E930}">
      <dgm:prSet phldrT="[Text]" custT="1"/>
      <dgm:spPr/>
      <dgm:t>
        <a:bodyPr/>
        <a:lstStyle/>
        <a:p>
          <a:r>
            <a:rPr lang="en-US" sz="3200" dirty="0">
              <a:solidFill>
                <a:schemeClr val="tx2"/>
              </a:solidFill>
            </a:rPr>
            <a:t>SBITAs</a:t>
          </a:r>
        </a:p>
      </dgm:t>
    </dgm:pt>
    <dgm:pt modelId="{53CDCCF9-FE5F-4F66-9B0E-E9CF800A45DC}" type="parTrans" cxnId="{CABA77B2-783F-40D0-B14D-6704BE4C1262}">
      <dgm:prSet/>
      <dgm:spPr/>
      <dgm:t>
        <a:bodyPr/>
        <a:lstStyle/>
        <a:p>
          <a:endParaRPr lang="en-US"/>
        </a:p>
      </dgm:t>
    </dgm:pt>
    <dgm:pt modelId="{F7C44650-769C-4FB1-9DC0-BC062D863ECB}" type="sibTrans" cxnId="{CABA77B2-783F-40D0-B14D-6704BE4C1262}">
      <dgm:prSet/>
      <dgm:spPr/>
      <dgm:t>
        <a:bodyPr/>
        <a:lstStyle/>
        <a:p>
          <a:endParaRPr lang="en-US"/>
        </a:p>
      </dgm:t>
    </dgm:pt>
    <dgm:pt modelId="{1EBE74FB-03EA-4041-84BC-81FD542A19EE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/>
            <a:t>GASB 96 – effective for fiscal periods beginning after June 15, 2022</a:t>
          </a:r>
        </a:p>
      </dgm:t>
    </dgm:pt>
    <dgm:pt modelId="{4277851F-E1C2-478E-87CF-7AF9DB5DC3A9}" type="parTrans" cxnId="{ED3A03CB-7ECC-4141-AB2F-F05B4DFFAE48}">
      <dgm:prSet/>
      <dgm:spPr/>
      <dgm:t>
        <a:bodyPr/>
        <a:lstStyle/>
        <a:p>
          <a:endParaRPr lang="en-US"/>
        </a:p>
      </dgm:t>
    </dgm:pt>
    <dgm:pt modelId="{ECF46FBD-1F96-4950-8581-743F956BDCB9}" type="sibTrans" cxnId="{ED3A03CB-7ECC-4141-AB2F-F05B4DFFAE48}">
      <dgm:prSet/>
      <dgm:spPr/>
      <dgm:t>
        <a:bodyPr/>
        <a:lstStyle/>
        <a:p>
          <a:endParaRPr lang="en-US"/>
        </a:p>
      </dgm:t>
    </dgm:pt>
    <dgm:pt modelId="{07B2A439-826D-457C-A913-97C1DB525EAC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/>
            <a:t>Review checklist items – S073a and S073b</a:t>
          </a:r>
        </a:p>
      </dgm:t>
    </dgm:pt>
    <dgm:pt modelId="{ABAFF601-3ECA-4251-9075-38B78BF0F9BE}" type="parTrans" cxnId="{B0294C4B-B9BF-4685-A83F-C802774A6B1E}">
      <dgm:prSet/>
      <dgm:spPr/>
      <dgm:t>
        <a:bodyPr/>
        <a:lstStyle/>
        <a:p>
          <a:endParaRPr lang="en-US"/>
        </a:p>
      </dgm:t>
    </dgm:pt>
    <dgm:pt modelId="{0E912218-067C-4186-8213-FDFA19815B31}" type="sibTrans" cxnId="{B0294C4B-B9BF-4685-A83F-C802774A6B1E}">
      <dgm:prSet/>
      <dgm:spPr/>
      <dgm:t>
        <a:bodyPr/>
        <a:lstStyle/>
        <a:p>
          <a:endParaRPr lang="en-US"/>
        </a:p>
      </dgm:t>
    </dgm:pt>
    <dgm:pt modelId="{3D115BA5-9192-4570-BA7A-E325D7A5A45F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/>
            <a:t>Review checklist will be updated soon and posted to local government resource page on website </a:t>
          </a:r>
        </a:p>
      </dgm:t>
    </dgm:pt>
    <dgm:pt modelId="{542A0BFC-4E6C-45C1-AD77-07BCD6FD0411}" type="parTrans" cxnId="{8238C31D-0A85-466C-B784-261AD33176C6}">
      <dgm:prSet/>
      <dgm:spPr/>
      <dgm:t>
        <a:bodyPr/>
        <a:lstStyle/>
        <a:p>
          <a:endParaRPr lang="en-US"/>
        </a:p>
      </dgm:t>
    </dgm:pt>
    <dgm:pt modelId="{B92EEA5B-A721-41FD-8A53-78C45F294D8A}" type="sibTrans" cxnId="{8238C31D-0A85-466C-B784-261AD33176C6}">
      <dgm:prSet/>
      <dgm:spPr/>
      <dgm:t>
        <a:bodyPr/>
        <a:lstStyle/>
        <a:p>
          <a:endParaRPr lang="en-US"/>
        </a:p>
      </dgm:t>
    </dgm:pt>
    <dgm:pt modelId="{B86E9B7B-D7A7-4374-91C8-A1B5EE4E71F5}" type="pres">
      <dgm:prSet presAssocID="{5362D1D5-D565-4C29-90F7-5CDAB463FEFF}" presName="Name0" presStyleCnt="0">
        <dgm:presLayoutVars>
          <dgm:dir/>
          <dgm:animLvl val="lvl"/>
          <dgm:resizeHandles val="exact"/>
        </dgm:presLayoutVars>
      </dgm:prSet>
      <dgm:spPr/>
    </dgm:pt>
    <dgm:pt modelId="{5DF59201-C7CD-4D68-94C7-F792E89E5522}" type="pres">
      <dgm:prSet presAssocID="{3D8075D4-DC20-4FD4-8B8E-40EC5131B6F0}" presName="linNode" presStyleCnt="0"/>
      <dgm:spPr/>
    </dgm:pt>
    <dgm:pt modelId="{6C60F197-D490-49F1-B645-B5C79167B520}" type="pres">
      <dgm:prSet presAssocID="{3D8075D4-DC20-4FD4-8B8E-40EC5131B6F0}" presName="parTx" presStyleLbl="revTx" presStyleIdx="0" presStyleCnt="2" custScaleX="66046">
        <dgm:presLayoutVars>
          <dgm:chMax val="1"/>
          <dgm:bulletEnabled val="1"/>
        </dgm:presLayoutVars>
      </dgm:prSet>
      <dgm:spPr/>
    </dgm:pt>
    <dgm:pt modelId="{279DAD64-3EFB-4A08-BCE6-6AAB2E38BBF1}" type="pres">
      <dgm:prSet presAssocID="{3D8075D4-DC20-4FD4-8B8E-40EC5131B6F0}" presName="bracket" presStyleLbl="parChTrans1D1" presStyleIdx="0" presStyleCnt="2"/>
      <dgm:spPr/>
    </dgm:pt>
    <dgm:pt modelId="{937DD90B-BBF2-4544-8821-3B2B6674A9CD}" type="pres">
      <dgm:prSet presAssocID="{3D8075D4-DC20-4FD4-8B8E-40EC5131B6F0}" presName="spH" presStyleCnt="0"/>
      <dgm:spPr/>
    </dgm:pt>
    <dgm:pt modelId="{CB325A95-AF6B-4379-8A26-36E45268474A}" type="pres">
      <dgm:prSet presAssocID="{3D8075D4-DC20-4FD4-8B8E-40EC5131B6F0}" presName="desTx" presStyleLbl="node1" presStyleIdx="0" presStyleCnt="2" custScaleX="104693" custScaleY="117971">
        <dgm:presLayoutVars>
          <dgm:bulletEnabled val="1"/>
        </dgm:presLayoutVars>
      </dgm:prSet>
      <dgm:spPr/>
    </dgm:pt>
    <dgm:pt modelId="{475E3CAF-67AC-4A0D-83EC-272E375B3071}" type="pres">
      <dgm:prSet presAssocID="{36B9F1F1-4B91-470C-A5B8-575B4F08D7FF}" presName="spV" presStyleCnt="0"/>
      <dgm:spPr/>
    </dgm:pt>
    <dgm:pt modelId="{2B3C7E8D-B511-4F9E-BD46-9BB9EAF2E20E}" type="pres">
      <dgm:prSet presAssocID="{C4F3C1E2-65DE-4EF1-BA73-4562BC30E930}" presName="linNode" presStyleCnt="0"/>
      <dgm:spPr/>
    </dgm:pt>
    <dgm:pt modelId="{8FA93DEE-691F-455A-9F0D-43CACA6677CF}" type="pres">
      <dgm:prSet presAssocID="{C4F3C1E2-65DE-4EF1-BA73-4562BC30E930}" presName="parTx" presStyleLbl="revTx" presStyleIdx="1" presStyleCnt="2" custScaleX="68703">
        <dgm:presLayoutVars>
          <dgm:chMax val="1"/>
          <dgm:bulletEnabled val="1"/>
        </dgm:presLayoutVars>
      </dgm:prSet>
      <dgm:spPr/>
    </dgm:pt>
    <dgm:pt modelId="{FEF5D648-C064-4961-A165-29253E581BBE}" type="pres">
      <dgm:prSet presAssocID="{C4F3C1E2-65DE-4EF1-BA73-4562BC30E930}" presName="bracket" presStyleLbl="parChTrans1D1" presStyleIdx="1" presStyleCnt="2"/>
      <dgm:spPr/>
    </dgm:pt>
    <dgm:pt modelId="{7F553031-64A8-423A-8D3F-106F74B49CBD}" type="pres">
      <dgm:prSet presAssocID="{C4F3C1E2-65DE-4EF1-BA73-4562BC30E930}" presName="spH" presStyleCnt="0"/>
      <dgm:spPr/>
    </dgm:pt>
    <dgm:pt modelId="{8DB847E5-1804-4F51-8DCC-08B6AB38650F}" type="pres">
      <dgm:prSet presAssocID="{C4F3C1E2-65DE-4EF1-BA73-4562BC30E930}" presName="desTx" presStyleLbl="node1" presStyleIdx="1" presStyleCnt="2" custScaleX="103501" custScaleY="111018">
        <dgm:presLayoutVars>
          <dgm:bulletEnabled val="1"/>
        </dgm:presLayoutVars>
      </dgm:prSet>
      <dgm:spPr/>
    </dgm:pt>
  </dgm:ptLst>
  <dgm:cxnLst>
    <dgm:cxn modelId="{94DF5E13-093B-4BF2-9C4E-F1A0D8E9A89B}" type="presOf" srcId="{3D115BA5-9192-4570-BA7A-E325D7A5A45F}" destId="{8DB847E5-1804-4F51-8DCC-08B6AB38650F}" srcOrd="0" destOrd="1" presId="urn:diagrams.loki3.com/BracketList"/>
    <dgm:cxn modelId="{8238C31D-0A85-466C-B784-261AD33176C6}" srcId="{C4F3C1E2-65DE-4EF1-BA73-4562BC30E930}" destId="{3D115BA5-9192-4570-BA7A-E325D7A5A45F}" srcOrd="1" destOrd="0" parTransId="{542A0BFC-4E6C-45C1-AD77-07BCD6FD0411}" sibTransId="{B92EEA5B-A721-41FD-8A53-78C45F294D8A}"/>
    <dgm:cxn modelId="{0CD8836A-7051-4F66-8F2D-8ED3AE10C2E6}" type="presOf" srcId="{3D8075D4-DC20-4FD4-8B8E-40EC5131B6F0}" destId="{6C60F197-D490-49F1-B645-B5C79167B520}" srcOrd="0" destOrd="0" presId="urn:diagrams.loki3.com/BracketList"/>
    <dgm:cxn modelId="{B0294C4B-B9BF-4685-A83F-C802774A6B1E}" srcId="{3D8075D4-DC20-4FD4-8B8E-40EC5131B6F0}" destId="{07B2A439-826D-457C-A913-97C1DB525EAC}" srcOrd="1" destOrd="0" parTransId="{ABAFF601-3ECA-4251-9075-38B78BF0F9BE}" sibTransId="{0E912218-067C-4186-8213-FDFA19815B31}"/>
    <dgm:cxn modelId="{18E11858-AD8B-404C-9CAC-41E3973BC20A}" type="presOf" srcId="{8FA60401-3571-4B70-9A2C-42D9736AD9B6}" destId="{CB325A95-AF6B-4379-8A26-36E45268474A}" srcOrd="0" destOrd="0" presId="urn:diagrams.loki3.com/BracketList"/>
    <dgm:cxn modelId="{2363767C-7BD6-470B-A609-54A36553A8B2}" type="presOf" srcId="{1EBE74FB-03EA-4041-84BC-81FD542A19EE}" destId="{8DB847E5-1804-4F51-8DCC-08B6AB38650F}" srcOrd="0" destOrd="0" presId="urn:diagrams.loki3.com/BracketList"/>
    <dgm:cxn modelId="{CABA77B2-783F-40D0-B14D-6704BE4C1262}" srcId="{5362D1D5-D565-4C29-90F7-5CDAB463FEFF}" destId="{C4F3C1E2-65DE-4EF1-BA73-4562BC30E930}" srcOrd="1" destOrd="0" parTransId="{53CDCCF9-FE5F-4F66-9B0E-E9CF800A45DC}" sibTransId="{F7C44650-769C-4FB1-9DC0-BC062D863ECB}"/>
    <dgm:cxn modelId="{B49825B5-0F79-430F-820C-39DDB3685CA9}" type="presOf" srcId="{07B2A439-826D-457C-A913-97C1DB525EAC}" destId="{CB325A95-AF6B-4379-8A26-36E45268474A}" srcOrd="0" destOrd="1" presId="urn:diagrams.loki3.com/BracketList"/>
    <dgm:cxn modelId="{ED3A03CB-7ECC-4141-AB2F-F05B4DFFAE48}" srcId="{C4F3C1E2-65DE-4EF1-BA73-4562BC30E930}" destId="{1EBE74FB-03EA-4041-84BC-81FD542A19EE}" srcOrd="0" destOrd="0" parTransId="{4277851F-E1C2-478E-87CF-7AF9DB5DC3A9}" sibTransId="{ECF46FBD-1F96-4950-8581-743F956BDCB9}"/>
    <dgm:cxn modelId="{C6E98BE2-7498-4485-A133-094B33A5FC74}" srcId="{5362D1D5-D565-4C29-90F7-5CDAB463FEFF}" destId="{3D8075D4-DC20-4FD4-8B8E-40EC5131B6F0}" srcOrd="0" destOrd="0" parTransId="{BACFB922-CEA1-467E-8E8F-F34CB4639DA1}" sibTransId="{36B9F1F1-4B91-470C-A5B8-575B4F08D7FF}"/>
    <dgm:cxn modelId="{76AC6AE6-BE99-4000-85AB-E981F3EF77F5}" type="presOf" srcId="{C4F3C1E2-65DE-4EF1-BA73-4562BC30E930}" destId="{8FA93DEE-691F-455A-9F0D-43CACA6677CF}" srcOrd="0" destOrd="0" presId="urn:diagrams.loki3.com/BracketList"/>
    <dgm:cxn modelId="{CAF6A4E8-18BF-419B-94C5-96A4E8A1C2AF}" srcId="{3D8075D4-DC20-4FD4-8B8E-40EC5131B6F0}" destId="{8FA60401-3571-4B70-9A2C-42D9736AD9B6}" srcOrd="0" destOrd="0" parTransId="{DAE4C4F0-6CC4-4F2C-B6E8-C3314D47CD33}" sibTransId="{449B7733-983C-4599-98E5-FFD468BBE38C}"/>
    <dgm:cxn modelId="{73C7EAFC-927A-4226-98AF-1DC4D50C27F5}" type="presOf" srcId="{5362D1D5-D565-4C29-90F7-5CDAB463FEFF}" destId="{B86E9B7B-D7A7-4374-91C8-A1B5EE4E71F5}" srcOrd="0" destOrd="0" presId="urn:diagrams.loki3.com/BracketList"/>
    <dgm:cxn modelId="{3A5EF346-BF4A-4510-8B03-AB84328A9D26}" type="presParOf" srcId="{B86E9B7B-D7A7-4374-91C8-A1B5EE4E71F5}" destId="{5DF59201-C7CD-4D68-94C7-F792E89E5522}" srcOrd="0" destOrd="0" presId="urn:diagrams.loki3.com/BracketList"/>
    <dgm:cxn modelId="{A3AA41B8-46F5-475B-8E8C-EBB347EAE717}" type="presParOf" srcId="{5DF59201-C7CD-4D68-94C7-F792E89E5522}" destId="{6C60F197-D490-49F1-B645-B5C79167B520}" srcOrd="0" destOrd="0" presId="urn:diagrams.loki3.com/BracketList"/>
    <dgm:cxn modelId="{65F14F9E-802B-4042-B0D1-3D95FBE000F5}" type="presParOf" srcId="{5DF59201-C7CD-4D68-94C7-F792E89E5522}" destId="{279DAD64-3EFB-4A08-BCE6-6AAB2E38BBF1}" srcOrd="1" destOrd="0" presId="urn:diagrams.loki3.com/BracketList"/>
    <dgm:cxn modelId="{B683D7D5-8C30-4D5F-B616-884D566156A9}" type="presParOf" srcId="{5DF59201-C7CD-4D68-94C7-F792E89E5522}" destId="{937DD90B-BBF2-4544-8821-3B2B6674A9CD}" srcOrd="2" destOrd="0" presId="urn:diagrams.loki3.com/BracketList"/>
    <dgm:cxn modelId="{C6F65B1E-3452-419F-A67F-CB732D9E1F88}" type="presParOf" srcId="{5DF59201-C7CD-4D68-94C7-F792E89E5522}" destId="{CB325A95-AF6B-4379-8A26-36E45268474A}" srcOrd="3" destOrd="0" presId="urn:diagrams.loki3.com/BracketList"/>
    <dgm:cxn modelId="{11784DC8-A33A-4C21-92D0-B1CCF30FDB65}" type="presParOf" srcId="{B86E9B7B-D7A7-4374-91C8-A1B5EE4E71F5}" destId="{475E3CAF-67AC-4A0D-83EC-272E375B3071}" srcOrd="1" destOrd="0" presId="urn:diagrams.loki3.com/BracketList"/>
    <dgm:cxn modelId="{C233316E-DE91-4C0E-BCAA-F78D854D901E}" type="presParOf" srcId="{B86E9B7B-D7A7-4374-91C8-A1B5EE4E71F5}" destId="{2B3C7E8D-B511-4F9E-BD46-9BB9EAF2E20E}" srcOrd="2" destOrd="0" presId="urn:diagrams.loki3.com/BracketList"/>
    <dgm:cxn modelId="{DE9C8D2A-D308-4165-9754-AD2FF9998880}" type="presParOf" srcId="{2B3C7E8D-B511-4F9E-BD46-9BB9EAF2E20E}" destId="{8FA93DEE-691F-455A-9F0D-43CACA6677CF}" srcOrd="0" destOrd="0" presId="urn:diagrams.loki3.com/BracketList"/>
    <dgm:cxn modelId="{892CE6CD-E06B-4B11-9232-3A52640D3E0F}" type="presParOf" srcId="{2B3C7E8D-B511-4F9E-BD46-9BB9EAF2E20E}" destId="{FEF5D648-C064-4961-A165-29253E581BBE}" srcOrd="1" destOrd="0" presId="urn:diagrams.loki3.com/BracketList"/>
    <dgm:cxn modelId="{369904D9-D3A0-4038-B064-196B9A29720E}" type="presParOf" srcId="{2B3C7E8D-B511-4F9E-BD46-9BB9EAF2E20E}" destId="{7F553031-64A8-423A-8D3F-106F74B49CBD}" srcOrd="2" destOrd="0" presId="urn:diagrams.loki3.com/BracketList"/>
    <dgm:cxn modelId="{360055F4-B575-4CD5-9FBA-E9709D5CAD95}" type="presParOf" srcId="{2B3C7E8D-B511-4F9E-BD46-9BB9EAF2E20E}" destId="{8DB847E5-1804-4F51-8DCC-08B6AB38650F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60F197-D490-49F1-B645-B5C79167B520}">
      <dsp:nvSpPr>
        <dsp:cNvPr id="0" name=""/>
        <dsp:cNvSpPr/>
      </dsp:nvSpPr>
      <dsp:spPr>
        <a:xfrm>
          <a:off x="278519" y="141267"/>
          <a:ext cx="1736283" cy="128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81280" rIns="227584" bIns="81280" numCol="1" spcCol="1270" anchor="ctr" anchorCtr="0">
          <a:noAutofit/>
        </a:bodyPr>
        <a:lstStyle/>
        <a:p>
          <a:pPr marL="0" lvl="0" indent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chemeClr val="tx2"/>
              </a:solidFill>
            </a:rPr>
            <a:t>Leases</a:t>
          </a:r>
        </a:p>
      </dsp:txBody>
      <dsp:txXfrm>
        <a:off x="278519" y="141267"/>
        <a:ext cx="1736283" cy="1287000"/>
      </dsp:txXfrm>
    </dsp:sp>
    <dsp:sp modelId="{279DAD64-3EFB-4A08-BCE6-6AAB2E38BBF1}">
      <dsp:nvSpPr>
        <dsp:cNvPr id="0" name=""/>
        <dsp:cNvSpPr/>
      </dsp:nvSpPr>
      <dsp:spPr>
        <a:xfrm>
          <a:off x="2014802" y="141267"/>
          <a:ext cx="525780" cy="1287000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325A95-AF6B-4379-8A26-36E45268474A}">
      <dsp:nvSpPr>
        <dsp:cNvPr id="0" name=""/>
        <dsp:cNvSpPr/>
      </dsp:nvSpPr>
      <dsp:spPr>
        <a:xfrm>
          <a:off x="2750894" y="25624"/>
          <a:ext cx="7486186" cy="15182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GASB 87 – effective for fiscal periods beginning after June 15, 2021</a:t>
          </a: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Review checklist items – S073a and S073b</a:t>
          </a:r>
        </a:p>
      </dsp:txBody>
      <dsp:txXfrm>
        <a:off x="2750894" y="25624"/>
        <a:ext cx="7486186" cy="1518286"/>
      </dsp:txXfrm>
    </dsp:sp>
    <dsp:sp modelId="{8FA93DEE-691F-455A-9F0D-43CACA6677CF}">
      <dsp:nvSpPr>
        <dsp:cNvPr id="0" name=""/>
        <dsp:cNvSpPr/>
      </dsp:nvSpPr>
      <dsp:spPr>
        <a:xfrm>
          <a:off x="278519" y="2005087"/>
          <a:ext cx="1806133" cy="128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81280" rIns="227584" bIns="81280" numCol="1" spcCol="1270" anchor="ctr" anchorCtr="0">
          <a:noAutofit/>
        </a:bodyPr>
        <a:lstStyle/>
        <a:p>
          <a:pPr marL="0" lvl="0" indent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chemeClr val="tx2"/>
              </a:solidFill>
            </a:rPr>
            <a:t>SBITAs</a:t>
          </a:r>
        </a:p>
      </dsp:txBody>
      <dsp:txXfrm>
        <a:off x="278519" y="2005087"/>
        <a:ext cx="1806133" cy="1287000"/>
      </dsp:txXfrm>
    </dsp:sp>
    <dsp:sp modelId="{FEF5D648-C064-4961-A165-29253E581BBE}">
      <dsp:nvSpPr>
        <dsp:cNvPr id="0" name=""/>
        <dsp:cNvSpPr/>
      </dsp:nvSpPr>
      <dsp:spPr>
        <a:xfrm>
          <a:off x="2084652" y="1864321"/>
          <a:ext cx="525780" cy="1568531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B847E5-1804-4F51-8DCC-08B6AB38650F}">
      <dsp:nvSpPr>
        <dsp:cNvPr id="0" name=""/>
        <dsp:cNvSpPr/>
      </dsp:nvSpPr>
      <dsp:spPr>
        <a:xfrm>
          <a:off x="2820744" y="1777911"/>
          <a:ext cx="7400950" cy="17413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GASB 96 – effective for fiscal periods beginning after June 15, 2022</a:t>
          </a: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Review checklist will be updated soon and posted to local government resource page on website </a:t>
          </a:r>
        </a:p>
      </dsp:txBody>
      <dsp:txXfrm>
        <a:off x="2820744" y="1777911"/>
        <a:ext cx="7400950" cy="17413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926F987-60A1-4DB4-9ED4-8FE37C5AD3D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7072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F3036F-D37D-4352-A659-C227E9700E1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95217" y="0"/>
            <a:ext cx="3056414" cy="467072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64AA77C-634D-4019-AD0C-EF703663D310}" type="datetimeFigureOut">
              <a:rPr lang="en-US"/>
              <a:pPr>
                <a:defRPr/>
              </a:pPr>
              <a:t>9/14/2023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8F1E19-8750-4A2D-97D2-6FA751539E8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56414" cy="467071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543D57-92E0-4840-B4AA-BD27A9958F6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95217" y="8842030"/>
            <a:ext cx="3056414" cy="467071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E6E8117-EDD8-4BF7-96D9-98931BE4D1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69E038-9435-4533-B5EA-64301941975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7072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60E461-EE29-49D2-92C9-7D71AFC2259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7072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5FBAC08-2C0F-45C0-98FC-69BA7CCC8469}" type="datetimeFigureOut">
              <a:rPr lang="en-US"/>
              <a:pPr>
                <a:defRPr/>
              </a:pPr>
              <a:t>9/14/2023</a:t>
            </a:fld>
            <a:endParaRPr 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D930C85E-2D14-48E4-82BD-B70A2051C7D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63638"/>
            <a:ext cx="5586413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7" tIns="46749" rIns="93497" bIns="4674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F147BEE-EBB4-4E0F-84C7-1A84C1E6D2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5327" y="4480004"/>
            <a:ext cx="5642610" cy="3665458"/>
          </a:xfrm>
          <a:prstGeom prst="rect">
            <a:avLst/>
          </a:prstGeom>
        </p:spPr>
        <p:txBody>
          <a:bodyPr vert="horz" lIns="93497" tIns="46749" rIns="93497" bIns="4674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4935A2-5CF6-4446-8F6B-FAF36866F33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56414" cy="467071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D3048C-8696-4AED-8765-8A48E8D4F4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95217" y="8842030"/>
            <a:ext cx="3056414" cy="467071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4D375AE-4640-4BBF-8BF3-F26A975A32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4D375AE-4640-4BBF-8BF3-F26A975A32DE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34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3DB865B0-F80B-4CF5-9235-54F0165E59BF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838200" y="2501106"/>
            <a:ext cx="10515600" cy="90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4800" cap="all" baseline="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US" sz="4800" dirty="0">
                <a:solidFill>
                  <a:srgbClr val="0E4469"/>
                </a:solidFill>
                <a:latin typeface="+mn-lt"/>
              </a:rPr>
              <a:t>Presentation Title</a:t>
            </a:r>
            <a:endParaRPr lang="en-US" alt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DB6DB3AB-0F9E-4A38-9174-E3A70085CEF0}"/>
              </a:ext>
            </a:extLst>
          </p:cNvPr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838200" y="3496470"/>
            <a:ext cx="10515600" cy="1066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 sz="3600" cap="all" baseline="0">
                <a:solidFill>
                  <a:srgbClr val="636768"/>
                </a:solidFill>
              </a:defRPr>
            </a:lvl1pPr>
            <a:lvl3pPr marL="914400" indent="0">
              <a:buFontTx/>
              <a:buNone/>
              <a:defRPr>
                <a:solidFill>
                  <a:srgbClr val="4A4B4B"/>
                </a:solidFill>
              </a:defRPr>
            </a:lvl3pPr>
            <a:lvl4pPr marL="1371600" indent="0">
              <a:buFontTx/>
              <a:buNone/>
              <a:defRPr>
                <a:solidFill>
                  <a:srgbClr val="4A4B4B"/>
                </a:solidFill>
              </a:defRPr>
            </a:lvl4pPr>
            <a:lvl5pPr marL="1828800" indent="0">
              <a:buFontTx/>
              <a:buNone/>
              <a:defRPr>
                <a:solidFill>
                  <a:srgbClr val="4A4B4B"/>
                </a:solidFill>
              </a:defRPr>
            </a:lvl5pPr>
          </a:lstStyle>
          <a:p>
            <a:pPr lvl="0"/>
            <a:r>
              <a:rPr lang="en-US" altLang="en-US" dirty="0"/>
              <a:t>Sub Header</a:t>
            </a:r>
          </a:p>
        </p:txBody>
      </p:sp>
    </p:spTree>
    <p:extLst>
      <p:ext uri="{BB962C8B-B14F-4D97-AF65-F5344CB8AC3E}">
        <p14:creationId xmlns:p14="http://schemas.microsoft.com/office/powerpoint/2010/main" val="3173291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4AF7A0FF-5CB1-4990-A6AC-A2DE67363B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9848" y="685800"/>
            <a:ext cx="10515600" cy="903767"/>
          </a:xfrm>
        </p:spPr>
        <p:txBody>
          <a:bodyPr/>
          <a:lstStyle>
            <a:lvl1pPr>
              <a:defRPr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8" name="Chart Placeholder 7">
            <a:extLst>
              <a:ext uri="{FF2B5EF4-FFF2-40B4-BE49-F238E27FC236}">
                <a16:creationId xmlns:a16="http://schemas.microsoft.com/office/drawing/2014/main" id="{81913C27-16DB-4E4C-8529-B83A5AFE5E34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1069975" y="1828800"/>
            <a:ext cx="10515600" cy="37211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2188100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4AF7A0FF-5CB1-4990-A6AC-A2DE67363B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9848" y="685800"/>
            <a:ext cx="10515600" cy="903767"/>
          </a:xfrm>
        </p:spPr>
        <p:txBody>
          <a:bodyPr/>
          <a:lstStyle>
            <a:lvl1pPr>
              <a:defRPr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55C6DAF4-944A-47BB-BAF5-66291A18FC8C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069848" y="1828800"/>
            <a:ext cx="5083175" cy="3721100"/>
          </a:xfrm>
        </p:spPr>
        <p:txBody>
          <a:bodyPr/>
          <a:lstStyle/>
          <a:p>
            <a:r>
              <a:rPr lang="en-US"/>
              <a:t>Click icon to add media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AF439FD-922F-42B4-9998-E3D99A8FECC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34151" y="1828800"/>
            <a:ext cx="5051298" cy="3721100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590491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69847" y="685800"/>
            <a:ext cx="10515600" cy="903767"/>
          </a:xfrm>
        </p:spPr>
        <p:txBody>
          <a:bodyPr/>
          <a:lstStyle>
            <a:lvl1pPr>
              <a:defRPr sz="3600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656289" y="1828800"/>
            <a:ext cx="6929158" cy="358677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1069847" y="1828800"/>
            <a:ext cx="3283077" cy="3586778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800" b="0"/>
            </a:lvl1pPr>
            <a:lvl2pPr marL="457200" indent="0">
              <a:lnSpc>
                <a:spcPts val="1800"/>
              </a:lnSpc>
              <a:spcBef>
                <a:spcPts val="0"/>
              </a:spcBef>
              <a:buNone/>
              <a:defRPr sz="1200" b="1"/>
            </a:lvl2pPr>
            <a:lvl3pPr marL="914400" indent="0">
              <a:lnSpc>
                <a:spcPts val="1800"/>
              </a:lnSpc>
              <a:spcBef>
                <a:spcPts val="0"/>
              </a:spcBef>
              <a:buNone/>
              <a:defRPr sz="1200" b="1"/>
            </a:lvl3pPr>
            <a:lvl4pPr marL="1371600" indent="0">
              <a:lnSpc>
                <a:spcPts val="1800"/>
              </a:lnSpc>
              <a:spcBef>
                <a:spcPts val="0"/>
              </a:spcBef>
              <a:buNone/>
              <a:defRPr sz="1200" b="1"/>
            </a:lvl4pPr>
            <a:lvl5pPr marL="1828800" indent="0">
              <a:lnSpc>
                <a:spcPts val="1800"/>
              </a:lnSpc>
              <a:spcBef>
                <a:spcPts val="0"/>
              </a:spcBef>
              <a:buNone/>
              <a:defRPr sz="1200" b="1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82891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3DB865B0-F80B-4CF5-9235-54F0165E59BF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1069848" y="685800"/>
            <a:ext cx="10515600" cy="90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US" altLang="en-US" dirty="0"/>
              <a:t>CLICK TO EDIT TITLE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DB6DB3AB-0F9E-4A38-9174-E3A70085CEF0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069848" y="1825625"/>
            <a:ext cx="10515600" cy="354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FontTx/>
              <a:buNone/>
              <a:defRPr>
                <a:solidFill>
                  <a:schemeClr val="accent1"/>
                </a:solidFill>
              </a:defRPr>
            </a:lvl1pPr>
            <a:lvl3pPr marL="914400" indent="0">
              <a:buFontTx/>
              <a:buNone/>
              <a:defRPr>
                <a:solidFill>
                  <a:srgbClr val="4A4B4B"/>
                </a:solidFill>
              </a:defRPr>
            </a:lvl3pPr>
            <a:lvl4pPr marL="1371600" indent="0">
              <a:buFontTx/>
              <a:buNone/>
              <a:defRPr>
                <a:solidFill>
                  <a:srgbClr val="4A4B4B"/>
                </a:solidFill>
              </a:defRPr>
            </a:lvl4pPr>
            <a:lvl5pPr marL="1828800" indent="0">
              <a:buFontTx/>
              <a:buNone/>
              <a:defRPr>
                <a:solidFill>
                  <a:srgbClr val="4A4B4B"/>
                </a:solidFill>
              </a:defRPr>
            </a:lvl5pPr>
          </a:lstStyle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91311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890682" y="1828800"/>
            <a:ext cx="7691719" cy="419709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1800">
                <a:solidFill>
                  <a:srgbClr val="4A4B4B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1066801" y="1828800"/>
            <a:ext cx="2613214" cy="2980529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lnSpc>
                <a:spcPts val="1800"/>
              </a:lnSpc>
              <a:spcBef>
                <a:spcPts val="0"/>
              </a:spcBef>
              <a:buNone/>
              <a:defRPr sz="1200" b="1"/>
            </a:lvl2pPr>
            <a:lvl3pPr marL="914400" indent="0">
              <a:lnSpc>
                <a:spcPts val="1800"/>
              </a:lnSpc>
              <a:spcBef>
                <a:spcPts val="0"/>
              </a:spcBef>
              <a:buNone/>
              <a:defRPr sz="1200" b="1"/>
            </a:lvl3pPr>
            <a:lvl4pPr marL="1371600" indent="0">
              <a:lnSpc>
                <a:spcPts val="1800"/>
              </a:lnSpc>
              <a:spcBef>
                <a:spcPts val="0"/>
              </a:spcBef>
              <a:buNone/>
              <a:defRPr sz="1200" b="1"/>
            </a:lvl4pPr>
            <a:lvl5pPr marL="1828800" indent="0">
              <a:lnSpc>
                <a:spcPts val="1800"/>
              </a:lnSpc>
              <a:spcBef>
                <a:spcPts val="0"/>
              </a:spcBef>
              <a:buNone/>
              <a:defRPr sz="1200" b="1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E1B7BE2-1E41-4205-A720-F59163B1DAA1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1066801" y="687481"/>
            <a:ext cx="10515600" cy="905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US" alt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550351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ersive palette Balancing 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37EEE6B-04B7-43DC-8E79-DA4B9E805989}"/>
              </a:ext>
            </a:extLst>
          </p:cNvPr>
          <p:cNvSpPr/>
          <p:nvPr/>
        </p:nvSpPr>
        <p:spPr>
          <a:xfrm>
            <a:off x="1069848" y="685800"/>
            <a:ext cx="3987927" cy="5102225"/>
          </a:xfrm>
          <a:prstGeom prst="rect">
            <a:avLst/>
          </a:prstGeom>
          <a:solidFill>
            <a:srgbClr val="C2C2C2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3E920C-80F0-4748-ADCB-98EDE1920F6A}"/>
              </a:ext>
            </a:extLst>
          </p:cNvPr>
          <p:cNvSpPr/>
          <p:nvPr/>
        </p:nvSpPr>
        <p:spPr>
          <a:xfrm>
            <a:off x="11734800" y="4445000"/>
            <a:ext cx="457200" cy="2413000"/>
          </a:xfrm>
          <a:prstGeom prst="rect">
            <a:avLst/>
          </a:prstGeom>
          <a:solidFill>
            <a:srgbClr val="0E44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BFF7992-E359-4AA1-85D5-F46C82FD544B}"/>
              </a:ext>
            </a:extLst>
          </p:cNvPr>
          <p:cNvSpPr/>
          <p:nvPr/>
        </p:nvSpPr>
        <p:spPr>
          <a:xfrm>
            <a:off x="11734800" y="0"/>
            <a:ext cx="457200" cy="4462463"/>
          </a:xfrm>
          <a:prstGeom prst="rect">
            <a:avLst/>
          </a:prstGeom>
          <a:solidFill>
            <a:srgbClr val="659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88519" y="898143"/>
            <a:ext cx="3550584" cy="1635508"/>
          </a:xfrm>
        </p:spPr>
        <p:txBody>
          <a:bodyPr anchor="t" anchorCtr="0"/>
          <a:lstStyle>
            <a:lvl1pPr>
              <a:defRPr sz="3600" cap="none" baseline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1288519" y="2745994"/>
            <a:ext cx="3550584" cy="277850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2000">
                <a:solidFill>
                  <a:srgbClr val="4A4B4B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5302249" y="236536"/>
            <a:ext cx="6022976" cy="5362575"/>
          </a:xfrm>
          <a:prstGeom prst="rect">
            <a:avLst/>
          </a:prstGeom>
          <a:noFill/>
        </p:spPr>
        <p:txBody>
          <a:bodyPr rtlCol="0" anchor="ctr">
            <a:norm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51426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29833B25-9F6A-42D3-970D-D4F24E3CB2F0}"/>
              </a:ext>
            </a:extLst>
          </p:cNvPr>
          <p:cNvSpPr/>
          <p:nvPr/>
        </p:nvSpPr>
        <p:spPr>
          <a:xfrm>
            <a:off x="255588" y="265113"/>
            <a:ext cx="11684000" cy="6332537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8001000" y="1590768"/>
            <a:ext cx="3581401" cy="4838607"/>
          </a:xfrm>
          <a:prstGeom prst="roundRect">
            <a:avLst>
              <a:gd name="adj" fmla="val 2543"/>
            </a:avLst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17B15B3-58BB-493C-8C3E-F3CD2A87519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66800" y="1828800"/>
            <a:ext cx="6651811" cy="3571875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2400" b="0"/>
            </a:lvl1pPr>
            <a:lvl2pPr marL="457200" indent="0">
              <a:lnSpc>
                <a:spcPts val="1800"/>
              </a:lnSpc>
              <a:spcBef>
                <a:spcPts val="0"/>
              </a:spcBef>
              <a:buNone/>
              <a:defRPr sz="1200" b="1"/>
            </a:lvl2pPr>
            <a:lvl3pPr marL="914400" indent="0">
              <a:lnSpc>
                <a:spcPts val="1800"/>
              </a:lnSpc>
              <a:spcBef>
                <a:spcPts val="0"/>
              </a:spcBef>
              <a:buNone/>
              <a:defRPr sz="1200" b="1"/>
            </a:lvl3pPr>
            <a:lvl4pPr marL="1371600" indent="0">
              <a:lnSpc>
                <a:spcPts val="1800"/>
              </a:lnSpc>
              <a:spcBef>
                <a:spcPts val="0"/>
              </a:spcBef>
              <a:buNone/>
              <a:defRPr sz="1200" b="1"/>
            </a:lvl4pPr>
            <a:lvl5pPr marL="1828800" indent="0">
              <a:lnSpc>
                <a:spcPts val="1800"/>
              </a:lnSpc>
              <a:spcBef>
                <a:spcPts val="0"/>
              </a:spcBef>
              <a:buNone/>
              <a:defRPr sz="1200" b="1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69CF9F99-7A95-4D29-B055-0048D172CC6E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1066801" y="687481"/>
            <a:ext cx="10515600" cy="90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US" alt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300714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lette Star of the sh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279392" y="685800"/>
            <a:ext cx="1499616" cy="219456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227064" y="685800"/>
            <a:ext cx="1499616" cy="219456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9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8174736" y="685800"/>
            <a:ext cx="1499616" cy="219456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0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10122408" y="685800"/>
            <a:ext cx="1499616" cy="219456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1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4279392" y="3245247"/>
            <a:ext cx="1499616" cy="219456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2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6227064" y="3245247"/>
            <a:ext cx="1499616" cy="219456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3" name="Picture Placeholder 8"/>
          <p:cNvSpPr>
            <a:spLocks noGrp="1"/>
          </p:cNvSpPr>
          <p:nvPr>
            <p:ph type="pic" sz="quarter" idx="19"/>
          </p:nvPr>
        </p:nvSpPr>
        <p:spPr>
          <a:xfrm>
            <a:off x="8174736" y="3245247"/>
            <a:ext cx="1499616" cy="219456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4" name="Picture Placeholder 8"/>
          <p:cNvSpPr>
            <a:spLocks noGrp="1"/>
          </p:cNvSpPr>
          <p:nvPr>
            <p:ph type="pic" sz="quarter" idx="20"/>
          </p:nvPr>
        </p:nvSpPr>
        <p:spPr>
          <a:xfrm>
            <a:off x="10122408" y="3245247"/>
            <a:ext cx="1499616" cy="219456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013E3C15-E4C4-4F51-83EA-888968C5ECE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66800" y="685800"/>
            <a:ext cx="3048001" cy="4497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Georgia" panose="02040502050405020303" pitchFamily="18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Georgia" panose="02040502050405020303" pitchFamily="18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Georgia" panose="02040502050405020303" pitchFamily="18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Georgia" panose="02040502050405020303" pitchFamily="18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Georgia" panose="02040502050405020303" pitchFamily="18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Georgia" panose="02040502050405020303" pitchFamily="18" charset="0"/>
              </a:defRPr>
            </a:lvl9pPr>
          </a:lstStyle>
          <a:p>
            <a:r>
              <a:rPr lang="en-US" altLang="en-US" sz="36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4276079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ersive palette Star of the sh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BAFEF05-7CC2-47C0-B862-56417FAADD59}"/>
              </a:ext>
            </a:extLst>
          </p:cNvPr>
          <p:cNvSpPr/>
          <p:nvPr/>
        </p:nvSpPr>
        <p:spPr>
          <a:xfrm>
            <a:off x="860425" y="441325"/>
            <a:ext cx="6372225" cy="152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94C15B-F0B6-494A-89A4-8A45A31AB7C4}"/>
              </a:ext>
            </a:extLst>
          </p:cNvPr>
          <p:cNvSpPr/>
          <p:nvPr/>
        </p:nvSpPr>
        <p:spPr>
          <a:xfrm>
            <a:off x="6656388" y="600075"/>
            <a:ext cx="2932112" cy="2628900"/>
          </a:xfrm>
          <a:prstGeom prst="rect">
            <a:avLst/>
          </a:prstGeom>
          <a:solidFill>
            <a:srgbClr val="659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98DE37D-E506-4A49-85B2-AAD04D5D3553}"/>
              </a:ext>
            </a:extLst>
          </p:cNvPr>
          <p:cNvSpPr/>
          <p:nvPr/>
        </p:nvSpPr>
        <p:spPr>
          <a:xfrm>
            <a:off x="8751888" y="3730625"/>
            <a:ext cx="2921000" cy="2590800"/>
          </a:xfrm>
          <a:prstGeom prst="rect">
            <a:avLst/>
          </a:prstGeom>
          <a:solidFill>
            <a:srgbClr val="6597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69848" y="685800"/>
            <a:ext cx="5348288" cy="631078"/>
          </a:xfrm>
        </p:spPr>
        <p:txBody>
          <a:bodyPr anchor="t">
            <a:noAutofit/>
          </a:bodyPr>
          <a:lstStyle>
            <a:lvl1pPr>
              <a:defRPr sz="36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1069848" y="2209799"/>
            <a:ext cx="5348288" cy="33813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6997700" y="914400"/>
            <a:ext cx="4334256" cy="5093208"/>
          </a:xfrm>
          <a:prstGeom prst="rect">
            <a:avLst/>
          </a:prstGeom>
          <a:solidFill>
            <a:schemeClr val="accent3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48170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ersive palette Wellsp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BCE1F8D-4B60-4812-A341-394D3106C06F}"/>
              </a:ext>
            </a:extLst>
          </p:cNvPr>
          <p:cNvSpPr/>
          <p:nvPr/>
        </p:nvSpPr>
        <p:spPr>
          <a:xfrm>
            <a:off x="9747250" y="-15875"/>
            <a:ext cx="2444750" cy="976313"/>
          </a:xfrm>
          <a:prstGeom prst="rect">
            <a:avLst/>
          </a:prstGeom>
          <a:solidFill>
            <a:srgbClr val="0E44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B74ACA1-4228-4E95-8E88-9B9AFB2F1917}"/>
              </a:ext>
            </a:extLst>
          </p:cNvPr>
          <p:cNvSpPr/>
          <p:nvPr/>
        </p:nvSpPr>
        <p:spPr>
          <a:xfrm rot="5400000">
            <a:off x="10354469" y="4226719"/>
            <a:ext cx="2444750" cy="1363662"/>
          </a:xfrm>
          <a:prstGeom prst="rect">
            <a:avLst/>
          </a:prstGeom>
          <a:solidFill>
            <a:srgbClr val="4A4B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E6A1D2F-FBA1-4786-AEA3-5B4CD3CE3D9F}"/>
              </a:ext>
            </a:extLst>
          </p:cNvPr>
          <p:cNvSpPr/>
          <p:nvPr/>
        </p:nvSpPr>
        <p:spPr>
          <a:xfrm>
            <a:off x="8117680" y="428625"/>
            <a:ext cx="3200400" cy="54768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D341FC8-8826-48D2-8A5D-6BD7E1076E99}"/>
              </a:ext>
            </a:extLst>
          </p:cNvPr>
          <p:cNvSpPr/>
          <p:nvPr/>
        </p:nvSpPr>
        <p:spPr>
          <a:xfrm>
            <a:off x="4912677" y="428625"/>
            <a:ext cx="3200400" cy="54768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1069847" y="2308484"/>
            <a:ext cx="3482095" cy="277557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2400">
                <a:solidFill>
                  <a:srgbClr val="4A4B4B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5153025" y="727075"/>
            <a:ext cx="5969127" cy="4902199"/>
          </a:xfrm>
          <a:prstGeom prst="rect">
            <a:avLst/>
          </a:prstGeom>
          <a:noFill/>
        </p:spPr>
        <p:txBody>
          <a:bodyPr rtlCol="0" anchor="ctr">
            <a:norm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69848" y="685800"/>
            <a:ext cx="3482095" cy="1337872"/>
          </a:xfrm>
        </p:spPr>
        <p:txBody>
          <a:bodyPr/>
          <a:lstStyle>
            <a:lvl1pPr>
              <a:lnSpc>
                <a:spcPts val="4320"/>
              </a:lnSpc>
              <a:defRPr sz="360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520739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62274180-2F9F-4478-91FD-5581480EE399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1069849" y="1828800"/>
            <a:ext cx="10533190" cy="3721099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/>
              <a:t>Click icon to add table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48777E4-971A-47AB-B42F-3F6950C2E7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9848" y="685800"/>
            <a:ext cx="10515600" cy="903767"/>
          </a:xfrm>
        </p:spPr>
        <p:txBody>
          <a:bodyPr/>
          <a:lstStyle>
            <a:lvl1pPr>
              <a:defRPr sz="3600" cap="none" baseline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548722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6ED32385-5627-4F11-AC05-6A7BCC6D80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685800"/>
            <a:ext cx="10515600" cy="90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TITLE</a:t>
            </a:r>
          </a:p>
        </p:txBody>
      </p:sp>
      <p:sp>
        <p:nvSpPr>
          <p:cNvPr id="2052" name="Text Placeholder 2">
            <a:extLst>
              <a:ext uri="{FF2B5EF4-FFF2-40B4-BE49-F238E27FC236}">
                <a16:creationId xmlns:a16="http://schemas.microsoft.com/office/drawing/2014/main" id="{CACF7920-739D-404D-B044-F119BBAFCB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825625"/>
            <a:ext cx="10515600" cy="354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text</a:t>
            </a:r>
          </a:p>
          <a:p>
            <a:pPr marL="1143000" marR="0" lvl="2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dirty="0"/>
              <a:t>Third Second level</a:t>
            </a:r>
          </a:p>
          <a:p>
            <a:pPr lvl="2"/>
            <a:r>
              <a:rPr lang="en-US" altLang="en-US" dirty="0"/>
              <a:t>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4" r:id="rId1"/>
    <p:sldLayoutId id="2147484446" r:id="rId2"/>
    <p:sldLayoutId id="2147484235" r:id="rId3"/>
    <p:sldLayoutId id="2147484236" r:id="rId4"/>
    <p:sldLayoutId id="2147484237" r:id="rId5"/>
    <p:sldLayoutId id="2147484238" r:id="rId6"/>
    <p:sldLayoutId id="2147484239" r:id="rId7"/>
    <p:sldLayoutId id="2147484240" r:id="rId8"/>
    <p:sldLayoutId id="2147484185" r:id="rId9"/>
    <p:sldLayoutId id="2147484181" r:id="rId10"/>
    <p:sldLayoutId id="2147484325" r:id="rId11"/>
    <p:sldLayoutId id="2147484183" r:id="rId12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Segoe UI Semibold" panose="020B0702040204020203" pitchFamily="34" charset="0"/>
          <a:ea typeface="+mj-ea"/>
          <a:cs typeface="Segoe UI Semibold" panose="020B0702040204020203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Georgia" panose="02040502050405020303" pitchFamily="18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Georgia" panose="02040502050405020303" pitchFamily="18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Georgia" panose="02040502050405020303" pitchFamily="18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Georgia" panose="02040502050405020303" pitchFamily="18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Georgia" panose="02040502050405020303" pitchFamily="18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Georgia" panose="02040502050405020303" pitchFamily="18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Georgia" panose="02040502050405020303" pitchFamily="18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Georgia" panose="02040502050405020303" pitchFamily="18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4A4B4B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rgbClr val="4A4B4B"/>
          </a:solidFill>
          <a:latin typeface="+mn-lt"/>
          <a:ea typeface="+mn-ea"/>
          <a:cs typeface="+mn-cs"/>
        </a:defRPr>
      </a:lvl2pPr>
      <a:lvl3pPr marL="1143000" marR="0" indent="-228600" algn="l" defTabSz="914400" rtl="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ClrTx/>
        <a:buSzTx/>
        <a:buFont typeface="Arial" panose="020B0604020202020204" pitchFamily="34" charset="0"/>
        <a:buChar char="•"/>
        <a:tabLst/>
        <a:defRPr sz="1600" kern="1200">
          <a:solidFill>
            <a:srgbClr val="4A4B4B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4A4B4B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4A4B4B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wpixel.com/image/380195/free-photo-image-report-medicine-application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locgov@audits.ga.gov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0.xml"/><Relationship Id="rId5" Type="http://schemas.openxmlformats.org/officeDocument/2006/relationships/hyperlink" Target="mailto:moodyen@audits.ga.gov" TargetMode="External"/><Relationship Id="rId4" Type="http://schemas.openxmlformats.org/officeDocument/2006/relationships/hyperlink" Target="mailto:neubertj@audits.ga.gov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udits2.ga.gov/wp-content/uploads/2023/09/Local-Government-Checklist.xlsx" TargetMode="External"/><Relationship Id="rId2" Type="http://schemas.openxmlformats.org/officeDocument/2006/relationships/hyperlink" Target="https://www.audits2.ga.gov/resources/orgs/local-government/?rcat=technical-assistance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735B9-E683-4F8D-A0BA-E32D786B5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5854" y="2525712"/>
            <a:ext cx="10515600" cy="903288"/>
          </a:xfrm>
        </p:spPr>
        <p:txBody>
          <a:bodyPr/>
          <a:lstStyle/>
          <a:p>
            <a:r>
              <a:rPr lang="en-US" dirty="0"/>
              <a:t>All About the DOAA checklist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452635-DC22-4B51-B9C3-8E389E66EC71}"/>
              </a:ext>
            </a:extLst>
          </p:cNvPr>
          <p:cNvSpPr txBox="1"/>
          <p:nvPr/>
        </p:nvSpPr>
        <p:spPr>
          <a:xfrm>
            <a:off x="1037896" y="3365940"/>
            <a:ext cx="105156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cap="all" dirty="0">
                <a:solidFill>
                  <a:srgbClr val="4A4B4B"/>
                </a:solidFill>
                <a:latin typeface="+mn-lt"/>
              </a:rPr>
              <a:t>For local Government Reviews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4FDE4A-6F5B-70C7-37E0-A1E8A7BA612C}"/>
              </a:ext>
            </a:extLst>
          </p:cNvPr>
          <p:cNvSpPr txBox="1"/>
          <p:nvPr/>
        </p:nvSpPr>
        <p:spPr>
          <a:xfrm>
            <a:off x="6096000" y="5368186"/>
            <a:ext cx="54574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+mj-lt"/>
              </a:rPr>
              <a:t>Presentation by DOAA: Local Government Desk Review Team Members </a:t>
            </a:r>
          </a:p>
        </p:txBody>
      </p:sp>
    </p:spTree>
    <p:extLst>
      <p:ext uri="{BB962C8B-B14F-4D97-AF65-F5344CB8AC3E}">
        <p14:creationId xmlns:p14="http://schemas.microsoft.com/office/powerpoint/2010/main" val="42932654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1E379-40F1-4373-B068-D64AC6626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696685"/>
            <a:ext cx="10515600" cy="563927"/>
          </a:xfrm>
        </p:spPr>
        <p:txBody>
          <a:bodyPr/>
          <a:lstStyle/>
          <a:p>
            <a:r>
              <a:rPr lang="en-US" dirty="0"/>
              <a:t>Major Fund Test Calculator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698312-55DF-401B-9E73-A65EBB584E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5311" y="5710716"/>
            <a:ext cx="6540137" cy="815022"/>
          </a:xfrm>
          <a:solidFill>
            <a:schemeClr val="accent1"/>
          </a:solidFill>
        </p:spPr>
        <p:txBody>
          <a:bodyPr/>
          <a:lstStyle/>
          <a:p>
            <a:pPr lvl="1" indent="0">
              <a:lnSpc>
                <a:spcPct val="100000"/>
              </a:lnSpc>
              <a:buNone/>
            </a:pPr>
            <a:r>
              <a:rPr lang="en-US" sz="2000" dirty="0">
                <a:solidFill>
                  <a:schemeClr val="bg1"/>
                </a:solidFill>
              </a:rPr>
              <a:t>This is the most common level 1 item we cite.</a:t>
            </a:r>
          </a:p>
          <a:p>
            <a:pPr marL="228600" lvl="1" indent="0">
              <a:lnSpc>
                <a:spcPct val="100000"/>
              </a:lnSpc>
              <a:buNone/>
            </a:pPr>
            <a:r>
              <a:rPr lang="en-US" sz="2000" dirty="0">
                <a:solidFill>
                  <a:schemeClr val="bg1"/>
                </a:solidFill>
              </a:rPr>
              <a:t>It only takes a couple of minutes to perform this test!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8B3485-19A0-9D52-29C5-60E76B2B1F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738" y="1260612"/>
            <a:ext cx="10172700" cy="418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9377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1E379-40F1-4373-B068-D64AC6626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674913"/>
            <a:ext cx="10515600" cy="576943"/>
          </a:xfrm>
        </p:spPr>
        <p:txBody>
          <a:bodyPr/>
          <a:lstStyle/>
          <a:p>
            <a:r>
              <a:rPr lang="en-US" dirty="0"/>
              <a:t>Major Fund Test Calculator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698312-55DF-401B-9E73-A65EBB584E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3114" y="1502229"/>
            <a:ext cx="9699172" cy="915919"/>
          </a:xfrm>
          <a:solidFill>
            <a:schemeClr val="accent1"/>
          </a:solidFill>
        </p:spPr>
        <p:txBody>
          <a:bodyPr/>
          <a:lstStyle/>
          <a:p>
            <a:pPr marL="228600" lvl="1" indent="0">
              <a:lnSpc>
                <a:spcPct val="100000"/>
              </a:lnSpc>
              <a:buNone/>
            </a:pPr>
            <a:r>
              <a:rPr lang="en-US" sz="2400" dirty="0">
                <a:solidFill>
                  <a:schemeClr val="bg1"/>
                </a:solidFill>
              </a:rPr>
              <a:t>A couple of notes about what should and should not be included in the calculations: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8BCF21-EA7B-D4DD-8831-7F6C2D7226A8}"/>
              </a:ext>
            </a:extLst>
          </p:cNvPr>
          <p:cNvSpPr txBox="1"/>
          <p:nvPr/>
        </p:nvSpPr>
        <p:spPr>
          <a:xfrm>
            <a:off x="1513114" y="2660559"/>
            <a:ext cx="980276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200" dirty="0">
                <a:solidFill>
                  <a:schemeClr val="tx2"/>
                </a:solidFill>
                <a:latin typeface="+mn-lt"/>
              </a:rPr>
              <a:t>Per the GASB implementation guide (question 7.56.5), other financing sources should NOT be used in the calculations for </a:t>
            </a:r>
            <a:r>
              <a:rPr lang="en-US" sz="2200" b="1" dirty="0">
                <a:solidFill>
                  <a:schemeClr val="tx2"/>
                </a:solidFill>
                <a:latin typeface="+mn-lt"/>
              </a:rPr>
              <a:t>governmental funds</a:t>
            </a:r>
            <a:r>
              <a:rPr lang="en-US" sz="2200" dirty="0">
                <a:solidFill>
                  <a:schemeClr val="tx2"/>
                </a:solidFill>
                <a:latin typeface="+mn-lt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endParaRPr lang="en-US" sz="2200" dirty="0">
              <a:solidFill>
                <a:schemeClr val="tx2"/>
              </a:solidFill>
              <a:latin typeface="+mn-lt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200" dirty="0">
                <a:solidFill>
                  <a:schemeClr val="tx2"/>
                </a:solidFill>
                <a:latin typeface="+mn-lt"/>
              </a:rPr>
              <a:t>Per the GASB implementation guide (question 7.56.10), revenues and expenses of </a:t>
            </a:r>
            <a:r>
              <a:rPr lang="en-US" sz="2200" b="1" dirty="0">
                <a:solidFill>
                  <a:schemeClr val="tx2"/>
                </a:solidFill>
                <a:latin typeface="+mn-lt"/>
              </a:rPr>
              <a:t>enterprise funds </a:t>
            </a:r>
            <a:r>
              <a:rPr lang="en-US" sz="2200" dirty="0">
                <a:solidFill>
                  <a:schemeClr val="tx2"/>
                </a:solidFill>
                <a:latin typeface="+mn-lt"/>
              </a:rPr>
              <a:t>WOULD include gains, losses, capital contributions, additions to permanent endowments and special items, however it WOULD NOT include extraordinary items.</a:t>
            </a:r>
          </a:p>
        </p:txBody>
      </p:sp>
    </p:spTree>
    <p:extLst>
      <p:ext uri="{BB962C8B-B14F-4D97-AF65-F5344CB8AC3E}">
        <p14:creationId xmlns:p14="http://schemas.microsoft.com/office/powerpoint/2010/main" val="416117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32F26-93D5-4737-BEF1-1999D6CA6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696686"/>
            <a:ext cx="10515600" cy="892402"/>
          </a:xfrm>
        </p:spPr>
        <p:txBody>
          <a:bodyPr/>
          <a:lstStyle/>
          <a:p>
            <a:r>
              <a:rPr lang="en-US" dirty="0"/>
              <a:t>What’s new you should know about?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C4DB75-4E78-41FD-BED3-5B0CCB78B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0457" y="1589088"/>
            <a:ext cx="10104991" cy="2819626"/>
          </a:xfrm>
        </p:spPr>
        <p:txBody>
          <a:bodyPr/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Leases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Transportation expenditures note requirement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CSLFRF Alternative Engagement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SPLOST – Allocation of expenditures from other funding sources</a:t>
            </a:r>
          </a:p>
        </p:txBody>
      </p:sp>
    </p:spTree>
    <p:extLst>
      <p:ext uri="{BB962C8B-B14F-4D97-AF65-F5344CB8AC3E}">
        <p14:creationId xmlns:p14="http://schemas.microsoft.com/office/powerpoint/2010/main" val="2045603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4DE708E-D932-7453-B559-AF680D3D0211}"/>
              </a:ext>
            </a:extLst>
          </p:cNvPr>
          <p:cNvSpPr/>
          <p:nvPr/>
        </p:nvSpPr>
        <p:spPr>
          <a:xfrm>
            <a:off x="1273629" y="1589088"/>
            <a:ext cx="4433864" cy="325912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New lease citations for the notes to the financial statements start at S073a in the checklist.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B32F26-93D5-4737-BEF1-1999D6CA6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685800"/>
            <a:ext cx="10515600" cy="696686"/>
          </a:xfrm>
        </p:spPr>
        <p:txBody>
          <a:bodyPr/>
          <a:lstStyle/>
          <a:p>
            <a:r>
              <a:rPr lang="en-US" dirty="0"/>
              <a:t>Leases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CB6469-AC9C-605A-BA0B-17F89C8BFB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6355" y="1589088"/>
            <a:ext cx="5734596" cy="4201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4742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4DE708E-D932-7453-B559-AF680D3D0211}"/>
              </a:ext>
            </a:extLst>
          </p:cNvPr>
          <p:cNvSpPr/>
          <p:nvPr/>
        </p:nvSpPr>
        <p:spPr>
          <a:xfrm>
            <a:off x="1306286" y="1589088"/>
            <a:ext cx="4306129" cy="199829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Required by OCGA 48-8-267(b)(2) for TSPLOST certifications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B32F26-93D5-4737-BEF1-1999D6CA6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Transportation Expenditures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379B06D-2554-51F7-44E9-E53B568F22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1920" y="1746194"/>
            <a:ext cx="5620589" cy="4034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0440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4DE708E-D932-7453-B559-AF680D3D0211}"/>
              </a:ext>
            </a:extLst>
          </p:cNvPr>
          <p:cNvSpPr/>
          <p:nvPr/>
        </p:nvSpPr>
        <p:spPr>
          <a:xfrm>
            <a:off x="1393371" y="1763485"/>
            <a:ext cx="4267200" cy="296091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Total CSLFRF awards at or below $10,000,000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Other federal awards are less than $750,000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B32F26-93D5-4737-BEF1-1999D6CA6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CSLFRF Alternative Engagement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B19D66-1816-2888-E08C-A3E24F3878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265"/>
          <a:stretch/>
        </p:blipFill>
        <p:spPr>
          <a:xfrm>
            <a:off x="5975951" y="1775098"/>
            <a:ext cx="5609497" cy="315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2362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32F26-93D5-4737-BEF1-1999D6CA6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144" y="685800"/>
            <a:ext cx="10047514" cy="903288"/>
          </a:xfrm>
        </p:spPr>
        <p:txBody>
          <a:bodyPr/>
          <a:lstStyle/>
          <a:p>
            <a:r>
              <a:rPr lang="en-US" sz="3500" dirty="0"/>
              <a:t>SPLOST – Allocation of expenditures from other sources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6883C0-D6C9-5E47-D7C0-80A584B357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66"/>
          <a:stretch/>
        </p:blipFill>
        <p:spPr>
          <a:xfrm>
            <a:off x="1948543" y="2004848"/>
            <a:ext cx="8643257" cy="2848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3726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192E3C3-F053-DA8A-C202-82E6902ACA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0005" y="391839"/>
            <a:ext cx="9929109" cy="630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8788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88E4B-B1AC-47B8-10F6-C32322891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Checklist Items for Leases &amp; SBITAs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A5DF9F3-601B-3EEB-9859-CED0747FA6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0330322"/>
              </p:ext>
            </p:extLst>
          </p:nvPr>
        </p:nvGraphicFramePr>
        <p:xfrm>
          <a:off x="950232" y="1656556"/>
          <a:ext cx="10515600" cy="3544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538094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C37C128-20B8-6EEA-F814-ADDF1A5800DF}"/>
              </a:ext>
            </a:extLst>
          </p:cNvPr>
          <p:cNvSpPr/>
          <p:nvPr/>
        </p:nvSpPr>
        <p:spPr>
          <a:xfrm>
            <a:off x="1349828" y="1444682"/>
            <a:ext cx="10235619" cy="419839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Required by OCGA 48-8-267(b)(2)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342900" indent="-342900" defTabSz="909638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Disclosure of total General Fund expenditures for transportation reported in Section 4200 of the Uniform Chart of Accounts (Sections 4210-4290)</a:t>
            </a:r>
          </a:p>
          <a:p>
            <a:pPr marL="342900" indent="-342900" defTabSz="909638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Disclosure of total General Fund expenditures for maintenance and operation costs to support local government airport reported within functions 7561 and 7563 of the Uniform Chart of Accounts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049DEB-8439-958B-8537-F24650A8B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Disclosure of Transportation Expenditures</a:t>
            </a:r>
          </a:p>
        </p:txBody>
      </p:sp>
    </p:spTree>
    <p:extLst>
      <p:ext uri="{BB962C8B-B14F-4D97-AF65-F5344CB8AC3E}">
        <p14:creationId xmlns:p14="http://schemas.microsoft.com/office/powerpoint/2010/main" val="3696629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CC16E-8700-47EE-B500-E2ABB590E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5177" y="922725"/>
            <a:ext cx="4856140" cy="776984"/>
          </a:xfrm>
        </p:spPr>
        <p:txBody>
          <a:bodyPr/>
          <a:lstStyle/>
          <a:p>
            <a:r>
              <a:rPr lang="en-US" sz="3200" dirty="0"/>
              <a:t>Topics for this Session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700F51-9C57-4969-943E-76EECA19CBE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43000" y="2460171"/>
            <a:ext cx="5290457" cy="3466495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800" dirty="0">
                <a:solidFill>
                  <a:schemeClr val="accent1"/>
                </a:solidFill>
                <a:cs typeface="Segoe UI Semibold" panose="020B0702040204020203" pitchFamily="34" charset="0"/>
              </a:rPr>
              <a:t>What is the checklist and how do </a:t>
            </a:r>
            <a:r>
              <a:rPr lang="en-US" sz="2800" dirty="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WE</a:t>
            </a:r>
            <a:r>
              <a:rPr lang="en-US" sz="2800" dirty="0">
                <a:solidFill>
                  <a:schemeClr val="accent1"/>
                </a:solidFill>
                <a:cs typeface="Segoe UI Semibold" panose="020B0702040204020203" pitchFamily="34" charset="0"/>
              </a:rPr>
              <a:t> use it?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800" dirty="0">
                <a:solidFill>
                  <a:schemeClr val="accent1"/>
                </a:solidFill>
                <a:cs typeface="Segoe UI Semibold" panose="020B0702040204020203" pitchFamily="34" charset="0"/>
              </a:rPr>
              <a:t>Where can it be found?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800" dirty="0">
                <a:solidFill>
                  <a:schemeClr val="accent1"/>
                </a:solidFill>
                <a:cs typeface="Segoe UI Semibold" panose="020B0702040204020203" pitchFamily="34" charset="0"/>
              </a:rPr>
              <a:t>How can YOU use it?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800" dirty="0">
                <a:solidFill>
                  <a:schemeClr val="accent1"/>
                </a:solidFill>
                <a:cs typeface="Segoe UI Semibold" panose="020B0702040204020203" pitchFamily="34" charset="0"/>
              </a:rPr>
              <a:t>New items to look for.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A4679DD-674F-06C5-9EB9-B5382527ED4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49508" y="5926667"/>
            <a:ext cx="2683240" cy="9313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0B62819-3D59-D316-634E-D79E7B3D8B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1375" r="9705"/>
          <a:stretch/>
        </p:blipFill>
        <p:spPr>
          <a:xfrm>
            <a:off x="6892290" y="922724"/>
            <a:ext cx="4550203" cy="5146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2902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81F07-6C9A-ED9C-7A0D-936AB6DA7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Disclosure of Transportation Expenditures (continued)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0BCDA2-5370-ADFF-55E8-FBB95A3A82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0568" y="2002971"/>
            <a:ext cx="6643345" cy="3594941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Required as part of the determination of disbursement of proceeds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Desk reviewers will be noting if disclosures are omitted 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Significance level – state law compliance </a:t>
            </a:r>
          </a:p>
        </p:txBody>
      </p:sp>
      <p:pic>
        <p:nvPicPr>
          <p:cNvPr id="11" name="Picture 10" descr="Blurred view of high-speed cars on freeway at night">
            <a:extLst>
              <a:ext uri="{FF2B5EF4-FFF2-40B4-BE49-F238E27FC236}">
                <a16:creationId xmlns:a16="http://schemas.microsoft.com/office/drawing/2014/main" id="{4CD03688-3C77-1B46-32EE-BA6B2B0527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3913" y="1714500"/>
            <a:ext cx="3818828" cy="3429000"/>
          </a:xfrm>
          <a:prstGeom prst="rect">
            <a:avLst/>
          </a:prstGeom>
          <a:effectLst>
            <a:softEdge rad="266700"/>
          </a:effectLst>
        </p:spPr>
      </p:pic>
    </p:spTree>
    <p:extLst>
      <p:ext uri="{BB962C8B-B14F-4D97-AF65-F5344CB8AC3E}">
        <p14:creationId xmlns:p14="http://schemas.microsoft.com/office/powerpoint/2010/main" val="20961086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3D6D4-DC7A-2F33-A196-72377FD25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Opinions &amp; Compliance With OCGA 36-81-7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504F7C-D66E-7649-2267-1CF4486FEB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3370" y="1371601"/>
            <a:ext cx="10192077" cy="111034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7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Annual financial statements prepared in conformity with generally accepted governmental accounting principles (GAAP)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FE20C7-556B-112A-D7DF-2AF08D230CFF}"/>
              </a:ext>
            </a:extLst>
          </p:cNvPr>
          <p:cNvSpPr txBox="1"/>
          <p:nvPr/>
        </p:nvSpPr>
        <p:spPr>
          <a:xfrm>
            <a:off x="1687286" y="2481943"/>
            <a:ext cx="968828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Audit opinion modified to contain qualifications </a:t>
            </a:r>
            <a:r>
              <a:rPr lang="en-US" sz="2000" dirty="0">
                <a:solidFill>
                  <a:schemeClr val="tx2"/>
                </a:solidFill>
                <a:latin typeface="+mn-lt"/>
              </a:rPr>
              <a:t>– auditor is opining that the overall financial statements are materially in compliance with GAAP </a:t>
            </a:r>
            <a:r>
              <a:rPr lang="en-US" sz="2000" dirty="0">
                <a:solidFill>
                  <a:schemeClr val="tx2"/>
                </a:solidFill>
                <a:latin typeface="+mn-lt"/>
                <a:cs typeface="Segoe UI Semibold" panose="020B0702040204020203" pitchFamily="34" charset="0"/>
              </a:rPr>
              <a:t>(requirement is met)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2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Audit opinion contains </a:t>
            </a:r>
            <a:r>
              <a:rPr lang="en-US" sz="2000" dirty="0">
                <a:solidFill>
                  <a:schemeClr val="tx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disclaimers of opinion </a:t>
            </a:r>
            <a:r>
              <a:rPr lang="en-US" sz="2000" dirty="0">
                <a:solidFill>
                  <a:schemeClr val="tx2"/>
                </a:solidFill>
                <a:latin typeface="+mn-lt"/>
              </a:rPr>
              <a:t>– conformity with GAAP cannot be verified </a:t>
            </a:r>
            <a:r>
              <a:rPr lang="en-US" sz="2000" dirty="0">
                <a:solidFill>
                  <a:schemeClr val="tx2"/>
                </a:solidFill>
                <a:latin typeface="+mn-lt"/>
                <a:cs typeface="Segoe UI Semibold" panose="020B0702040204020203" pitchFamily="34" charset="0"/>
              </a:rPr>
              <a:t>(considered out of compliance)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2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Audit opinion is adverse </a:t>
            </a:r>
            <a:r>
              <a:rPr lang="en-US" sz="2000" dirty="0">
                <a:solidFill>
                  <a:schemeClr val="tx2"/>
                </a:solidFill>
                <a:latin typeface="+mn-lt"/>
              </a:rPr>
              <a:t>– auditor is opining that the financial statements are not in compliance with GAAP </a:t>
            </a:r>
            <a:r>
              <a:rPr lang="en-US" sz="2000" dirty="0">
                <a:solidFill>
                  <a:schemeClr val="tx2"/>
                </a:solidFill>
                <a:latin typeface="+mn-lt"/>
                <a:cs typeface="Segoe UI Semibold" panose="020B0702040204020203" pitchFamily="34" charset="0"/>
              </a:rPr>
              <a:t>(considered out of compliance)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047887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BF2F3-3926-F427-6C78-F10BB5B7A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Government Eligibility for State Grants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B20951-8700-4674-F2AA-206C935278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5142" y="1589088"/>
            <a:ext cx="9895115" cy="3781425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No state agency shall make or transmit any state grant funds to any local government which has failed to provide all the audits required by law within the preceding five years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Listing of Noncompliant Local Governments used by all state agencies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Compliance status may be confirmed at any time</a:t>
            </a:r>
          </a:p>
        </p:txBody>
      </p:sp>
    </p:spTree>
    <p:extLst>
      <p:ext uri="{BB962C8B-B14F-4D97-AF65-F5344CB8AC3E}">
        <p14:creationId xmlns:p14="http://schemas.microsoft.com/office/powerpoint/2010/main" val="5057179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048C1-B8A8-4ADC-B7E0-5510B82BE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3885" y="805542"/>
            <a:ext cx="4060371" cy="642509"/>
          </a:xfrm>
        </p:spPr>
        <p:txBody>
          <a:bodyPr/>
          <a:lstStyle/>
          <a:p>
            <a:r>
              <a:rPr lang="en-US" sz="4000" dirty="0"/>
              <a:t>Questions?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6E28BA-FC0F-4829-B5E4-4B93F42C72DE}"/>
              </a:ext>
            </a:extLst>
          </p:cNvPr>
          <p:cNvSpPr txBox="1"/>
          <p:nvPr/>
        </p:nvSpPr>
        <p:spPr>
          <a:xfrm>
            <a:off x="4582886" y="2996342"/>
            <a:ext cx="6574971" cy="3070521"/>
          </a:xfrm>
          <a:prstGeom prst="rect">
            <a:avLst/>
          </a:prstGeom>
          <a:solidFill>
            <a:srgbClr val="E5EAE4">
              <a:alpha val="57000"/>
            </a:srgbClr>
          </a:solidFill>
        </p:spPr>
        <p:txBody>
          <a:bodyPr wrap="square" rtlCol="0" anchor="ctr">
            <a:spAutoFit/>
          </a:bodyPr>
          <a:lstStyle/>
          <a:p>
            <a:pPr marL="174625">
              <a:lnSpc>
                <a:spcPct val="150000"/>
              </a:lnSpc>
            </a:pPr>
            <a:r>
              <a:rPr lang="en-US" sz="3600" dirty="0">
                <a:solidFill>
                  <a:schemeClr val="tx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Contact Info:</a:t>
            </a:r>
          </a:p>
          <a:p>
            <a:pPr marL="685800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/>
                </a:solidFill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locgov@audits.ga.gov</a:t>
            </a:r>
            <a:endParaRPr lang="en-US" sz="2400" dirty="0">
              <a:solidFill>
                <a:schemeClr val="accent1"/>
              </a:solidFill>
              <a:latin typeface="+mn-lt"/>
            </a:endParaRPr>
          </a:p>
          <a:p>
            <a:pPr marL="685800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+mn-lt"/>
              </a:rPr>
              <a:t>Jackie Neubert </a:t>
            </a:r>
            <a:r>
              <a:rPr lang="en-US" sz="2400" dirty="0">
                <a:solidFill>
                  <a:schemeClr val="accent1"/>
                </a:solidFill>
                <a:latin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neubertj@audits.ga.gov</a:t>
            </a:r>
            <a:endParaRPr lang="en-US" sz="2400" dirty="0">
              <a:solidFill>
                <a:schemeClr val="accent1"/>
              </a:solidFill>
              <a:latin typeface="+mn-lt"/>
            </a:endParaRPr>
          </a:p>
          <a:p>
            <a:pPr marL="685800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+mn-lt"/>
              </a:rPr>
              <a:t>Eric Moody </a:t>
            </a:r>
            <a:r>
              <a:rPr lang="en-US" sz="2400" dirty="0">
                <a:solidFill>
                  <a:schemeClr val="accent1"/>
                </a:solidFill>
                <a:latin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moodyen@audits.ga.gov</a:t>
            </a:r>
            <a:endParaRPr lang="en-US" sz="2400" dirty="0">
              <a:solidFill>
                <a:schemeClr val="accent1"/>
              </a:solidFill>
              <a:latin typeface="+mn-lt"/>
            </a:endParaRPr>
          </a:p>
          <a:p>
            <a:pPr marL="685800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accent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6687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32F26-93D5-4737-BEF1-1999D6CA6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checklist and how do WE use 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C4DB75-4E78-41FD-BED3-5B0CCB78B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461052"/>
            <a:ext cx="9873343" cy="390946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200" dirty="0"/>
              <a:t>Excel file that includes a listing of financial statement requirements as determined by GASB, AICPA, GAS, State Law and other sources.</a:t>
            </a:r>
          </a:p>
          <a:p>
            <a:pPr>
              <a:lnSpc>
                <a:spcPct val="100000"/>
              </a:lnSpc>
            </a:pPr>
            <a:endParaRPr lang="en-US" sz="2200" dirty="0"/>
          </a:p>
          <a:p>
            <a:pPr>
              <a:lnSpc>
                <a:spcPct val="100000"/>
              </a:lnSpc>
            </a:pPr>
            <a:r>
              <a:rPr lang="en-US" sz="2200" dirty="0"/>
              <a:t>Citations relate to both the presentation of the financial statements and the auditor’s reports included within.</a:t>
            </a:r>
          </a:p>
          <a:p>
            <a:pPr>
              <a:lnSpc>
                <a:spcPct val="100000"/>
              </a:lnSpc>
            </a:pPr>
            <a:endParaRPr lang="en-US" sz="2200" dirty="0"/>
          </a:p>
          <a:p>
            <a:pPr>
              <a:lnSpc>
                <a:spcPct val="100000"/>
              </a:lnSpc>
            </a:pPr>
            <a:r>
              <a:rPr lang="en-US" sz="2200" dirty="0"/>
              <a:t>Citations have significance levels based on the source (authoritative, non-authoritative, state law).</a:t>
            </a:r>
          </a:p>
          <a:p>
            <a:pPr>
              <a:lnSpc>
                <a:spcPct val="100000"/>
              </a:lnSpc>
            </a:pPr>
            <a:endParaRPr lang="en-US" sz="2200" dirty="0"/>
          </a:p>
          <a:p>
            <a:pPr>
              <a:lnSpc>
                <a:spcPct val="100000"/>
              </a:lnSpc>
            </a:pPr>
            <a:r>
              <a:rPr lang="en-US" sz="2200" dirty="0"/>
              <a:t>A new checklist is completed for every local government report we receive. </a:t>
            </a:r>
          </a:p>
        </p:txBody>
      </p:sp>
    </p:spTree>
    <p:extLst>
      <p:ext uri="{BB962C8B-B14F-4D97-AF65-F5344CB8AC3E}">
        <p14:creationId xmlns:p14="http://schemas.microsoft.com/office/powerpoint/2010/main" val="3795065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4DE708E-D932-7453-B559-AF680D3D0211}"/>
              </a:ext>
            </a:extLst>
          </p:cNvPr>
          <p:cNvSpPr/>
          <p:nvPr/>
        </p:nvSpPr>
        <p:spPr>
          <a:xfrm>
            <a:off x="1469571" y="1589088"/>
            <a:ext cx="9873343" cy="312039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The checklist had an extensive update in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January of this year and all resource references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are now up to date.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B32F26-93D5-4737-BEF1-1999D6CA6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checklist and how do WE use it?</a:t>
            </a:r>
          </a:p>
        </p:txBody>
      </p:sp>
    </p:spTree>
    <p:extLst>
      <p:ext uri="{BB962C8B-B14F-4D97-AF65-F5344CB8AC3E}">
        <p14:creationId xmlns:p14="http://schemas.microsoft.com/office/powerpoint/2010/main" val="2331341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1E379-40F1-4373-B068-D64AC6626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to find the Checklist tool.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698312-55DF-401B-9E73-A65EBB584E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4257" y="1480930"/>
            <a:ext cx="9947684" cy="388958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Available for download at our Local Government Technical Assistance page: </a:t>
            </a:r>
          </a:p>
          <a:p>
            <a:pPr marL="1028700" lvl="1" indent="-342900">
              <a:lnSpc>
                <a:spcPct val="100000"/>
              </a:lnSpc>
            </a:pPr>
            <a:endParaRPr lang="en-US" dirty="0"/>
          </a:p>
          <a:p>
            <a:pPr marL="1143000" lvl="1" indent="-457200">
              <a:lnSpc>
                <a:spcPct val="100000"/>
              </a:lnSpc>
            </a:pPr>
            <a:r>
              <a:rPr lang="en-US" sz="2400" dirty="0">
                <a:solidFill>
                  <a:schemeClr val="tx2"/>
                </a:solidFill>
              </a:rPr>
              <a:t>Technical assistance page:</a:t>
            </a:r>
          </a:p>
          <a:p>
            <a:pPr marL="1828800" lvl="3" indent="-623888">
              <a:lnSpc>
                <a:spcPct val="100000"/>
              </a:lnSpc>
            </a:pPr>
            <a:r>
              <a:rPr lang="en-US" dirty="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https://www.audits2.ga.gov/resources/orgs/local-government/?rcat=technical-assistance</a:t>
            </a:r>
            <a:endParaRPr lang="en-US" dirty="0">
              <a:solidFill>
                <a:schemeClr val="accent1"/>
              </a:solidFill>
            </a:endParaRPr>
          </a:p>
          <a:p>
            <a:pPr marL="1028700" lvl="1" indent="-342900">
              <a:lnSpc>
                <a:spcPct val="100000"/>
              </a:lnSpc>
            </a:pPr>
            <a:endParaRPr lang="en-US" sz="2400" dirty="0">
              <a:solidFill>
                <a:schemeClr val="tx2"/>
              </a:solidFill>
            </a:endParaRPr>
          </a:p>
          <a:p>
            <a:pPr marL="1143000" lvl="1" indent="-457200">
              <a:lnSpc>
                <a:spcPct val="100000"/>
              </a:lnSpc>
            </a:pPr>
            <a:r>
              <a:rPr lang="en-US" sz="2400" dirty="0">
                <a:solidFill>
                  <a:schemeClr val="tx2"/>
                </a:solidFill>
              </a:rPr>
              <a:t>Direct link to checklist:</a:t>
            </a:r>
          </a:p>
          <a:p>
            <a:pPr marL="1204913" lvl="3" indent="-55563">
              <a:lnSpc>
                <a:spcPct val="100000"/>
              </a:lnSpc>
            </a:pPr>
            <a:r>
              <a:rPr lang="en-US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https://www.audits2.ga.gov/wp-content/uploads/2023/09/Local-Government-Checklist.xlsx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049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FD1783D7-4892-4036-B74A-C7261A228290}"/>
              </a:ext>
            </a:extLst>
          </p:cNvPr>
          <p:cNvSpPr/>
          <p:nvPr/>
        </p:nvSpPr>
        <p:spPr>
          <a:xfrm>
            <a:off x="1317171" y="696568"/>
            <a:ext cx="10014853" cy="903767"/>
          </a:xfrm>
          <a:prstGeom prst="rect">
            <a:avLst/>
          </a:prstGeom>
          <a:solidFill>
            <a:srgbClr val="0E44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How can the checklist be used?</a:t>
            </a:r>
            <a:endParaRPr lang="en-US" sz="36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1F66234-18EF-40B2-B328-49AC956237E5}"/>
              </a:ext>
            </a:extLst>
          </p:cNvPr>
          <p:cNvSpPr/>
          <p:nvPr/>
        </p:nvSpPr>
        <p:spPr>
          <a:xfrm>
            <a:off x="6999515" y="2536722"/>
            <a:ext cx="4332510" cy="269403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To Review Major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Fund Criteria </a:t>
            </a:r>
          </a:p>
          <a:p>
            <a:pPr algn="ctr"/>
            <a:endParaRPr lang="en-US" sz="2000" dirty="0">
              <a:solidFill>
                <a:schemeClr val="bg1"/>
              </a:solidFill>
              <a:latin typeface="+mn-lt"/>
            </a:endParaRP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+mn-lt"/>
              </a:rPr>
              <a:t>Contains a tab with a major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+mn-lt"/>
              </a:rPr>
              <a:t>fund calculator</a:t>
            </a:r>
          </a:p>
        </p:txBody>
      </p:sp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E9DE29DB-C06B-4C47-A1C0-E3FE297639EF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6089650" y="2681"/>
            <a:ext cx="12700" cy="5068083"/>
          </a:xfrm>
          <a:prstGeom prst="bentConnector3">
            <a:avLst>
              <a:gd name="adj1" fmla="val 1800000"/>
            </a:avLst>
          </a:prstGeom>
          <a:ln w="19050">
            <a:solidFill>
              <a:srgbClr val="636768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54F1D7D-3EAE-4373-B4C8-769B07D72A22}"/>
              </a:ext>
            </a:extLst>
          </p:cNvPr>
          <p:cNvCxnSpPr>
            <a:cxnSpLocks/>
          </p:cNvCxnSpPr>
          <p:nvPr/>
        </p:nvCxnSpPr>
        <p:spPr>
          <a:xfrm>
            <a:off x="6096000" y="1600335"/>
            <a:ext cx="0" cy="696551"/>
          </a:xfrm>
          <a:prstGeom prst="line">
            <a:avLst/>
          </a:prstGeom>
          <a:ln w="19050">
            <a:solidFill>
              <a:srgbClr val="6367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B8A8F152-996E-66B1-138B-B2DB76C140DB}"/>
              </a:ext>
            </a:extLst>
          </p:cNvPr>
          <p:cNvSpPr/>
          <p:nvPr/>
        </p:nvSpPr>
        <p:spPr>
          <a:xfrm>
            <a:off x="1398993" y="2530372"/>
            <a:ext cx="4697004" cy="269403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To Review the Audit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Report Before Submission</a:t>
            </a:r>
          </a:p>
          <a:p>
            <a:pPr algn="ctr"/>
            <a:endParaRPr lang="en-US" sz="2000" dirty="0">
              <a:solidFill>
                <a:schemeClr val="bg1"/>
              </a:solidFill>
              <a:latin typeface="+mn-lt"/>
            </a:endParaRP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+mn-lt"/>
              </a:rPr>
              <a:t>Can review as a whole, or sort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+mn-lt"/>
              </a:rPr>
              <a:t>By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section or topic</a:t>
            </a:r>
          </a:p>
        </p:txBody>
      </p:sp>
    </p:spTree>
    <p:extLst>
      <p:ext uri="{BB962C8B-B14F-4D97-AF65-F5344CB8AC3E}">
        <p14:creationId xmlns:p14="http://schemas.microsoft.com/office/powerpoint/2010/main" val="15663514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32F26-93D5-4737-BEF1-1999D6CA6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can the checklist be used?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C4DB75-4E78-41FD-BED3-5B0CCB78B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2728" y="2626912"/>
            <a:ext cx="3090672" cy="72207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200" dirty="0">
                <a:solidFill>
                  <a:schemeClr val="bg1"/>
                </a:solidFill>
              </a:rPr>
              <a:t>Sort by section</a:t>
            </a:r>
          </a:p>
          <a:p>
            <a:pPr>
              <a:lnSpc>
                <a:spcPct val="100000"/>
              </a:lnSpc>
            </a:pP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42E9390-A570-087F-F408-EAB01B19D53D}"/>
              </a:ext>
            </a:extLst>
          </p:cNvPr>
          <p:cNvSpPr txBox="1">
            <a:spLocks/>
          </p:cNvSpPr>
          <p:nvPr/>
        </p:nvSpPr>
        <p:spPr bwMode="auto">
          <a:xfrm>
            <a:off x="5900057" y="1480930"/>
            <a:ext cx="5685390" cy="4794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Tx/>
              <a:buNone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4A4B4B"/>
                </a:solidFill>
                <a:latin typeface="+mn-lt"/>
                <a:ea typeface="+mn-ea"/>
                <a:cs typeface="+mn-cs"/>
              </a:defRPr>
            </a:lvl2pPr>
            <a:lvl3pPr marL="914400" marR="0" indent="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600" kern="1200">
                <a:solidFill>
                  <a:srgbClr val="4A4B4B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4A4B4B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4A4B4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0" lvl="1" indent="-457200">
              <a:lnSpc>
                <a:spcPct val="100000"/>
              </a:lnSpc>
            </a:pPr>
            <a:r>
              <a:rPr lang="en-US" sz="2400" dirty="0"/>
              <a:t>Auditor’s Report</a:t>
            </a:r>
          </a:p>
          <a:p>
            <a:pPr marL="1143000" lvl="1" indent="-457200">
              <a:lnSpc>
                <a:spcPct val="100000"/>
              </a:lnSpc>
            </a:pPr>
            <a:r>
              <a:rPr lang="en-US" sz="2400" dirty="0"/>
              <a:t>MD&amp;A</a:t>
            </a:r>
          </a:p>
          <a:p>
            <a:pPr marL="1143000" lvl="1" indent="-457200">
              <a:lnSpc>
                <a:spcPct val="100000"/>
              </a:lnSpc>
            </a:pPr>
            <a:r>
              <a:rPr lang="en-US" sz="2400" dirty="0"/>
              <a:t>Government-Wide Statements</a:t>
            </a:r>
          </a:p>
          <a:p>
            <a:pPr marL="1143000" lvl="1" indent="-457200">
              <a:lnSpc>
                <a:spcPct val="100000"/>
              </a:lnSpc>
            </a:pPr>
            <a:r>
              <a:rPr lang="en-US" sz="2400" dirty="0"/>
              <a:t>Fund Statements</a:t>
            </a:r>
          </a:p>
          <a:p>
            <a:pPr marL="1143000" lvl="1" indent="-457200">
              <a:lnSpc>
                <a:spcPct val="100000"/>
              </a:lnSpc>
            </a:pPr>
            <a:r>
              <a:rPr lang="en-US" sz="2400" dirty="0"/>
              <a:t>Notes to the Financial Statements</a:t>
            </a:r>
          </a:p>
          <a:p>
            <a:pPr marL="1143000" lvl="1" indent="-457200">
              <a:lnSpc>
                <a:spcPct val="100000"/>
              </a:lnSpc>
            </a:pPr>
            <a:r>
              <a:rPr lang="en-US" sz="2400" dirty="0"/>
              <a:t>RSI</a:t>
            </a:r>
          </a:p>
          <a:p>
            <a:pPr marL="1143000" lvl="1" indent="-457200">
              <a:lnSpc>
                <a:spcPct val="100000"/>
              </a:lnSpc>
            </a:pPr>
            <a:r>
              <a:rPr lang="en-US" sz="2400" dirty="0"/>
              <a:t>Supplementary Information</a:t>
            </a:r>
          </a:p>
          <a:p>
            <a:pPr marL="1143000" lvl="1" indent="-457200">
              <a:lnSpc>
                <a:spcPct val="100000"/>
              </a:lnSpc>
            </a:pPr>
            <a:r>
              <a:rPr lang="en-US" sz="2400" dirty="0"/>
              <a:t>Internal Control Report</a:t>
            </a:r>
          </a:p>
          <a:p>
            <a:pPr marL="1143000" lvl="1" indent="-457200">
              <a:lnSpc>
                <a:spcPct val="100000"/>
              </a:lnSpc>
            </a:pPr>
            <a:r>
              <a:rPr lang="en-US" sz="2400" dirty="0"/>
              <a:t>Single Audit</a:t>
            </a:r>
          </a:p>
          <a:p>
            <a:pPr lvl="1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US" sz="2000" dirty="0">
              <a:highlight>
                <a:srgbClr val="FFFF00"/>
              </a:highlight>
            </a:endParaRPr>
          </a:p>
        </p:txBody>
      </p:sp>
      <p:sp>
        <p:nvSpPr>
          <p:cNvPr id="5" name="Arrow: Pentagon 4">
            <a:extLst>
              <a:ext uri="{FF2B5EF4-FFF2-40B4-BE49-F238E27FC236}">
                <a16:creationId xmlns:a16="http://schemas.microsoft.com/office/drawing/2014/main" id="{449B297C-DE5A-D011-5F73-A74B614BE267}"/>
              </a:ext>
            </a:extLst>
          </p:cNvPr>
          <p:cNvSpPr/>
          <p:nvPr/>
        </p:nvSpPr>
        <p:spPr>
          <a:xfrm>
            <a:off x="1524000" y="1765821"/>
            <a:ext cx="4572000" cy="2035629"/>
          </a:xfrm>
          <a:prstGeom prst="homePlate">
            <a:avLst>
              <a:gd name="adj" fmla="val 21339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Sort by section:</a:t>
            </a:r>
          </a:p>
        </p:txBody>
      </p:sp>
    </p:spTree>
    <p:extLst>
      <p:ext uri="{BB962C8B-B14F-4D97-AF65-F5344CB8AC3E}">
        <p14:creationId xmlns:p14="http://schemas.microsoft.com/office/powerpoint/2010/main" val="752960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rrow: Pentagon 4">
            <a:extLst>
              <a:ext uri="{FF2B5EF4-FFF2-40B4-BE49-F238E27FC236}">
                <a16:creationId xmlns:a16="http://schemas.microsoft.com/office/drawing/2014/main" id="{3199F9F0-B82B-E197-C3BE-C7A8ACF35267}"/>
              </a:ext>
            </a:extLst>
          </p:cNvPr>
          <p:cNvSpPr/>
          <p:nvPr/>
        </p:nvSpPr>
        <p:spPr>
          <a:xfrm>
            <a:off x="1534886" y="1752600"/>
            <a:ext cx="4898571" cy="2035629"/>
          </a:xfrm>
          <a:prstGeom prst="homePlate">
            <a:avLst>
              <a:gd name="adj" fmla="val 21339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Sort by topic: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B32F26-93D5-4737-BEF1-1999D6CA6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can the checklist be used?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42E9390-A570-087F-F408-EAB01B19D53D}"/>
              </a:ext>
            </a:extLst>
          </p:cNvPr>
          <p:cNvSpPr txBox="1">
            <a:spLocks/>
          </p:cNvSpPr>
          <p:nvPr/>
        </p:nvSpPr>
        <p:spPr bwMode="auto">
          <a:xfrm>
            <a:off x="6096000" y="1589088"/>
            <a:ext cx="5489448" cy="3984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Tx/>
              <a:buNone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4A4B4B"/>
                </a:solidFill>
                <a:latin typeface="+mn-lt"/>
                <a:ea typeface="+mn-ea"/>
                <a:cs typeface="+mn-cs"/>
              </a:defRPr>
            </a:lvl2pPr>
            <a:lvl3pPr marL="914400" marR="0" indent="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600" kern="1200">
                <a:solidFill>
                  <a:srgbClr val="4A4B4B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4A4B4B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4A4B4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28700" lvl="1" indent="-342900">
              <a:lnSpc>
                <a:spcPct val="100000"/>
              </a:lnSpc>
            </a:pPr>
            <a:r>
              <a:rPr lang="en-US" sz="2400" dirty="0"/>
              <a:t>Budgets</a:t>
            </a:r>
          </a:p>
          <a:p>
            <a:pPr marL="1028700" lvl="1" indent="-342900">
              <a:lnSpc>
                <a:spcPct val="100000"/>
              </a:lnSpc>
            </a:pPr>
            <a:r>
              <a:rPr lang="en-US" sz="2400" dirty="0"/>
              <a:t>Capital Assets</a:t>
            </a:r>
          </a:p>
          <a:p>
            <a:pPr marL="1028700" lvl="1" indent="-342900">
              <a:lnSpc>
                <a:spcPct val="100000"/>
              </a:lnSpc>
            </a:pPr>
            <a:r>
              <a:rPr lang="en-US" sz="2400" dirty="0"/>
              <a:t>Long-term Debt</a:t>
            </a:r>
          </a:p>
          <a:p>
            <a:pPr marL="1028700" lvl="1" indent="-342900">
              <a:lnSpc>
                <a:spcPct val="100000"/>
              </a:lnSpc>
            </a:pPr>
            <a:r>
              <a:rPr lang="en-US" sz="2400" dirty="0"/>
              <a:t>Leases</a:t>
            </a:r>
          </a:p>
          <a:p>
            <a:pPr marL="1028700" lvl="1" indent="-342900">
              <a:lnSpc>
                <a:spcPct val="100000"/>
              </a:lnSpc>
            </a:pPr>
            <a:r>
              <a:rPr lang="en-US" sz="2400" dirty="0"/>
              <a:t>Net Position</a:t>
            </a:r>
          </a:p>
          <a:p>
            <a:pPr marL="1028700" lvl="1" indent="-342900">
              <a:lnSpc>
                <a:spcPct val="100000"/>
              </a:lnSpc>
            </a:pPr>
            <a:r>
              <a:rPr lang="en-US" sz="2400" dirty="0"/>
              <a:t>Pensions</a:t>
            </a:r>
          </a:p>
          <a:p>
            <a:pPr marL="1028700" lvl="1" indent="-342900">
              <a:lnSpc>
                <a:spcPct val="100000"/>
              </a:lnSpc>
            </a:pPr>
            <a:r>
              <a:rPr lang="en-US" sz="2400" dirty="0"/>
              <a:t>SPLOST</a:t>
            </a:r>
          </a:p>
          <a:p>
            <a:pPr marL="1028700" lvl="1" indent="-342900">
              <a:lnSpc>
                <a:spcPct val="100000"/>
              </a:lnSpc>
            </a:pPr>
            <a:r>
              <a:rPr lang="en-US" sz="2400" dirty="0"/>
              <a:t>Reconciliations</a:t>
            </a:r>
          </a:p>
          <a:p>
            <a:pPr marL="1028700" lvl="1" indent="-342900">
              <a:lnSpc>
                <a:spcPct val="100000"/>
              </a:lnSpc>
            </a:pPr>
            <a:r>
              <a:rPr lang="en-US" sz="2400" dirty="0"/>
              <a:t>State Law Compliance</a:t>
            </a:r>
          </a:p>
        </p:txBody>
      </p:sp>
    </p:spTree>
    <p:extLst>
      <p:ext uri="{BB962C8B-B14F-4D97-AF65-F5344CB8AC3E}">
        <p14:creationId xmlns:p14="http://schemas.microsoft.com/office/powerpoint/2010/main" val="11129853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FD1783D7-4892-4036-B74A-C7261A228290}"/>
              </a:ext>
            </a:extLst>
          </p:cNvPr>
          <p:cNvSpPr/>
          <p:nvPr/>
        </p:nvSpPr>
        <p:spPr>
          <a:xfrm>
            <a:off x="1528916" y="591184"/>
            <a:ext cx="9759570" cy="810939"/>
          </a:xfrm>
          <a:prstGeom prst="rect">
            <a:avLst/>
          </a:prstGeom>
          <a:solidFill>
            <a:srgbClr val="0E44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+mj-lt"/>
              </a:rPr>
              <a:t>Significance Levels</a:t>
            </a:r>
            <a:endParaRPr lang="en-US" sz="3600" dirty="0"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A6B05E-E596-E50F-2F33-94CB726CA8F6}"/>
              </a:ext>
            </a:extLst>
          </p:cNvPr>
          <p:cNvSpPr txBox="1"/>
          <p:nvPr/>
        </p:nvSpPr>
        <p:spPr>
          <a:xfrm>
            <a:off x="1528916" y="1676400"/>
            <a:ext cx="9541855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How can the checklist be used?</a:t>
            </a:r>
          </a:p>
          <a:p>
            <a:endParaRPr lang="en-US" sz="2400" b="1" dirty="0">
              <a:solidFill>
                <a:schemeClr val="accent1"/>
              </a:solidFill>
              <a:latin typeface="+mj-lt"/>
            </a:endParaRPr>
          </a:p>
          <a:p>
            <a:pPr marL="347663"/>
            <a:r>
              <a:rPr lang="en-US" sz="2400" dirty="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Level 1 </a:t>
            </a:r>
            <a:r>
              <a:rPr lang="en-US" sz="2400" dirty="0">
                <a:solidFill>
                  <a:schemeClr val="accent1"/>
                </a:solidFill>
                <a:latin typeface="+mj-lt"/>
              </a:rPr>
              <a:t>– Material item and the audit can not be accepted until this item is corrected.</a:t>
            </a:r>
          </a:p>
          <a:p>
            <a:pPr marL="347663"/>
            <a:endParaRPr lang="en-US" sz="2400" dirty="0">
              <a:solidFill>
                <a:schemeClr val="accent1"/>
              </a:solidFill>
              <a:latin typeface="+mj-lt"/>
            </a:endParaRPr>
          </a:p>
          <a:p>
            <a:pPr marL="347663"/>
            <a:r>
              <a:rPr lang="en-US" sz="2400" dirty="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Level 2 </a:t>
            </a:r>
            <a:r>
              <a:rPr lang="en-US" sz="2400" dirty="0">
                <a:solidFill>
                  <a:schemeClr val="accent1"/>
                </a:solidFill>
                <a:latin typeface="+mj-lt"/>
              </a:rPr>
              <a:t>– Item requiring correction on future reports.</a:t>
            </a:r>
          </a:p>
          <a:p>
            <a:pPr marL="347663"/>
            <a:endParaRPr lang="en-US" sz="2400" dirty="0">
              <a:solidFill>
                <a:schemeClr val="accent1"/>
              </a:solidFill>
              <a:latin typeface="+mj-lt"/>
            </a:endParaRPr>
          </a:p>
          <a:p>
            <a:pPr marL="347663"/>
            <a:r>
              <a:rPr lang="en-US" sz="2400" dirty="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Level 3 </a:t>
            </a:r>
            <a:r>
              <a:rPr lang="en-US" sz="2400" dirty="0">
                <a:solidFill>
                  <a:schemeClr val="accent1"/>
                </a:solidFill>
                <a:latin typeface="+mj-lt"/>
              </a:rPr>
              <a:t>– Suggested item from nonauthoritative guidance.</a:t>
            </a:r>
          </a:p>
          <a:p>
            <a:pPr marL="347663"/>
            <a:endParaRPr lang="en-US" sz="2400" dirty="0">
              <a:solidFill>
                <a:schemeClr val="accent1"/>
              </a:solidFill>
              <a:latin typeface="+mj-lt"/>
            </a:endParaRPr>
          </a:p>
          <a:p>
            <a:pPr marL="347663"/>
            <a:r>
              <a:rPr lang="en-US" sz="2400" dirty="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Level X </a:t>
            </a:r>
            <a:r>
              <a:rPr lang="en-US" sz="2400" dirty="0">
                <a:solidFill>
                  <a:schemeClr val="accent1"/>
                </a:solidFill>
                <a:latin typeface="+mj-lt"/>
              </a:rPr>
              <a:t>– State Law compliance item.</a:t>
            </a:r>
          </a:p>
        </p:txBody>
      </p:sp>
    </p:spTree>
    <p:extLst>
      <p:ext uri="{BB962C8B-B14F-4D97-AF65-F5344CB8AC3E}">
        <p14:creationId xmlns:p14="http://schemas.microsoft.com/office/powerpoint/2010/main" val="360695928"/>
      </p:ext>
    </p:extLst>
  </p:cSld>
  <p:clrMapOvr>
    <a:masterClrMapping/>
  </p:clrMapOvr>
</p:sld>
</file>

<file path=ppt/theme/theme1.xml><?xml version="1.0" encoding="utf-8"?>
<a:theme xmlns:a="http://schemas.openxmlformats.org/drawingml/2006/main" name="DOAA Blue">
  <a:themeElements>
    <a:clrScheme name="DOAA Colors">
      <a:dk1>
        <a:srgbClr val="0E4469"/>
      </a:dk1>
      <a:lt1>
        <a:sysClr val="window" lastClr="FFFFFF"/>
      </a:lt1>
      <a:dk2>
        <a:srgbClr val="4B4B4B"/>
      </a:dk2>
      <a:lt2>
        <a:srgbClr val="E7E6E6"/>
      </a:lt2>
      <a:accent1>
        <a:srgbClr val="016699"/>
      </a:accent1>
      <a:accent2>
        <a:srgbClr val="6597B8"/>
      </a:accent2>
      <a:accent3>
        <a:srgbClr val="4B4B4B"/>
      </a:accent3>
      <a:accent4>
        <a:srgbClr val="636768"/>
      </a:accent4>
      <a:accent5>
        <a:srgbClr val="9B9A9A"/>
      </a:accent5>
      <a:accent6>
        <a:srgbClr val="CF7744"/>
      </a:accent6>
      <a:hlink>
        <a:srgbClr val="0070C0"/>
      </a:hlink>
      <a:folHlink>
        <a:srgbClr val="6597B8"/>
      </a:folHlink>
    </a:clrScheme>
    <a:fontScheme name="Custom 1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OAA PPT Master Template" id="{07B71C57-A7B6-4D76-8263-EE8D972926FA}" vid="{8816BCCF-A47C-4E4F-9E03-50B40E31128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FDAC6CEC9A23648BF61E340A5B4156C" ma:contentTypeVersion="7" ma:contentTypeDescription="Create a new document." ma:contentTypeScope="" ma:versionID="0101fd9566cd6f2b64808d9163b113c0">
  <xsd:schema xmlns:xsd="http://www.w3.org/2001/XMLSchema" xmlns:xs="http://www.w3.org/2001/XMLSchema" xmlns:p="http://schemas.microsoft.com/office/2006/metadata/properties" xmlns:ns2="91aedb74-5615-40bf-ae91-70e044494379" targetNamespace="http://schemas.microsoft.com/office/2006/metadata/properties" ma:root="true" ma:fieldsID="940ec141f9fef551f5e805b0527c9ab5" ns2:_="">
    <xsd:import namespace="91aedb74-5615-40bf-ae91-70e04449437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aedb74-5615-40bf-ae91-70e04449437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d5cedd7a-fdfc-4e25-b725-22258f4bab2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1aedb74-5615-40bf-ae91-70e04449437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0D4BCD6-2755-4E40-9C34-7624537DAEF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C2B6B73-28A3-4C6D-B6E2-26213BFE79E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1aedb74-5615-40bf-ae91-70e04449437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515CA40-A402-486D-B9F6-25EE6D554EAC}">
  <ds:schemaRefs>
    <ds:schemaRef ds:uri="8b810f4e-900c-434f-b29e-7cf6af5215d3"/>
    <ds:schemaRef ds:uri="http://schemas.microsoft.com/office/2006/documentManagement/types"/>
    <ds:schemaRef ds:uri="http://purl.org/dc/elements/1.1/"/>
    <ds:schemaRef ds:uri="http://www.w3.org/XML/1998/namespace"/>
    <ds:schemaRef ds:uri="http://schemas.microsoft.com/office/2006/metadata/properties"/>
    <ds:schemaRef ds:uri="http://schemas.microsoft.com/sharepoint/v3"/>
    <ds:schemaRef ds:uri="http://purl.org/dc/terms/"/>
    <ds:schemaRef ds:uri="707156f0-f43b-4674-8baa-c9efb4f094de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91aedb74-5615-40bf-ae91-70e04449437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DOAA Legislator Mtg DRAFT</Template>
  <TotalTime>7620</TotalTime>
  <Words>906</Words>
  <Application>Microsoft Office PowerPoint</Application>
  <PresentationFormat>Widescreen</PresentationFormat>
  <Paragraphs>132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Georgia</vt:lpstr>
      <vt:lpstr>Prompt</vt:lpstr>
      <vt:lpstr>Segoe UI</vt:lpstr>
      <vt:lpstr>Segoe UI Semibold</vt:lpstr>
      <vt:lpstr>DOAA Blue</vt:lpstr>
      <vt:lpstr>All About the DOAA checklist</vt:lpstr>
      <vt:lpstr>Topics for this Session</vt:lpstr>
      <vt:lpstr>What is the checklist and how do WE use it?</vt:lpstr>
      <vt:lpstr>What is the checklist and how do WE use it?</vt:lpstr>
      <vt:lpstr>Where to find the Checklist tool.</vt:lpstr>
      <vt:lpstr>PowerPoint Presentation</vt:lpstr>
      <vt:lpstr>How can the checklist be used?</vt:lpstr>
      <vt:lpstr>How can the checklist be used?</vt:lpstr>
      <vt:lpstr>PowerPoint Presentation</vt:lpstr>
      <vt:lpstr>Major Fund Test Calculator</vt:lpstr>
      <vt:lpstr>Major Fund Test Calculator</vt:lpstr>
      <vt:lpstr>What’s new you should know about?</vt:lpstr>
      <vt:lpstr>Leases</vt:lpstr>
      <vt:lpstr>Transportation Expenditures</vt:lpstr>
      <vt:lpstr>CSLFRF Alternative Engagement</vt:lpstr>
      <vt:lpstr>SPLOST – Allocation of expenditures from other sources</vt:lpstr>
      <vt:lpstr>PowerPoint Presentation</vt:lpstr>
      <vt:lpstr>Review Checklist Items for Leases &amp; SBITAs </vt:lpstr>
      <vt:lpstr>Disclosure of Transportation Expenditures</vt:lpstr>
      <vt:lpstr>Disclosure of Transportation Expenditures (continued)</vt:lpstr>
      <vt:lpstr>Opinions &amp; Compliance With OCGA 36-81-7</vt:lpstr>
      <vt:lpstr>Local Government Eligibility for State Grants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LEGISLATOR MEETING</dc:title>
  <dc:creator>DJ Farley</dc:creator>
  <cp:lastModifiedBy>DJ Farley</cp:lastModifiedBy>
  <cp:revision>10</cp:revision>
  <cp:lastPrinted>2022-11-07T13:36:27Z</cp:lastPrinted>
  <dcterms:created xsi:type="dcterms:W3CDTF">2023-06-26T19:47:48Z</dcterms:created>
  <dcterms:modified xsi:type="dcterms:W3CDTF">2023-09-14T19:50:45Z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428de24-82ca-4e3c-acd5-aa0185f7c1de_Enabled">
    <vt:lpwstr>true</vt:lpwstr>
  </property>
  <property fmtid="{D5CDD505-2E9C-101B-9397-08002B2CF9AE}" pid="3" name="MSIP_Label_2428de24-82ca-4e3c-acd5-aa0185f7c1de_SetDate">
    <vt:lpwstr>2022-03-24T13:37:24Z</vt:lpwstr>
  </property>
  <property fmtid="{D5CDD505-2E9C-101B-9397-08002B2CF9AE}" pid="4" name="MSIP_Label_2428de24-82ca-4e3c-acd5-aa0185f7c1de_Method">
    <vt:lpwstr>Privileged</vt:lpwstr>
  </property>
  <property fmtid="{D5CDD505-2E9C-101B-9397-08002B2CF9AE}" pid="5" name="MSIP_Label_2428de24-82ca-4e3c-acd5-aa0185f7c1de_Name">
    <vt:lpwstr>2428de24-82ca-4e3c-acd5-aa0185f7c1de</vt:lpwstr>
  </property>
  <property fmtid="{D5CDD505-2E9C-101B-9397-08002B2CF9AE}" pid="6" name="MSIP_Label_2428de24-82ca-4e3c-acd5-aa0185f7c1de_SiteId">
    <vt:lpwstr>3ba88d15-70d4-4b83-8474-db703319c2a0</vt:lpwstr>
  </property>
  <property fmtid="{D5CDD505-2E9C-101B-9397-08002B2CF9AE}" pid="7" name="MSIP_Label_2428de24-82ca-4e3c-acd5-aa0185f7c1de_ActionId">
    <vt:lpwstr>54b9cd1c-8cf2-442b-b7b4-994c070557fb</vt:lpwstr>
  </property>
  <property fmtid="{D5CDD505-2E9C-101B-9397-08002B2CF9AE}" pid="8" name="MSIP_Label_2428de24-82ca-4e3c-acd5-aa0185f7c1de_ContentBits">
    <vt:lpwstr>0</vt:lpwstr>
  </property>
  <property fmtid="{D5CDD505-2E9C-101B-9397-08002B2CF9AE}" pid="9" name="ContentTypeId">
    <vt:lpwstr>0x0101003FDAC6CEC9A23648BF61E340A5B4156C</vt:lpwstr>
  </property>
  <property fmtid="{D5CDD505-2E9C-101B-9397-08002B2CF9AE}" pid="10" name="MediaServiceImageTags">
    <vt:lpwstr/>
  </property>
</Properties>
</file>